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256" r:id="rId2"/>
    <p:sldId id="329" r:id="rId3"/>
    <p:sldId id="257" r:id="rId4"/>
    <p:sldId id="328" r:id="rId5"/>
    <p:sldId id="336" r:id="rId6"/>
    <p:sldId id="337" r:id="rId7"/>
    <p:sldId id="338" r:id="rId8"/>
    <p:sldId id="339" r:id="rId9"/>
    <p:sldId id="335" r:id="rId10"/>
    <p:sldId id="340" r:id="rId11"/>
    <p:sldId id="341" r:id="rId12"/>
    <p:sldId id="259" r:id="rId13"/>
    <p:sldId id="260" r:id="rId14"/>
    <p:sldId id="262" r:id="rId15"/>
    <p:sldId id="263" r:id="rId16"/>
    <p:sldId id="264" r:id="rId17"/>
    <p:sldId id="265" r:id="rId18"/>
    <p:sldId id="266" r:id="rId19"/>
    <p:sldId id="342" r:id="rId20"/>
    <p:sldId id="267" r:id="rId21"/>
    <p:sldId id="269" r:id="rId22"/>
    <p:sldId id="343" r:id="rId23"/>
    <p:sldId id="270" r:id="rId24"/>
    <p:sldId id="271" r:id="rId25"/>
    <p:sldId id="272" r:id="rId26"/>
    <p:sldId id="274" r:id="rId27"/>
    <p:sldId id="273" r:id="rId28"/>
    <p:sldId id="275" r:id="rId29"/>
    <p:sldId id="344" r:id="rId30"/>
    <p:sldId id="345" r:id="rId31"/>
    <p:sldId id="277" r:id="rId32"/>
    <p:sldId id="346" r:id="rId33"/>
    <p:sldId id="347" r:id="rId34"/>
    <p:sldId id="282" r:id="rId35"/>
    <p:sldId id="284" r:id="rId36"/>
    <p:sldId id="321" r:id="rId37"/>
    <p:sldId id="283" r:id="rId38"/>
    <p:sldId id="349" r:id="rId39"/>
    <p:sldId id="350" r:id="rId40"/>
    <p:sldId id="351" r:id="rId41"/>
    <p:sldId id="354" r:id="rId42"/>
    <p:sldId id="352" r:id="rId43"/>
    <p:sldId id="353" r:id="rId44"/>
    <p:sldId id="287" r:id="rId45"/>
    <p:sldId id="355" r:id="rId46"/>
    <p:sldId id="356" r:id="rId47"/>
    <p:sldId id="291" r:id="rId48"/>
    <p:sldId id="301" r:id="rId49"/>
    <p:sldId id="293" r:id="rId50"/>
    <p:sldId id="325" r:id="rId51"/>
    <p:sldId id="357" r:id="rId52"/>
    <p:sldId id="302" r:id="rId53"/>
    <p:sldId id="358" r:id="rId54"/>
    <p:sldId id="303" r:id="rId55"/>
    <p:sldId id="359" r:id="rId56"/>
    <p:sldId id="304" r:id="rId57"/>
    <p:sldId id="305" r:id="rId58"/>
    <p:sldId id="306" r:id="rId59"/>
    <p:sldId id="307" r:id="rId60"/>
    <p:sldId id="308" r:id="rId61"/>
    <p:sldId id="309" r:id="rId62"/>
    <p:sldId id="333" r:id="rId63"/>
    <p:sldId id="324" r:id="rId64"/>
    <p:sldId id="326" r:id="rId65"/>
    <p:sldId id="334" r:id="rId66"/>
    <p:sldId id="310" r:id="rId67"/>
    <p:sldId id="311" r:id="rId68"/>
    <p:sldId id="312" r:id="rId69"/>
    <p:sldId id="360" r:id="rId70"/>
    <p:sldId id="361" r:id="rId71"/>
    <p:sldId id="362" r:id="rId72"/>
    <p:sldId id="363" r:id="rId73"/>
    <p:sldId id="364" r:id="rId74"/>
    <p:sldId id="365" r:id="rId75"/>
    <p:sldId id="366"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2355" autoAdjust="0"/>
  </p:normalViewPr>
  <p:slideViewPr>
    <p:cSldViewPr snapToGrid="0">
      <p:cViewPr varScale="1">
        <p:scale>
          <a:sx n="59" d="100"/>
          <a:sy n="59" d="100"/>
        </p:scale>
        <p:origin x="831"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2CDA5C-2664-4DD7-B5ED-7E6E367A5EE2}"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ADCF9D-C00B-4186-B3D9-108ED040BA93}" type="slidenum">
              <a:rPr lang="en-US" smtClean="0"/>
              <a:t>‹#›</a:t>
            </a:fld>
            <a:endParaRPr lang="en-US"/>
          </a:p>
        </p:txBody>
      </p:sp>
    </p:spTree>
    <p:extLst>
      <p:ext uri="{BB962C8B-B14F-4D97-AF65-F5344CB8AC3E}">
        <p14:creationId xmlns:p14="http://schemas.microsoft.com/office/powerpoint/2010/main" val="2039317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ADCF9D-C00B-4186-B3D9-108ED040BA93}" type="slidenum">
              <a:rPr lang="en-US" smtClean="0"/>
              <a:t>3</a:t>
            </a:fld>
            <a:endParaRPr lang="en-US"/>
          </a:p>
        </p:txBody>
      </p:sp>
    </p:spTree>
    <p:extLst>
      <p:ext uri="{BB962C8B-B14F-4D97-AF65-F5344CB8AC3E}">
        <p14:creationId xmlns:p14="http://schemas.microsoft.com/office/powerpoint/2010/main" val="170550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ADCF9D-C00B-4186-B3D9-108ED040BA93}" type="slidenum">
              <a:rPr lang="en-US" smtClean="0"/>
              <a:t>4</a:t>
            </a:fld>
            <a:endParaRPr lang="en-US"/>
          </a:p>
        </p:txBody>
      </p:sp>
    </p:spTree>
    <p:extLst>
      <p:ext uri="{BB962C8B-B14F-4D97-AF65-F5344CB8AC3E}">
        <p14:creationId xmlns:p14="http://schemas.microsoft.com/office/powerpoint/2010/main" val="3796029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FA6B7-B79B-0999-28A8-7196361728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9308D2-CC3F-B30F-9588-D5DBC7E8F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9F4542-BD64-6A68-4B65-65B11F40D3C8}"/>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5" name="Footer Placeholder 4">
            <a:extLst>
              <a:ext uri="{FF2B5EF4-FFF2-40B4-BE49-F238E27FC236}">
                <a16:creationId xmlns:a16="http://schemas.microsoft.com/office/drawing/2014/main" id="{F7E42171-FB58-1C8F-F130-DCD4D1CC9D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E50EFF-4D4D-FE56-7788-96E135661E14}"/>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570368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BA16D-DF03-D62A-6A23-BAF09A13C2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A9A79C-C91E-B142-1BB6-CF8A19D14C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01DAA-2A66-FBF1-685B-B6B4E7AEC097}"/>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5" name="Footer Placeholder 4">
            <a:extLst>
              <a:ext uri="{FF2B5EF4-FFF2-40B4-BE49-F238E27FC236}">
                <a16:creationId xmlns:a16="http://schemas.microsoft.com/office/drawing/2014/main" id="{E01AF9FC-6B3C-66F0-C627-BA6A01533D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68E287-61C7-BD9D-A21F-A0ED675A2D79}"/>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11256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5BFA81-A76E-D50E-BDCA-FBF72F0082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4A431EF-462B-9749-3935-77135533D8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4A8866-B226-D5A0-5069-07FD62277FD9}"/>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5" name="Footer Placeholder 4">
            <a:extLst>
              <a:ext uri="{FF2B5EF4-FFF2-40B4-BE49-F238E27FC236}">
                <a16:creationId xmlns:a16="http://schemas.microsoft.com/office/drawing/2014/main" id="{7D75C301-190F-A63A-BEB2-A9D274AB33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BB7EC8-CECB-40F7-F289-0878CC1CFA78}"/>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379561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6FCFD-0C0C-5EEF-08D4-FB5CEFC2AE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DD234F-D1A4-AC1E-C2AC-CEF640B64A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674C40-54ED-E4ED-120C-31799EE64A13}"/>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5" name="Footer Placeholder 4">
            <a:extLst>
              <a:ext uri="{FF2B5EF4-FFF2-40B4-BE49-F238E27FC236}">
                <a16:creationId xmlns:a16="http://schemas.microsoft.com/office/drawing/2014/main" id="{ABB5088E-53D5-5C1D-4651-417D168A95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CD3F4-8F92-50FE-7D43-C8F1252D07BE}"/>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1413674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6E1D8-14B3-57C6-9A66-AC89081B27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A42AA9-0D05-7E10-725C-9DB7EFEBE6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DDE1D6-1F3D-74CB-896D-7C0B55044DDF}"/>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5" name="Footer Placeholder 4">
            <a:extLst>
              <a:ext uri="{FF2B5EF4-FFF2-40B4-BE49-F238E27FC236}">
                <a16:creationId xmlns:a16="http://schemas.microsoft.com/office/drawing/2014/main" id="{B884C868-5206-55AE-D4F2-90FCAD5FB9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41533F-2433-852A-1E74-F14D3CF4CA05}"/>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1811365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E1D3-7236-49C4-C8B0-9486485F55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639552-2C12-7705-557C-E7BBD7DB56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1F1583-84F0-8108-3C97-402954317E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BC4F35-B963-4C13-3BCB-F778883C9964}"/>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6" name="Footer Placeholder 5">
            <a:extLst>
              <a:ext uri="{FF2B5EF4-FFF2-40B4-BE49-F238E27FC236}">
                <a16:creationId xmlns:a16="http://schemas.microsoft.com/office/drawing/2014/main" id="{C81BF78D-9220-8C88-1C41-D375748028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0B9B33-7037-88FF-F9CC-75DC126182F1}"/>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391607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CD297-006E-FEA7-ED01-C3EFA69023A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779B18-E2EA-EA10-ADC3-E63D09C3EE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F5EAAB-C854-2015-09C9-F71AD4FDF68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61848D-54B9-13B0-7394-1A9DEE36A0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065301-C4AB-4CDE-70DF-0D468C90B0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B554E4-D40C-5E87-86AA-4BF6D933606F}"/>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8" name="Footer Placeholder 7">
            <a:extLst>
              <a:ext uri="{FF2B5EF4-FFF2-40B4-BE49-F238E27FC236}">
                <a16:creationId xmlns:a16="http://schemas.microsoft.com/office/drawing/2014/main" id="{C25B5C8A-61ED-0208-B1E6-20975A6A35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877532-5C71-27FE-D4E2-D674ED003773}"/>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214635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09DEC-3409-E026-7FB5-82702F5B6C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8368FB-CA71-5548-FE64-4D585C1D82CD}"/>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4" name="Footer Placeholder 3">
            <a:extLst>
              <a:ext uri="{FF2B5EF4-FFF2-40B4-BE49-F238E27FC236}">
                <a16:creationId xmlns:a16="http://schemas.microsoft.com/office/drawing/2014/main" id="{1B239F22-235E-2153-4301-0A5E715626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68F50D-613F-1DEF-E3D5-08851DB39CA7}"/>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3987033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78A304-93FA-2851-818E-A85D37185297}"/>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3" name="Footer Placeholder 2">
            <a:extLst>
              <a:ext uri="{FF2B5EF4-FFF2-40B4-BE49-F238E27FC236}">
                <a16:creationId xmlns:a16="http://schemas.microsoft.com/office/drawing/2014/main" id="{E79A1189-6BB4-1D0D-81D8-FE6B6A506E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978526-A517-ED03-EA81-4440982C48A5}"/>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1735038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0B4BB-EB6A-BB5C-9DB5-C360DD0FC9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19919B-8E5A-53B7-9487-A433ABCC28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BE82C3-92A7-D20F-2D25-EFFB63520F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561D91-2E79-8FF2-0E1E-AE6C08AB140E}"/>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6" name="Footer Placeholder 5">
            <a:extLst>
              <a:ext uri="{FF2B5EF4-FFF2-40B4-BE49-F238E27FC236}">
                <a16:creationId xmlns:a16="http://schemas.microsoft.com/office/drawing/2014/main" id="{CC0BC45E-A496-8A0C-4FCC-C0707BF96D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9DAB4A-3DBD-1127-F907-D44DAFBD4017}"/>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461511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63BA8-27CE-9A38-8B4F-4F65B2E45A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97C67E-8411-41D8-41A8-B2238E3B77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693E24-84CE-8F7C-5754-96377955A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6140F3-DAAC-4503-F376-958555E86739}"/>
              </a:ext>
            </a:extLst>
          </p:cNvPr>
          <p:cNvSpPr>
            <a:spLocks noGrp="1"/>
          </p:cNvSpPr>
          <p:nvPr>
            <p:ph type="dt" sz="half" idx="10"/>
          </p:nvPr>
        </p:nvSpPr>
        <p:spPr/>
        <p:txBody>
          <a:bodyPr/>
          <a:lstStyle/>
          <a:p>
            <a:fld id="{5AD1667C-20B3-4777-A30E-2C0523105AD7}" type="datetimeFigureOut">
              <a:rPr lang="en-US" smtClean="0"/>
              <a:t>8/7/2026</a:t>
            </a:fld>
            <a:endParaRPr lang="en-US"/>
          </a:p>
        </p:txBody>
      </p:sp>
      <p:sp>
        <p:nvSpPr>
          <p:cNvPr id="6" name="Footer Placeholder 5">
            <a:extLst>
              <a:ext uri="{FF2B5EF4-FFF2-40B4-BE49-F238E27FC236}">
                <a16:creationId xmlns:a16="http://schemas.microsoft.com/office/drawing/2014/main" id="{FF9BFB20-0688-6AD1-37DF-BD1E04589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DADE24-B31C-D6FD-D2FE-58BADCCEF8C6}"/>
              </a:ext>
            </a:extLst>
          </p:cNvPr>
          <p:cNvSpPr>
            <a:spLocks noGrp="1"/>
          </p:cNvSpPr>
          <p:nvPr>
            <p:ph type="sldNum" sz="quarter" idx="12"/>
          </p:nvPr>
        </p:nvSpPr>
        <p:spPr/>
        <p:txBody>
          <a:bodyPr/>
          <a:lstStyle/>
          <a:p>
            <a:fld id="{7BB9326C-E082-4542-A812-CE0F86798A40}" type="slidenum">
              <a:rPr lang="en-US" smtClean="0"/>
              <a:t>‹#›</a:t>
            </a:fld>
            <a:endParaRPr lang="en-US"/>
          </a:p>
        </p:txBody>
      </p:sp>
    </p:spTree>
    <p:extLst>
      <p:ext uri="{BB962C8B-B14F-4D97-AF65-F5344CB8AC3E}">
        <p14:creationId xmlns:p14="http://schemas.microsoft.com/office/powerpoint/2010/main" val="748737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C538FC-59E1-4017-6ECD-5636462077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5961AA-B78C-1307-131E-91AACC7569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0B42E3-994A-3822-CF8D-4A382EFE40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D1667C-20B3-4777-A30E-2C0523105AD7}" type="datetimeFigureOut">
              <a:rPr lang="en-US" smtClean="0"/>
              <a:t>8/7/2026</a:t>
            </a:fld>
            <a:endParaRPr lang="en-US"/>
          </a:p>
        </p:txBody>
      </p:sp>
      <p:sp>
        <p:nvSpPr>
          <p:cNvPr id="5" name="Footer Placeholder 4">
            <a:extLst>
              <a:ext uri="{FF2B5EF4-FFF2-40B4-BE49-F238E27FC236}">
                <a16:creationId xmlns:a16="http://schemas.microsoft.com/office/drawing/2014/main" id="{F53A867A-B27B-5D1C-B2F6-DCF203F685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BB4828-85BE-BD1E-2106-8736A39F60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B9326C-E082-4542-A812-CE0F86798A40}" type="slidenum">
              <a:rPr lang="en-US" smtClean="0"/>
              <a:t>‹#›</a:t>
            </a:fld>
            <a:endParaRPr lang="en-US"/>
          </a:p>
        </p:txBody>
      </p:sp>
    </p:spTree>
    <p:extLst>
      <p:ext uri="{BB962C8B-B14F-4D97-AF65-F5344CB8AC3E}">
        <p14:creationId xmlns:p14="http://schemas.microsoft.com/office/powerpoint/2010/main" val="4168209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fITbG_tzcMM" TargetMode="External"/><Relationship Id="rId2" Type="http://schemas.openxmlformats.org/officeDocument/2006/relationships/hyperlink" Target="https://www.youtube.com/watch?v=SGEroEKFbnY" TargetMode="External"/><Relationship Id="rId1" Type="http://schemas.openxmlformats.org/officeDocument/2006/relationships/slideLayout" Target="../slideLayouts/slideLayout1.xml"/><Relationship Id="rId4" Type="http://schemas.openxmlformats.org/officeDocument/2006/relationships/hyperlink" Target="https://www.youtube.com/watch?v=UVjj2fHu9Y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youtu.be/SGEroEKFbnY?t=3390" TargetMode="Externa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8D304-1D9B-958B-545E-37DA9D378527}"/>
              </a:ext>
            </a:extLst>
          </p:cNvPr>
          <p:cNvSpPr>
            <a:spLocks noGrp="1"/>
          </p:cNvSpPr>
          <p:nvPr>
            <p:ph type="ctrTitle"/>
          </p:nvPr>
        </p:nvSpPr>
        <p:spPr>
          <a:xfrm>
            <a:off x="1524000" y="1122363"/>
            <a:ext cx="9144000" cy="989658"/>
          </a:xfrm>
        </p:spPr>
        <p:txBody>
          <a:bodyPr>
            <a:normAutofit/>
          </a:bodyPr>
          <a:lstStyle/>
          <a:p>
            <a:r>
              <a:rPr lang="en-US" sz="2400" dirty="0">
                <a:latin typeface="Arial Black" panose="020B0A04020102020204" pitchFamily="34" charset="0"/>
              </a:rPr>
              <a:t>Lecture Neural Network</a:t>
            </a:r>
          </a:p>
        </p:txBody>
      </p:sp>
      <p:sp>
        <p:nvSpPr>
          <p:cNvPr id="3" name="Subtitle 2">
            <a:extLst>
              <a:ext uri="{FF2B5EF4-FFF2-40B4-BE49-F238E27FC236}">
                <a16:creationId xmlns:a16="http://schemas.microsoft.com/office/drawing/2014/main" id="{A2B798BE-44AA-8A30-5DFD-26FC443EABAA}"/>
              </a:ext>
            </a:extLst>
          </p:cNvPr>
          <p:cNvSpPr>
            <a:spLocks noGrp="1"/>
          </p:cNvSpPr>
          <p:nvPr>
            <p:ph type="subTitle" idx="1"/>
          </p:nvPr>
        </p:nvSpPr>
        <p:spPr>
          <a:xfrm>
            <a:off x="1524000" y="2670372"/>
            <a:ext cx="9144000" cy="2587428"/>
          </a:xfrm>
        </p:spPr>
        <p:txBody>
          <a:bodyPr>
            <a:normAutofit fontScale="92500" lnSpcReduction="10000"/>
          </a:bodyPr>
          <a:lstStyle/>
          <a:p>
            <a:r>
              <a:rPr lang="en-US" dirty="0"/>
              <a:t>Representation Non – Linear </a:t>
            </a:r>
          </a:p>
          <a:p>
            <a:r>
              <a:rPr lang="en-US" dirty="0"/>
              <a:t>Algorithm</a:t>
            </a:r>
          </a:p>
          <a:p>
            <a:r>
              <a:rPr lang="en-US" dirty="0">
                <a:hlinkClick r:id="rId2"/>
              </a:rPr>
              <a:t>Neural Networks Representation | ML-005 Lecture 8 | Stanford University | Andrew Ng – YouTube</a:t>
            </a:r>
            <a:endParaRPr lang="en-US" dirty="0"/>
          </a:p>
          <a:p>
            <a:r>
              <a:rPr lang="en-US" dirty="0">
                <a:hlinkClick r:id="rId3"/>
              </a:rPr>
              <a:t>Neural Networks Overview by Prof. Andrew NG</a:t>
            </a:r>
            <a:endParaRPr lang="en-US" dirty="0"/>
          </a:p>
          <a:p>
            <a:r>
              <a:rPr lang="en-US" dirty="0">
                <a:hlinkClick r:id="rId4"/>
              </a:rPr>
              <a:t>Neural Networks Learning | ML-005 Lecture 9 | Stanford University | Andrew Ng</a:t>
            </a:r>
            <a:endParaRPr lang="en-US" dirty="0"/>
          </a:p>
        </p:txBody>
      </p:sp>
    </p:spTree>
    <p:extLst>
      <p:ext uri="{BB962C8B-B14F-4D97-AF65-F5344CB8AC3E}">
        <p14:creationId xmlns:p14="http://schemas.microsoft.com/office/powerpoint/2010/main" val="3565277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5C599-C97B-E6C0-AD96-8F26ED7A8C27}"/>
              </a:ext>
            </a:extLst>
          </p:cNvPr>
          <p:cNvSpPr>
            <a:spLocks noGrp="1"/>
          </p:cNvSpPr>
          <p:nvPr>
            <p:ph type="title"/>
          </p:nvPr>
        </p:nvSpPr>
        <p:spPr>
          <a:xfrm>
            <a:off x="838200" y="365126"/>
            <a:ext cx="10515600" cy="882378"/>
          </a:xfrm>
        </p:spPr>
        <p:txBody>
          <a:bodyPr>
            <a:normAutofit/>
          </a:bodyPr>
          <a:lstStyle/>
          <a:p>
            <a:pPr algn="ctr"/>
            <a:r>
              <a:rPr lang="en-US" sz="2000" dirty="0">
                <a:latin typeface="Arial Black" panose="020B0A04020102020204" pitchFamily="34" charset="0"/>
              </a:rPr>
              <a:t>Why Neural Networks Solve This: the </a:t>
            </a:r>
            <a:r>
              <a:rPr lang="en-US" sz="2000" b="1" dirty="0">
                <a:latin typeface="Arial Black" panose="020B0A04020102020204" pitchFamily="34" charset="0"/>
              </a:rPr>
              <a:t>combinatorial feature explosion</a:t>
            </a:r>
            <a:r>
              <a:rPr lang="en-US" sz="2000" dirty="0">
                <a:latin typeface="Arial Black" panose="020B0A04020102020204" pitchFamily="34" charset="0"/>
              </a:rPr>
              <a:t>.</a:t>
            </a:r>
            <a:endParaRPr lang="en-US" sz="2000" dirty="0"/>
          </a:p>
        </p:txBody>
      </p:sp>
      <p:sp>
        <p:nvSpPr>
          <p:cNvPr id="3" name="Content Placeholder 2">
            <a:extLst>
              <a:ext uri="{FF2B5EF4-FFF2-40B4-BE49-F238E27FC236}">
                <a16:creationId xmlns:a16="http://schemas.microsoft.com/office/drawing/2014/main" id="{F779C68C-EEA4-BD31-B242-806D2B3E3101}"/>
              </a:ext>
            </a:extLst>
          </p:cNvPr>
          <p:cNvSpPr>
            <a:spLocks noGrp="1"/>
          </p:cNvSpPr>
          <p:nvPr>
            <p:ph idx="1"/>
          </p:nvPr>
        </p:nvSpPr>
        <p:spPr/>
        <p:txBody>
          <a:bodyPr>
            <a:normAutofit/>
          </a:bodyPr>
          <a:lstStyle/>
          <a:p>
            <a:r>
              <a:rPr lang="en-US" sz="1900" dirty="0"/>
              <a:t>Neural networks avoid this explosion because they:</a:t>
            </a:r>
          </a:p>
          <a:p>
            <a:r>
              <a:rPr lang="en-US" sz="1900" b="1" dirty="0"/>
              <a:t>Learn features automatically</a:t>
            </a:r>
            <a:r>
              <a:rPr lang="en-US" sz="1900" dirty="0"/>
              <a:t> through hidden layers, rather than requiring you to hand-engineer polynomial combinations</a:t>
            </a:r>
          </a:p>
          <a:p>
            <a:r>
              <a:rPr lang="en-US" sz="1900" b="1" dirty="0"/>
              <a:t>Use raw pixel intensities</a:t>
            </a:r>
            <a:r>
              <a:rPr lang="en-US" sz="1900" dirty="0"/>
              <a:t> as input (n = 2,500) without needing manual quadratic expansion</a:t>
            </a:r>
          </a:p>
          <a:p>
            <a:r>
              <a:rPr lang="en-US" sz="1900" b="1" dirty="0"/>
              <a:t>Compose simple nonlinear functions</a:t>
            </a:r>
            <a:r>
              <a:rPr lang="en-US" sz="1900" dirty="0"/>
              <a:t> in layers to build up complex nonlinear decision boundaries — achieving what polynomial features attempt, but far more efficiently</a:t>
            </a:r>
          </a:p>
          <a:p>
            <a:r>
              <a:rPr lang="en-US" sz="1900" b="1" dirty="0"/>
              <a:t>Scale better</a:t>
            </a:r>
            <a:r>
              <a:rPr lang="en-US" sz="1900" dirty="0"/>
              <a:t> — parameter counts grow linearly with architecture design choices (layer sizes), not combinatorially with input dimensionality</a:t>
            </a:r>
          </a:p>
          <a:p>
            <a:pPr marL="0" indent="0">
              <a:buNone/>
            </a:pPr>
            <a:endParaRPr lang="en-US" sz="1900" dirty="0"/>
          </a:p>
          <a:p>
            <a:pPr marL="0" indent="0">
              <a:buNone/>
            </a:pPr>
            <a:endParaRPr lang="en-US" dirty="0"/>
          </a:p>
        </p:txBody>
      </p:sp>
    </p:spTree>
    <p:extLst>
      <p:ext uri="{BB962C8B-B14F-4D97-AF65-F5344CB8AC3E}">
        <p14:creationId xmlns:p14="http://schemas.microsoft.com/office/powerpoint/2010/main" val="1397857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52E32-9BFD-F8A6-F63D-66A7A5D059A9}"/>
              </a:ext>
            </a:extLst>
          </p:cNvPr>
          <p:cNvSpPr>
            <a:spLocks noGrp="1"/>
          </p:cNvSpPr>
          <p:nvPr>
            <p:ph type="title"/>
          </p:nvPr>
        </p:nvSpPr>
        <p:spPr>
          <a:xfrm>
            <a:off x="838200" y="365125"/>
            <a:ext cx="10515600" cy="751749"/>
          </a:xfrm>
        </p:spPr>
        <p:txBody>
          <a:bodyPr>
            <a:normAutofit/>
          </a:bodyPr>
          <a:lstStyle/>
          <a:p>
            <a:pPr algn="ctr"/>
            <a:r>
              <a:rPr lang="en-US" sz="2400" dirty="0">
                <a:latin typeface="Arial Black" panose="020B0A04020102020204" pitchFamily="34" charset="0"/>
              </a:rPr>
              <a:t>The Core Argument</a:t>
            </a:r>
            <a:endParaRPr lang="en-US" sz="2400" dirty="0"/>
          </a:p>
        </p:txBody>
      </p:sp>
      <p:sp>
        <p:nvSpPr>
          <p:cNvPr id="3" name="Content Placeholder 2">
            <a:extLst>
              <a:ext uri="{FF2B5EF4-FFF2-40B4-BE49-F238E27FC236}">
                <a16:creationId xmlns:a16="http://schemas.microsoft.com/office/drawing/2014/main" id="{E195E2E1-587B-51BC-ED33-757FD49F914F}"/>
              </a:ext>
            </a:extLst>
          </p:cNvPr>
          <p:cNvSpPr>
            <a:spLocks noGrp="1"/>
          </p:cNvSpPr>
          <p:nvPr>
            <p:ph idx="1"/>
          </p:nvPr>
        </p:nvSpPr>
        <p:spPr/>
        <p:txBody>
          <a:bodyPr/>
          <a:lstStyle/>
          <a:p>
            <a:pPr marL="514350" indent="-514350">
              <a:buAutoNum type="arabicPeriod"/>
            </a:pPr>
            <a:r>
              <a:rPr lang="en-US" sz="2000" dirty="0"/>
              <a:t>Logistic regression with polynomial features can theoretically represent any nonlinear boundary — but for high-dimensional inputs like images, the number of polynomial terms explodes combinatorially, making it computationally infeasible.</a:t>
            </a:r>
          </a:p>
          <a:p>
            <a:pPr marL="514350" indent="-514350">
              <a:buAutoNum type="arabicPeriod"/>
            </a:pPr>
            <a:r>
              <a:rPr lang="en-US" sz="2000" dirty="0"/>
              <a:t>Neural networks solve the same nonlinear classification problem (e.g., "is this a car?") but learn hierarchical, compact feature representations directly from raw pixels — making them practical for real-world, high-dimensional problems like computer vision.</a:t>
            </a:r>
          </a:p>
          <a:p>
            <a:pPr marL="0" indent="0">
              <a:buNone/>
            </a:pPr>
            <a:endParaRPr lang="en-US" sz="2000" dirty="0"/>
          </a:p>
          <a:p>
            <a:pPr marL="0" indent="0">
              <a:buNone/>
            </a:pPr>
            <a:endParaRPr lang="en-US" dirty="0"/>
          </a:p>
        </p:txBody>
      </p:sp>
    </p:spTree>
    <p:extLst>
      <p:ext uri="{BB962C8B-B14F-4D97-AF65-F5344CB8AC3E}">
        <p14:creationId xmlns:p14="http://schemas.microsoft.com/office/powerpoint/2010/main" val="63043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8FA68-645D-A74C-6BE9-EB6365BD8BDF}"/>
              </a:ext>
            </a:extLst>
          </p:cNvPr>
          <p:cNvSpPr>
            <a:spLocks noGrp="1"/>
          </p:cNvSpPr>
          <p:nvPr>
            <p:ph type="title"/>
          </p:nvPr>
        </p:nvSpPr>
        <p:spPr>
          <a:xfrm>
            <a:off x="838200" y="365126"/>
            <a:ext cx="10515600" cy="1148086"/>
          </a:xfrm>
        </p:spPr>
        <p:txBody>
          <a:bodyPr>
            <a:normAutofit/>
          </a:bodyPr>
          <a:lstStyle/>
          <a:p>
            <a:pPr algn="ctr"/>
            <a:r>
              <a:rPr lang="en-US" sz="2400" dirty="0">
                <a:latin typeface="Arial Black" panose="020B0A04020102020204" pitchFamily="34" charset="0"/>
              </a:rPr>
              <a:t>Computer vision problem</a:t>
            </a:r>
          </a:p>
        </p:txBody>
      </p:sp>
      <p:sp>
        <p:nvSpPr>
          <p:cNvPr id="3" name="Content Placeholder 2">
            <a:extLst>
              <a:ext uri="{FF2B5EF4-FFF2-40B4-BE49-F238E27FC236}">
                <a16:creationId xmlns:a16="http://schemas.microsoft.com/office/drawing/2014/main" id="{7A69D661-55E9-190D-A0D7-D9C35511728F}"/>
              </a:ext>
            </a:extLst>
          </p:cNvPr>
          <p:cNvSpPr>
            <a:spLocks noGrp="1"/>
          </p:cNvSpPr>
          <p:nvPr>
            <p:ph idx="1"/>
          </p:nvPr>
        </p:nvSpPr>
        <p:spPr/>
        <p:txBody>
          <a:bodyPr>
            <a:normAutofit/>
          </a:bodyPr>
          <a:lstStyle/>
          <a:p>
            <a:r>
              <a:rPr lang="en-US" sz="1800" dirty="0">
                <a:latin typeface="Times New Roman" panose="02020603050405020304" pitchFamily="18" charset="0"/>
                <a:cs typeface="Times New Roman" panose="02020603050405020304" pitchFamily="18" charset="0"/>
              </a:rPr>
              <a:t>Train classifier to examine an image and tell us whether it is the image of a car. Many people wonder the computer vision is difficult to recognize it is an image of a car.</a:t>
            </a:r>
          </a:p>
          <a:p>
            <a:r>
              <a:rPr lang="en-US" sz="1800" dirty="0">
                <a:latin typeface="Times New Roman" panose="02020603050405020304" pitchFamily="18" charset="0"/>
                <a:cs typeface="Times New Roman" panose="02020603050405020304" pitchFamily="18" charset="0"/>
              </a:rPr>
              <a:t>Look at a rectangular of image of this car. Consider the matrix of pixel intensity value and tell us that these numbers represent  the door handle of a car.</a:t>
            </a:r>
          </a:p>
        </p:txBody>
      </p:sp>
      <p:pic>
        <p:nvPicPr>
          <p:cNvPr id="5" name="Picture 4">
            <a:extLst>
              <a:ext uri="{FF2B5EF4-FFF2-40B4-BE49-F238E27FC236}">
                <a16:creationId xmlns:a16="http://schemas.microsoft.com/office/drawing/2014/main" id="{4C066771-D79D-170C-3FAC-AEA93A97BDB2}"/>
              </a:ext>
            </a:extLst>
          </p:cNvPr>
          <p:cNvPicPr>
            <a:picLocks noChangeAspect="1"/>
          </p:cNvPicPr>
          <p:nvPr/>
        </p:nvPicPr>
        <p:blipFill>
          <a:blip r:embed="rId2"/>
          <a:stretch>
            <a:fillRect/>
          </a:stretch>
        </p:blipFill>
        <p:spPr>
          <a:xfrm>
            <a:off x="2023008" y="3147801"/>
            <a:ext cx="9402945" cy="3029161"/>
          </a:xfrm>
          <a:prstGeom prst="rect">
            <a:avLst/>
          </a:prstGeom>
        </p:spPr>
      </p:pic>
    </p:spTree>
    <p:extLst>
      <p:ext uri="{BB962C8B-B14F-4D97-AF65-F5344CB8AC3E}">
        <p14:creationId xmlns:p14="http://schemas.microsoft.com/office/powerpoint/2010/main" val="3487695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45AD8-8921-3DA4-AED9-27458C22632C}"/>
              </a:ext>
            </a:extLst>
          </p:cNvPr>
          <p:cNvSpPr>
            <a:spLocks noGrp="1"/>
          </p:cNvSpPr>
          <p:nvPr>
            <p:ph type="title"/>
          </p:nvPr>
        </p:nvSpPr>
        <p:spPr>
          <a:xfrm>
            <a:off x="838200" y="365125"/>
            <a:ext cx="10515600" cy="573551"/>
          </a:xfrm>
        </p:spPr>
        <p:txBody>
          <a:bodyPr>
            <a:normAutofit/>
          </a:bodyPr>
          <a:lstStyle/>
          <a:p>
            <a:pPr algn="ctr"/>
            <a:r>
              <a:rPr lang="en-US" sz="2400" dirty="0">
                <a:latin typeface="Arial Black" panose="020B0A04020102020204" pitchFamily="34" charset="0"/>
              </a:rPr>
              <a:t>Using a machine learning to build a car detector</a:t>
            </a:r>
          </a:p>
        </p:txBody>
      </p:sp>
      <p:sp>
        <p:nvSpPr>
          <p:cNvPr id="3" name="Content Placeholder 2">
            <a:extLst>
              <a:ext uri="{FF2B5EF4-FFF2-40B4-BE49-F238E27FC236}">
                <a16:creationId xmlns:a16="http://schemas.microsoft.com/office/drawing/2014/main" id="{77F4EB00-C5DF-EABA-8D15-5754E46042F1}"/>
              </a:ext>
            </a:extLst>
          </p:cNvPr>
          <p:cNvSpPr>
            <a:spLocks noGrp="1"/>
          </p:cNvSpPr>
          <p:nvPr>
            <p:ph idx="1"/>
          </p:nvPr>
        </p:nvSpPr>
        <p:spPr>
          <a:xfrm>
            <a:off x="838200" y="1116701"/>
            <a:ext cx="10515600" cy="5060262"/>
          </a:xfrm>
        </p:spPr>
        <p:txBody>
          <a:bodyPr>
            <a:normAutofit/>
          </a:bodyPr>
          <a:lstStyle/>
          <a:p>
            <a:r>
              <a:rPr lang="en-US" sz="1800" dirty="0">
                <a:latin typeface="Times New Roman" panose="02020603050405020304" pitchFamily="18" charset="0"/>
                <a:cs typeface="Times New Roman" panose="02020603050405020304" pitchFamily="18" charset="0"/>
              </a:rPr>
              <a:t>Come up with a labeled training set which a few labels of car and with a few labels that are not cars</a:t>
            </a:r>
          </a:p>
        </p:txBody>
      </p:sp>
      <p:pic>
        <p:nvPicPr>
          <p:cNvPr id="5" name="Picture 4">
            <a:extLst>
              <a:ext uri="{FF2B5EF4-FFF2-40B4-BE49-F238E27FC236}">
                <a16:creationId xmlns:a16="http://schemas.microsoft.com/office/drawing/2014/main" id="{B6785CE3-03DF-4E7A-16AC-F685509455A5}"/>
              </a:ext>
            </a:extLst>
          </p:cNvPr>
          <p:cNvPicPr>
            <a:picLocks noChangeAspect="1"/>
          </p:cNvPicPr>
          <p:nvPr/>
        </p:nvPicPr>
        <p:blipFill>
          <a:blip r:embed="rId2"/>
          <a:stretch>
            <a:fillRect/>
          </a:stretch>
        </p:blipFill>
        <p:spPr>
          <a:xfrm>
            <a:off x="1553670" y="1628000"/>
            <a:ext cx="9087357" cy="3601999"/>
          </a:xfrm>
          <a:prstGeom prst="rect">
            <a:avLst/>
          </a:prstGeom>
        </p:spPr>
      </p:pic>
    </p:spTree>
    <p:extLst>
      <p:ext uri="{BB962C8B-B14F-4D97-AF65-F5344CB8AC3E}">
        <p14:creationId xmlns:p14="http://schemas.microsoft.com/office/powerpoint/2010/main" val="1432235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2B115A-58B3-BCC4-C1D6-01D195D64D1B}"/>
              </a:ext>
            </a:extLst>
          </p:cNvPr>
          <p:cNvSpPr>
            <a:spLocks noGrp="1"/>
          </p:cNvSpPr>
          <p:nvPr>
            <p:ph idx="1"/>
          </p:nvPr>
        </p:nvSpPr>
        <p:spPr>
          <a:xfrm>
            <a:off x="838200" y="420786"/>
            <a:ext cx="10515600" cy="5756177"/>
          </a:xfrm>
        </p:spPr>
        <p:txBody>
          <a:bodyPr>
            <a:normAutofit/>
          </a:bodyPr>
          <a:lstStyle/>
          <a:p>
            <a:r>
              <a:rPr lang="en-US" sz="1800" dirty="0"/>
              <a:t>When n is very large logistic regression is not a good algorithm to solve the problem</a:t>
            </a:r>
          </a:p>
        </p:txBody>
      </p:sp>
      <p:pic>
        <p:nvPicPr>
          <p:cNvPr id="7" name="Picture 6">
            <a:extLst>
              <a:ext uri="{FF2B5EF4-FFF2-40B4-BE49-F238E27FC236}">
                <a16:creationId xmlns:a16="http://schemas.microsoft.com/office/drawing/2014/main" id="{63E49C94-6F99-F1AB-50C7-98755B27DC06}"/>
              </a:ext>
            </a:extLst>
          </p:cNvPr>
          <p:cNvPicPr>
            <a:picLocks noChangeAspect="1"/>
          </p:cNvPicPr>
          <p:nvPr/>
        </p:nvPicPr>
        <p:blipFill>
          <a:blip r:embed="rId2"/>
          <a:stretch>
            <a:fillRect/>
          </a:stretch>
        </p:blipFill>
        <p:spPr>
          <a:xfrm>
            <a:off x="0" y="483829"/>
            <a:ext cx="12192000" cy="5890342"/>
          </a:xfrm>
          <a:prstGeom prst="rect">
            <a:avLst/>
          </a:prstGeom>
        </p:spPr>
      </p:pic>
      <p:sp>
        <p:nvSpPr>
          <p:cNvPr id="2" name="TextBox 1">
            <a:extLst>
              <a:ext uri="{FF2B5EF4-FFF2-40B4-BE49-F238E27FC236}">
                <a16:creationId xmlns:a16="http://schemas.microsoft.com/office/drawing/2014/main" id="{B5C88B66-9530-76B1-46FC-A9A3EB2B70B4}"/>
              </a:ext>
            </a:extLst>
          </p:cNvPr>
          <p:cNvSpPr txBox="1"/>
          <p:nvPr/>
        </p:nvSpPr>
        <p:spPr>
          <a:xfrm>
            <a:off x="6724480" y="1901628"/>
            <a:ext cx="3876085" cy="369332"/>
          </a:xfrm>
          <a:prstGeom prst="rect">
            <a:avLst/>
          </a:prstGeom>
          <a:noFill/>
        </p:spPr>
        <p:txBody>
          <a:bodyPr wrap="square" rtlCol="0">
            <a:spAutoFit/>
          </a:bodyPr>
          <a:lstStyle/>
          <a:p>
            <a:r>
              <a:rPr lang="en-US" dirty="0"/>
              <a:t>Pixel has I value and RGB has 3 values </a:t>
            </a:r>
          </a:p>
        </p:txBody>
      </p:sp>
      <p:sp>
        <p:nvSpPr>
          <p:cNvPr id="4" name="TextBox 3">
            <a:extLst>
              <a:ext uri="{FF2B5EF4-FFF2-40B4-BE49-F238E27FC236}">
                <a16:creationId xmlns:a16="http://schemas.microsoft.com/office/drawing/2014/main" id="{0439354C-8F3B-E29D-5521-1DA92B7CE4AC}"/>
              </a:ext>
            </a:extLst>
          </p:cNvPr>
          <p:cNvSpPr txBox="1"/>
          <p:nvPr/>
        </p:nvSpPr>
        <p:spPr>
          <a:xfrm>
            <a:off x="5518769" y="3131618"/>
            <a:ext cx="1537486" cy="646331"/>
          </a:xfrm>
          <a:prstGeom prst="rect">
            <a:avLst/>
          </a:prstGeom>
          <a:noFill/>
        </p:spPr>
        <p:txBody>
          <a:bodyPr wrap="square" rtlCol="0">
            <a:spAutoFit/>
          </a:bodyPr>
          <a:lstStyle/>
          <a:p>
            <a:r>
              <a:rPr lang="en-US" dirty="0"/>
              <a:t>Grayscale images</a:t>
            </a:r>
          </a:p>
        </p:txBody>
      </p:sp>
    </p:spTree>
    <p:extLst>
      <p:ext uri="{BB962C8B-B14F-4D97-AF65-F5344CB8AC3E}">
        <p14:creationId xmlns:p14="http://schemas.microsoft.com/office/powerpoint/2010/main" val="508915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1854F-9536-DFB2-0B31-310D16FCED29}"/>
              </a:ext>
            </a:extLst>
          </p:cNvPr>
          <p:cNvSpPr>
            <a:spLocks noGrp="1"/>
          </p:cNvSpPr>
          <p:nvPr>
            <p:ph type="title"/>
          </p:nvPr>
        </p:nvSpPr>
        <p:spPr>
          <a:xfrm>
            <a:off x="838200" y="365125"/>
            <a:ext cx="10515600" cy="646379"/>
          </a:xfrm>
        </p:spPr>
        <p:txBody>
          <a:bodyPr>
            <a:normAutofit/>
          </a:bodyPr>
          <a:lstStyle/>
          <a:p>
            <a:pPr algn="ctr"/>
            <a:r>
              <a:rPr lang="en-US" sz="2400" dirty="0">
                <a:latin typeface="Arial Black" panose="020B0A04020102020204" pitchFamily="34" charset="0"/>
              </a:rPr>
              <a:t>Cost of 3 million features to find the feature</a:t>
            </a:r>
          </a:p>
        </p:txBody>
      </p:sp>
      <p:sp>
        <p:nvSpPr>
          <p:cNvPr id="3" name="Content Placeholder 2">
            <a:extLst>
              <a:ext uri="{FF2B5EF4-FFF2-40B4-BE49-F238E27FC236}">
                <a16:creationId xmlns:a16="http://schemas.microsoft.com/office/drawing/2014/main" id="{71945E8F-D97F-4D3B-B995-170C48FC0F2A}"/>
              </a:ext>
            </a:extLst>
          </p:cNvPr>
          <p:cNvSpPr>
            <a:spLocks noGrp="1"/>
          </p:cNvSpPr>
          <p:nvPr>
            <p:ph idx="1"/>
          </p:nvPr>
        </p:nvSpPr>
        <p:spPr>
          <a:xfrm>
            <a:off x="838200" y="1221897"/>
            <a:ext cx="10515600" cy="4955066"/>
          </a:xfrm>
        </p:spPr>
        <p:txBody>
          <a:bodyPr>
            <a:normAutofit/>
          </a:bodyPr>
          <a:lstStyle/>
          <a:p>
            <a:r>
              <a:rPr lang="en-US" sz="1800" dirty="0">
                <a:latin typeface="Times New Roman" panose="02020603050405020304" pitchFamily="18" charset="0"/>
                <a:cs typeface="Times New Roman" panose="02020603050405020304" pitchFamily="18" charset="0"/>
              </a:rPr>
              <a:t>With a high number of features, it is not a good way of learning  for a non-leaning hypothesis</a:t>
            </a:r>
          </a:p>
          <a:p>
            <a:r>
              <a:rPr lang="en-US" sz="1800" dirty="0">
                <a:latin typeface="Times New Roman" panose="02020603050405020304" pitchFamily="18" charset="0"/>
                <a:cs typeface="Times New Roman" panose="02020603050405020304" pitchFamily="18" charset="0"/>
              </a:rPr>
              <a:t> By including all quadratic feature and using a simple logistic regression not a good idea. </a:t>
            </a:r>
          </a:p>
          <a:p>
            <a:r>
              <a:rPr lang="en-US" sz="1800" dirty="0">
                <a:latin typeface="Times New Roman" panose="02020603050405020304" pitchFamily="18" charset="0"/>
                <a:cs typeface="Times New Roman" panose="02020603050405020304" pitchFamily="18" charset="0"/>
              </a:rPr>
              <a:t>The neural network is a better way to learn non-leaner complex hypothesis. The neural network is an old algorithm to mimic the work of brain</a:t>
            </a:r>
          </a:p>
          <a:p>
            <a:r>
              <a:rPr lang="en-US" sz="1800" dirty="0">
                <a:latin typeface="Arial Black" panose="020B0A04020102020204" pitchFamily="34" charset="0"/>
                <a:cs typeface="Times New Roman" panose="02020603050405020304" pitchFamily="18" charset="0"/>
              </a:rPr>
              <a:t>Origins: Algorithms that try to mimic the brain. Was very widely used in 80s and early 90; popularity diminished in late 90s.</a:t>
            </a:r>
          </a:p>
          <a:p>
            <a:r>
              <a:rPr lang="en-US" sz="1800" dirty="0">
                <a:latin typeface="Arial Black" panose="020B0A04020102020204" pitchFamily="34" charset="0"/>
                <a:cs typeface="Times New Roman" panose="02020603050405020304" pitchFamily="18" charset="0"/>
              </a:rPr>
              <a:t>Recent resurgence: State-of-the art techniques for many applications.</a:t>
            </a:r>
          </a:p>
        </p:txBody>
      </p:sp>
    </p:spTree>
    <p:extLst>
      <p:ext uri="{BB962C8B-B14F-4D97-AF65-F5344CB8AC3E}">
        <p14:creationId xmlns:p14="http://schemas.microsoft.com/office/powerpoint/2010/main" val="1388906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570D85-A878-4EF9-B8A3-BAB447997271}"/>
              </a:ext>
            </a:extLst>
          </p:cNvPr>
          <p:cNvSpPr>
            <a:spLocks noGrp="1"/>
          </p:cNvSpPr>
          <p:nvPr>
            <p:ph idx="1"/>
          </p:nvPr>
        </p:nvSpPr>
        <p:spPr>
          <a:xfrm>
            <a:off x="838200" y="275129"/>
            <a:ext cx="10515600" cy="5901834"/>
          </a:xfrm>
        </p:spPr>
        <p:txBody>
          <a:bodyPr>
            <a:normAutofit/>
          </a:bodyPr>
          <a:lstStyle/>
          <a:p>
            <a:r>
              <a:rPr lang="en-US" sz="1800" dirty="0">
                <a:latin typeface="Times New Roman" panose="02020603050405020304" pitchFamily="18" charset="0"/>
                <a:cs typeface="Times New Roman" panose="02020603050405020304" pitchFamily="18" charset="0"/>
              </a:rPr>
              <a:t>It does not work with 1000s of program instead brain does the way brain does with a single learning algorithm.  The way that you understand my voice is to takes the sound signal and direct it to the Auditory Cortex. That is allowing you to understand my words.</a:t>
            </a:r>
          </a:p>
        </p:txBody>
      </p:sp>
      <p:pic>
        <p:nvPicPr>
          <p:cNvPr id="5" name="Picture 4">
            <a:extLst>
              <a:ext uri="{FF2B5EF4-FFF2-40B4-BE49-F238E27FC236}">
                <a16:creationId xmlns:a16="http://schemas.microsoft.com/office/drawing/2014/main" id="{9ED807B5-A666-CB9D-6DF2-3DE0CF1AB373}"/>
              </a:ext>
            </a:extLst>
          </p:cNvPr>
          <p:cNvPicPr>
            <a:picLocks noChangeAspect="1"/>
          </p:cNvPicPr>
          <p:nvPr/>
        </p:nvPicPr>
        <p:blipFill>
          <a:blip r:embed="rId2"/>
          <a:stretch>
            <a:fillRect/>
          </a:stretch>
        </p:blipFill>
        <p:spPr>
          <a:xfrm>
            <a:off x="1755971" y="2678463"/>
            <a:ext cx="8442395" cy="2896949"/>
          </a:xfrm>
          <a:prstGeom prst="rect">
            <a:avLst/>
          </a:prstGeom>
        </p:spPr>
      </p:pic>
    </p:spTree>
    <p:extLst>
      <p:ext uri="{BB962C8B-B14F-4D97-AF65-F5344CB8AC3E}">
        <p14:creationId xmlns:p14="http://schemas.microsoft.com/office/powerpoint/2010/main" val="3756098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7CF97-45FF-03A3-301D-C0FD03F5FEE6}"/>
              </a:ext>
            </a:extLst>
          </p:cNvPr>
          <p:cNvSpPr>
            <a:spLocks noGrp="1"/>
          </p:cNvSpPr>
          <p:nvPr>
            <p:ph type="title"/>
          </p:nvPr>
        </p:nvSpPr>
        <p:spPr>
          <a:xfrm>
            <a:off x="838200" y="365125"/>
            <a:ext cx="10515600" cy="646379"/>
          </a:xfrm>
        </p:spPr>
        <p:txBody>
          <a:bodyPr>
            <a:normAutofit/>
          </a:bodyPr>
          <a:lstStyle/>
          <a:p>
            <a:pPr algn="ctr"/>
            <a:r>
              <a:rPr lang="en-US" sz="2400" dirty="0">
                <a:latin typeface="Arial Black" panose="020B0A04020102020204" pitchFamily="34" charset="0"/>
              </a:rPr>
              <a:t>Neuro-scientist experiment</a:t>
            </a:r>
          </a:p>
        </p:txBody>
      </p:sp>
      <p:sp>
        <p:nvSpPr>
          <p:cNvPr id="3" name="Content Placeholder 2">
            <a:extLst>
              <a:ext uri="{FF2B5EF4-FFF2-40B4-BE49-F238E27FC236}">
                <a16:creationId xmlns:a16="http://schemas.microsoft.com/office/drawing/2014/main" id="{63B2D938-233C-1858-8E8F-100FB490B194}"/>
              </a:ext>
            </a:extLst>
          </p:cNvPr>
          <p:cNvSpPr>
            <a:spLocks noGrp="1"/>
          </p:cNvSpPr>
          <p:nvPr>
            <p:ph idx="1"/>
          </p:nvPr>
        </p:nvSpPr>
        <p:spPr>
          <a:xfrm>
            <a:off x="838200" y="1100517"/>
            <a:ext cx="10515600" cy="5076446"/>
          </a:xfrm>
        </p:spPr>
        <p:txBody>
          <a:bodyPr>
            <a:normAutofit/>
          </a:bodyPr>
          <a:lstStyle/>
          <a:p>
            <a:r>
              <a:rPr lang="en-US" sz="1800" dirty="0">
                <a:latin typeface="Times New Roman" panose="02020603050405020304" pitchFamily="18" charset="0"/>
                <a:cs typeface="Times New Roman" panose="02020603050405020304" pitchFamily="18" charset="0"/>
              </a:rPr>
              <a:t>Cut the wire from ear to Auditory Cortex and rewire in the animal brain from eyes, optic nerves, eventually gets routed to the Auditory Cortex.  If you do this, it turns out otogi Auditory Cortex will learn to see. This is in every single sense of word see as we know it so if you do this to the animals and animals can perform visual discrimination tasks. And look at the images and make an appropriate decisions. Based on images. Doing it with a piece of brain tissue. That piece tissue is your somatosensory cortex. That is how you process your sense of touch. If you do a similar rewiring  process.</a:t>
            </a:r>
          </a:p>
        </p:txBody>
      </p:sp>
      <p:pic>
        <p:nvPicPr>
          <p:cNvPr id="5" name="Picture 4">
            <a:extLst>
              <a:ext uri="{FF2B5EF4-FFF2-40B4-BE49-F238E27FC236}">
                <a16:creationId xmlns:a16="http://schemas.microsoft.com/office/drawing/2014/main" id="{B72F6EBB-4ED7-53A7-CA67-00A9D28F05A9}"/>
              </a:ext>
            </a:extLst>
          </p:cNvPr>
          <p:cNvPicPr>
            <a:picLocks noChangeAspect="1"/>
          </p:cNvPicPr>
          <p:nvPr/>
        </p:nvPicPr>
        <p:blipFill>
          <a:blip r:embed="rId2"/>
          <a:stretch>
            <a:fillRect/>
          </a:stretch>
        </p:blipFill>
        <p:spPr>
          <a:xfrm>
            <a:off x="1408014" y="2913132"/>
            <a:ext cx="8990251" cy="3314107"/>
          </a:xfrm>
          <a:prstGeom prst="rect">
            <a:avLst/>
          </a:prstGeom>
        </p:spPr>
      </p:pic>
    </p:spTree>
    <p:extLst>
      <p:ext uri="{BB962C8B-B14F-4D97-AF65-F5344CB8AC3E}">
        <p14:creationId xmlns:p14="http://schemas.microsoft.com/office/powerpoint/2010/main" val="3136986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A27EC-0862-3A2D-08AC-C6F682F3E60B}"/>
              </a:ext>
            </a:extLst>
          </p:cNvPr>
          <p:cNvSpPr>
            <a:spLocks noGrp="1"/>
          </p:cNvSpPr>
          <p:nvPr>
            <p:ph type="title"/>
          </p:nvPr>
        </p:nvSpPr>
        <p:spPr>
          <a:xfrm>
            <a:off x="838200" y="365126"/>
            <a:ext cx="10515600" cy="751576"/>
          </a:xfrm>
        </p:spPr>
        <p:txBody>
          <a:bodyPr>
            <a:normAutofit/>
          </a:bodyPr>
          <a:lstStyle/>
          <a:p>
            <a:pPr algn="ctr"/>
            <a:r>
              <a:rPr lang="en-US" sz="2400" dirty="0">
                <a:latin typeface="Arial Black" panose="020B0A04020102020204" pitchFamily="34" charset="0"/>
              </a:rPr>
              <a:t>Neuro rewiring experiment</a:t>
            </a:r>
          </a:p>
        </p:txBody>
      </p:sp>
      <p:sp>
        <p:nvSpPr>
          <p:cNvPr id="3" name="Content Placeholder 2">
            <a:extLst>
              <a:ext uri="{FF2B5EF4-FFF2-40B4-BE49-F238E27FC236}">
                <a16:creationId xmlns:a16="http://schemas.microsoft.com/office/drawing/2014/main" id="{122ACBD7-7557-1A8C-079D-85CF102B9C7C}"/>
              </a:ext>
            </a:extLst>
          </p:cNvPr>
          <p:cNvSpPr>
            <a:spLocks noGrp="1"/>
          </p:cNvSpPr>
          <p:nvPr>
            <p:ph idx="1"/>
          </p:nvPr>
        </p:nvSpPr>
        <p:spPr>
          <a:xfrm>
            <a:off x="838200" y="1246173"/>
            <a:ext cx="10515600" cy="4930790"/>
          </a:xfrm>
        </p:spPr>
        <p:txBody>
          <a:bodyPr>
            <a:normAutofit fontScale="92500" lnSpcReduction="20000"/>
          </a:bodyPr>
          <a:lstStyle/>
          <a:p>
            <a:pPr>
              <a:buFont typeface="Wingdings" panose="05000000000000000000" pitchFamily="2" charset="2"/>
              <a:buChar char="§"/>
            </a:pPr>
            <a:r>
              <a:rPr lang="en-US" sz="1600" dirty="0"/>
              <a:t>Does it make sense that if the same piece of physical brain tissue can process sight, sound, or touch, then maybe there's just </a:t>
            </a:r>
            <a:r>
              <a:rPr lang="en-US" sz="1600" i="1" dirty="0"/>
              <a:t>one</a:t>
            </a:r>
            <a:r>
              <a:rPr lang="en-US" sz="1600" dirty="0"/>
              <a:t> learning algorithm underlying all of it?</a:t>
            </a:r>
          </a:p>
          <a:p>
            <a:pPr>
              <a:buFont typeface="Wingdings" panose="05000000000000000000" pitchFamily="2" charset="2"/>
              <a:buChar char="§"/>
            </a:pPr>
            <a:r>
              <a:rPr lang="en-US" sz="1600" dirty="0"/>
              <a:t>Neuroscientists ran an experiment: they severed the wire from the ear to the auditory cortex in an animal's brain, then rewired it — so that signals from the eyes (via the optic nerve) got rerouted to the auditory cortex instead.</a:t>
            </a:r>
          </a:p>
          <a:p>
            <a:pPr>
              <a:buFont typeface="Wingdings" panose="05000000000000000000" pitchFamily="2" charset="2"/>
              <a:buChar char="§"/>
            </a:pPr>
            <a:r>
              <a:rPr lang="en-US" sz="1600" dirty="0"/>
              <a:t>The result: the auditory cortex learned to see. Not metaphorically — in every real sense of the word. The animal could perform visual discrimination tasks, looking at images and making appropriate decisions based on them — using a piece of brain tissue that normally processes sound.</a:t>
            </a:r>
          </a:p>
          <a:p>
            <a:pPr>
              <a:buFont typeface="Wingdings" panose="05000000000000000000" pitchFamily="2" charset="2"/>
              <a:buChar char="§"/>
            </a:pPr>
            <a:r>
              <a:rPr lang="en-US" sz="1600" dirty="0"/>
              <a:t>The same has been shown with the </a:t>
            </a:r>
            <a:r>
              <a:rPr lang="en-US" sz="1600" b="1" dirty="0"/>
              <a:t>somatosensory cortex</a:t>
            </a:r>
            <a:r>
              <a:rPr lang="en-US" sz="1600" dirty="0"/>
              <a:t> — the part of your brain that processes touch. It too can learn to see, when rewired.</a:t>
            </a:r>
          </a:p>
          <a:p>
            <a:r>
              <a:rPr lang="en-US" sz="1600" dirty="0"/>
              <a:t>This is called the </a:t>
            </a:r>
            <a:r>
              <a:rPr lang="en-US" sz="1600" b="1" dirty="0"/>
              <a:t>neural rewiring experiment</a:t>
            </a:r>
            <a:r>
              <a:rPr lang="en-US" sz="1600" dirty="0"/>
              <a:t>, and it suggests something profound: if the same physical brain tissue can learn to process sight, sound, </a:t>
            </a:r>
            <a:r>
              <a:rPr lang="en-US" sz="1600" i="1" dirty="0"/>
              <a:t>or</a:t>
            </a:r>
            <a:r>
              <a:rPr lang="en-US" sz="1600" dirty="0"/>
              <a:t> touch, maybe there isn't a separate specialized algorithm for each sense. Maybe there's one general-purpose learning algorithm, and the brain simply learns how to process whatever type of data it receives — rather than needing a thousand different specialized algorithms for a thousand different tasks.</a:t>
            </a:r>
          </a:p>
          <a:p>
            <a:r>
              <a:rPr lang="en-US" sz="1600" dirty="0"/>
              <a:t>Even more strikingly, researchers have found that you can plug almost any sensor into almost any part of the brain, and — within reason — the brain will learn to make use of it.</a:t>
            </a:r>
          </a:p>
          <a:p>
            <a:r>
              <a:rPr lang="en-US" sz="1800" dirty="0"/>
              <a:t>Example: Learning to see with your tongue.There's a device (part of a system sometimes called a "BrainPort," originally developed to help blind people) that works like this: you strap a grayscale camera to your forehead, facing forward, capturing a low-resolution image of what's ahead of you. That image is converted into signals sent to an array of electrodes placed on your tongue. Each pixel maps to a specific location on the tongue — a dark pixel might produce a high-voltage pulse, a bright pixel a low-voltage pulse (or vice versa).</a:t>
            </a:r>
          </a:p>
          <a:p>
            <a:r>
              <a:rPr lang="en-US" sz="1800" dirty="0"/>
              <a:t>Remarkably, after enough practice, people using this device report being able to see — in some meaningful sense — through their tongue.</a:t>
            </a:r>
          </a:p>
          <a:p>
            <a:pPr marL="0" indent="0">
              <a:buNone/>
            </a:pPr>
            <a:endParaRPr lang="en-US" sz="1800" dirty="0"/>
          </a:p>
        </p:txBody>
      </p:sp>
    </p:spTree>
    <p:extLst>
      <p:ext uri="{BB962C8B-B14F-4D97-AF65-F5344CB8AC3E}">
        <p14:creationId xmlns:p14="http://schemas.microsoft.com/office/powerpoint/2010/main" val="516450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C4E23-F87F-2F9A-7359-7DE1497586D6}"/>
              </a:ext>
            </a:extLst>
          </p:cNvPr>
          <p:cNvSpPr>
            <a:spLocks noGrp="1"/>
          </p:cNvSpPr>
          <p:nvPr>
            <p:ph type="title"/>
          </p:nvPr>
        </p:nvSpPr>
        <p:spPr>
          <a:xfrm>
            <a:off x="838200" y="365125"/>
            <a:ext cx="10515600" cy="660309"/>
          </a:xfrm>
        </p:spPr>
        <p:txBody>
          <a:bodyPr>
            <a:normAutofit/>
          </a:bodyPr>
          <a:lstStyle/>
          <a:p>
            <a:pPr algn="ctr"/>
            <a:r>
              <a:rPr lang="en-US" sz="2400" dirty="0">
                <a:latin typeface="Arial Black" panose="020B0A04020102020204" pitchFamily="34" charset="0"/>
              </a:rPr>
              <a:t>The Neural Rewiring Experiment</a:t>
            </a:r>
            <a:endParaRPr lang="en-US" sz="2400" dirty="0"/>
          </a:p>
        </p:txBody>
      </p:sp>
      <p:sp>
        <p:nvSpPr>
          <p:cNvPr id="3" name="Content Placeholder 2">
            <a:extLst>
              <a:ext uri="{FF2B5EF4-FFF2-40B4-BE49-F238E27FC236}">
                <a16:creationId xmlns:a16="http://schemas.microsoft.com/office/drawing/2014/main" id="{383C3E55-D8EA-87DA-32AF-E4C9A1315984}"/>
              </a:ext>
            </a:extLst>
          </p:cNvPr>
          <p:cNvSpPr>
            <a:spLocks noGrp="1"/>
          </p:cNvSpPr>
          <p:nvPr>
            <p:ph idx="1"/>
          </p:nvPr>
        </p:nvSpPr>
        <p:spPr>
          <a:xfrm>
            <a:off x="838200" y="1175657"/>
            <a:ext cx="10515600" cy="5317218"/>
          </a:xfrm>
        </p:spPr>
        <p:txBody>
          <a:bodyPr>
            <a:normAutofit fontScale="55000" lnSpcReduction="20000"/>
          </a:bodyPr>
          <a:lstStyle/>
          <a:p>
            <a:pPr>
              <a:buFont typeface="Wingdings" panose="05000000000000000000" pitchFamily="2" charset="2"/>
              <a:buChar char="§"/>
            </a:pPr>
            <a:r>
              <a:rPr lang="en-US" dirty="0"/>
              <a:t>Does it make sense that if the same piece of physical brain tissue can process sight, sound, or touch, then maybe there's just </a:t>
            </a:r>
            <a:r>
              <a:rPr lang="en-US" i="1" dirty="0"/>
              <a:t>one</a:t>
            </a:r>
            <a:r>
              <a:rPr lang="en-US" dirty="0"/>
              <a:t> learning algorithm underlying all of it?</a:t>
            </a:r>
          </a:p>
          <a:p>
            <a:pPr>
              <a:buFont typeface="Wingdings" panose="05000000000000000000" pitchFamily="2" charset="2"/>
              <a:buChar char="§"/>
            </a:pPr>
            <a:r>
              <a:rPr lang="en-US" dirty="0"/>
              <a:t>Neuroscientists ran an experiment: they severed the wire from the ear to the auditory cortex in an animal's brain, then rewired it — so that signals from the eyes (via the optic nerve) got rerouted to the auditory cortex instead.</a:t>
            </a:r>
          </a:p>
          <a:p>
            <a:pPr>
              <a:buFont typeface="Wingdings" panose="05000000000000000000" pitchFamily="2" charset="2"/>
              <a:buChar char="§"/>
            </a:pPr>
            <a:r>
              <a:rPr lang="en-US" dirty="0"/>
              <a:t>The result: the auditory cortex learned to see. Not metaphorically — in every real sense of the word. The animal could perform visual discrimination tasks, looking at images and making appropriate decisions based on them — using a piece of brain tissue that normally processes sound.</a:t>
            </a:r>
          </a:p>
          <a:p>
            <a:pPr>
              <a:buFont typeface="Wingdings" panose="05000000000000000000" pitchFamily="2" charset="2"/>
              <a:buChar char="§"/>
            </a:pPr>
            <a:r>
              <a:rPr lang="en-US" dirty="0"/>
              <a:t>The same has been shown with the </a:t>
            </a:r>
            <a:r>
              <a:rPr lang="en-US" b="1" dirty="0"/>
              <a:t>somatosensory cortex</a:t>
            </a:r>
            <a:r>
              <a:rPr lang="en-US" dirty="0"/>
              <a:t> — the part of your brain that processes touch. It too can learn to see, when rewired.</a:t>
            </a:r>
          </a:p>
          <a:p>
            <a:r>
              <a:rPr lang="en-US" dirty="0"/>
              <a:t>This is called the </a:t>
            </a:r>
            <a:r>
              <a:rPr lang="en-US" b="1" dirty="0"/>
              <a:t>neural rewiring experiment</a:t>
            </a:r>
            <a:r>
              <a:rPr lang="en-US" dirty="0"/>
              <a:t>, and it suggests something profound: if the same physical brain tissue can learn to process sight, sound, </a:t>
            </a:r>
            <a:r>
              <a:rPr lang="en-US" i="1" dirty="0"/>
              <a:t>or</a:t>
            </a:r>
            <a:r>
              <a:rPr lang="en-US" dirty="0"/>
              <a:t> touch, maybe there isn't a separate specialized algorithm for each sense. Maybe there's one general-purpose learning algorithm, and the brain simply learns how to process whatever type of data it receives — rather than needing a thousand different specialized algorithms for a thousand different tasks.</a:t>
            </a:r>
          </a:p>
          <a:p>
            <a:r>
              <a:rPr lang="en-US" dirty="0"/>
              <a:t>Even more strikingly, researchers have found that you can plug almost any sensor into almost any part of the brain, and — within reason — the brain will learn to make use of it.</a:t>
            </a:r>
          </a:p>
          <a:p>
            <a:r>
              <a:rPr lang="en-US" sz="3200" dirty="0"/>
              <a:t>Example: Learning to see with your tongue.There's a device (part of a system sometimes called a "BrainPort," originally developed to help blind people) that works like this: you strap a grayscale camera to your forehead, facing forward, capturing a low-resolution image of what's ahead of you. That image is converted into signals sent to an array of electrodes placed on your tongue. Each pixel maps to a specific location on the tongue — a dark pixel might produce a high-voltage pulse, a bright pixel a low-voltage pulse (or vice versa).</a:t>
            </a:r>
          </a:p>
          <a:p>
            <a:r>
              <a:rPr lang="en-US" sz="3200" dirty="0"/>
              <a:t>Remarkably, after enough practice, people using this device report being able to see — in some meaningful sense — through their tongue.</a:t>
            </a:r>
          </a:p>
          <a:p>
            <a:pPr marL="0" indent="0">
              <a:buNone/>
            </a:pPr>
            <a:endParaRPr lang="en-US" dirty="0"/>
          </a:p>
          <a:p>
            <a:endParaRPr lang="en-US" dirty="0"/>
          </a:p>
        </p:txBody>
      </p:sp>
    </p:spTree>
    <p:extLst>
      <p:ext uri="{BB962C8B-B14F-4D97-AF65-F5344CB8AC3E}">
        <p14:creationId xmlns:p14="http://schemas.microsoft.com/office/powerpoint/2010/main" val="2995188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23247-1C18-16B7-2291-5AF42A1104EF}"/>
              </a:ext>
            </a:extLst>
          </p:cNvPr>
          <p:cNvSpPr>
            <a:spLocks noGrp="1"/>
          </p:cNvSpPr>
          <p:nvPr>
            <p:ph type="title"/>
          </p:nvPr>
        </p:nvSpPr>
        <p:spPr>
          <a:xfrm>
            <a:off x="838200" y="365125"/>
            <a:ext cx="10515600" cy="986881"/>
          </a:xfrm>
        </p:spPr>
        <p:txBody>
          <a:bodyPr>
            <a:normAutofit/>
          </a:bodyPr>
          <a:lstStyle/>
          <a:p>
            <a:pPr algn="ctr"/>
            <a:r>
              <a:rPr lang="en-US" sz="2400" dirty="0">
                <a:latin typeface="Arial Black" panose="020B0A04020102020204" pitchFamily="34" charset="0"/>
              </a:rPr>
              <a:t>Why do we need for Neural Networks</a:t>
            </a:r>
            <a:endParaRPr lang="en-US" sz="2400" dirty="0"/>
          </a:p>
        </p:txBody>
      </p:sp>
      <p:sp>
        <p:nvSpPr>
          <p:cNvPr id="3" name="Content Placeholder 2">
            <a:extLst>
              <a:ext uri="{FF2B5EF4-FFF2-40B4-BE49-F238E27FC236}">
                <a16:creationId xmlns:a16="http://schemas.microsoft.com/office/drawing/2014/main" id="{2D81AAFF-7D73-9DF1-0965-2F9B5AD07A7B}"/>
              </a:ext>
            </a:extLst>
          </p:cNvPr>
          <p:cNvSpPr>
            <a:spLocks noGrp="1"/>
          </p:cNvSpPr>
          <p:nvPr>
            <p:ph idx="1"/>
          </p:nvPr>
        </p:nvSpPr>
        <p:spPr/>
        <p:txBody>
          <a:bodyPr>
            <a:normAutofit/>
          </a:bodyPr>
          <a:lstStyle/>
          <a:p>
            <a:r>
              <a:rPr lang="en-US" sz="1800" dirty="0"/>
              <a:t>Simply the Neural Network is the state art technique to address many machine learning problems.</a:t>
            </a:r>
          </a:p>
          <a:p>
            <a:r>
              <a:rPr lang="en-US" sz="1800" dirty="0"/>
              <a:t>For instance, if you apply Logistic Regression to the housing problem as a classification problem. Consider the housing problem and you want to predict the odd that one of the house will be sold in the next 6monthes. Need for hundreds of features to solve the problem. This involves in quite a lot of features may be hundred different features of different houses. The problem like this if you were to include all the quadratic terms. </a:t>
            </a:r>
          </a:p>
          <a:p>
            <a:r>
              <a:rPr lang="en-US" sz="1800" dirty="0"/>
              <a:t>For example, think of None-Linear Classification with two features X1 and X2:</a:t>
            </a:r>
          </a:p>
          <a:p>
            <a:endParaRPr lang="en-US" sz="1800" dirty="0"/>
          </a:p>
          <a:p>
            <a:endParaRPr lang="en-US" sz="1800" dirty="0"/>
          </a:p>
          <a:p>
            <a:endParaRPr lang="en-US" sz="1800" dirty="0"/>
          </a:p>
          <a:p>
            <a:endParaRPr lang="en-US" sz="1800" dirty="0"/>
          </a:p>
          <a:p>
            <a:r>
              <a:rPr lang="en-US" sz="1800" dirty="0"/>
              <a:t>There will be all the polynomial terms and a lot of them as two terms like X1</a:t>
            </a:r>
            <a:r>
              <a:rPr lang="en-US" sz="1800" baseline="30000" dirty="0"/>
              <a:t>2</a:t>
            </a:r>
            <a:r>
              <a:rPr lang="en-US" sz="1800" dirty="0"/>
              <a:t>,x1,x2, x1x3. x1x4 … x1x100 then x2 </a:t>
            </a:r>
            <a:r>
              <a:rPr lang="en-US" sz="1800" baseline="30000" dirty="0"/>
              <a:t>2</a:t>
            </a:r>
            <a:r>
              <a:rPr lang="en-US" sz="1800" dirty="0"/>
              <a:t>,x1x3 </a:t>
            </a:r>
            <a:r>
              <a:rPr lang="en-US" sz="1800" baseline="30000" dirty="0"/>
              <a:t>…</a:t>
            </a:r>
            <a:endParaRPr lang="en-US" sz="1800" dirty="0"/>
          </a:p>
        </p:txBody>
      </p:sp>
      <p:pic>
        <p:nvPicPr>
          <p:cNvPr id="5" name="Picture 4">
            <a:extLst>
              <a:ext uri="{FF2B5EF4-FFF2-40B4-BE49-F238E27FC236}">
                <a16:creationId xmlns:a16="http://schemas.microsoft.com/office/drawing/2014/main" id="{9A7F3AEF-AAA0-3B25-A6FF-2C67EE5B5CF9}"/>
              </a:ext>
            </a:extLst>
          </p:cNvPr>
          <p:cNvPicPr>
            <a:picLocks noChangeAspect="1"/>
          </p:cNvPicPr>
          <p:nvPr/>
        </p:nvPicPr>
        <p:blipFill>
          <a:blip r:embed="rId2"/>
          <a:stretch>
            <a:fillRect/>
          </a:stretch>
        </p:blipFill>
        <p:spPr>
          <a:xfrm>
            <a:off x="4782198" y="3864134"/>
            <a:ext cx="2627604" cy="1585097"/>
          </a:xfrm>
          <a:prstGeom prst="rect">
            <a:avLst/>
          </a:prstGeom>
        </p:spPr>
      </p:pic>
    </p:spTree>
    <p:extLst>
      <p:ext uri="{BB962C8B-B14F-4D97-AF65-F5344CB8AC3E}">
        <p14:creationId xmlns:p14="http://schemas.microsoft.com/office/powerpoint/2010/main" val="4151870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78DE4-739B-3716-5601-A613842BC63C}"/>
              </a:ext>
            </a:extLst>
          </p:cNvPr>
          <p:cNvSpPr>
            <a:spLocks noGrp="1"/>
          </p:cNvSpPr>
          <p:nvPr>
            <p:ph type="title"/>
          </p:nvPr>
        </p:nvSpPr>
        <p:spPr>
          <a:xfrm>
            <a:off x="838200" y="365126"/>
            <a:ext cx="10515600" cy="711116"/>
          </a:xfrm>
        </p:spPr>
        <p:txBody>
          <a:bodyPr>
            <a:normAutofit/>
          </a:bodyPr>
          <a:lstStyle/>
          <a:p>
            <a:pPr algn="ctr"/>
            <a:r>
              <a:rPr lang="en-US" sz="2400" dirty="0">
                <a:latin typeface="Arial Black" panose="020B0A04020102020204" pitchFamily="34" charset="0"/>
              </a:rPr>
              <a:t>Examples</a:t>
            </a:r>
          </a:p>
        </p:txBody>
      </p:sp>
      <p:pic>
        <p:nvPicPr>
          <p:cNvPr id="5" name="Content Placeholder 4">
            <a:extLst>
              <a:ext uri="{FF2B5EF4-FFF2-40B4-BE49-F238E27FC236}">
                <a16:creationId xmlns:a16="http://schemas.microsoft.com/office/drawing/2014/main" id="{EBB0A4EB-4880-6F48-A98C-7989119055F1}"/>
              </a:ext>
            </a:extLst>
          </p:cNvPr>
          <p:cNvPicPr>
            <a:picLocks noGrp="1" noChangeAspect="1"/>
          </p:cNvPicPr>
          <p:nvPr>
            <p:ph idx="1"/>
          </p:nvPr>
        </p:nvPicPr>
        <p:blipFill>
          <a:blip r:embed="rId2"/>
          <a:stretch>
            <a:fillRect/>
          </a:stretch>
        </p:blipFill>
        <p:spPr>
          <a:xfrm>
            <a:off x="1360419" y="1165225"/>
            <a:ext cx="9471162" cy="5011738"/>
          </a:xfrm>
          <a:prstGeom prst="rect">
            <a:avLst/>
          </a:prstGeom>
        </p:spPr>
      </p:pic>
    </p:spTree>
    <p:extLst>
      <p:ext uri="{BB962C8B-B14F-4D97-AF65-F5344CB8AC3E}">
        <p14:creationId xmlns:p14="http://schemas.microsoft.com/office/powerpoint/2010/main" val="1981856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C7F78-9219-E6B5-4D13-9C071B18CC48}"/>
              </a:ext>
            </a:extLst>
          </p:cNvPr>
          <p:cNvSpPr>
            <a:spLocks noGrp="1"/>
          </p:cNvSpPr>
          <p:nvPr>
            <p:ph type="title"/>
          </p:nvPr>
        </p:nvSpPr>
        <p:spPr>
          <a:xfrm>
            <a:off x="838200" y="365126"/>
            <a:ext cx="10515600" cy="678748"/>
          </a:xfrm>
        </p:spPr>
        <p:txBody>
          <a:bodyPr>
            <a:normAutofit/>
          </a:bodyPr>
          <a:lstStyle/>
          <a:p>
            <a:pPr algn="ctr"/>
            <a:r>
              <a:rPr lang="en-US" sz="2400" dirty="0">
                <a:latin typeface="Arial Black" panose="020B0A04020102020204" pitchFamily="34" charset="0"/>
              </a:rPr>
              <a:t>Second example of Human colocation (sonar)</a:t>
            </a:r>
          </a:p>
        </p:txBody>
      </p:sp>
      <p:sp>
        <p:nvSpPr>
          <p:cNvPr id="3" name="Content Placeholder 2">
            <a:extLst>
              <a:ext uri="{FF2B5EF4-FFF2-40B4-BE49-F238E27FC236}">
                <a16:creationId xmlns:a16="http://schemas.microsoft.com/office/drawing/2014/main" id="{486C67D9-ABED-5A41-CEAF-27063E2E0DFA}"/>
              </a:ext>
            </a:extLst>
          </p:cNvPr>
          <p:cNvSpPr>
            <a:spLocks noGrp="1"/>
          </p:cNvSpPr>
          <p:nvPr>
            <p:ph idx="1"/>
          </p:nvPr>
        </p:nvSpPr>
        <p:spPr>
          <a:xfrm>
            <a:off x="661852" y="1590493"/>
            <a:ext cx="10515600" cy="4351338"/>
          </a:xfrm>
        </p:spPr>
        <p:txBody>
          <a:bodyPr>
            <a:normAutofit/>
          </a:bodyPr>
          <a:lstStyle/>
          <a:p>
            <a:r>
              <a:rPr lang="en-US" sz="1800" dirty="0">
                <a:latin typeface="Times New Roman" panose="02020603050405020304" pitchFamily="18" charset="0"/>
                <a:cs typeface="Times New Roman" panose="02020603050405020304" pitchFamily="18" charset="0"/>
              </a:rPr>
              <a:t>Minutes without tunnels. Two ways to do this:</a:t>
            </a:r>
          </a:p>
          <a:p>
            <a:pPr marL="342900" indent="-342900">
              <a:buFont typeface="+mj-lt"/>
              <a:buAutoNum type="arabicPeriod"/>
            </a:pPr>
            <a:r>
              <a:rPr lang="en-US" sz="1800" dirty="0">
                <a:latin typeface="Times New Roman" panose="02020603050405020304" pitchFamily="18" charset="0"/>
                <a:cs typeface="Times New Roman" panose="02020603050405020304" pitchFamily="18" charset="0"/>
              </a:rPr>
              <a:t>You can either snap your figures or </a:t>
            </a:r>
          </a:p>
          <a:p>
            <a:pPr marL="342900" indent="-342900">
              <a:buFont typeface="+mj-lt"/>
              <a:buAutoNum type="arabicPeriod"/>
            </a:pPr>
            <a:r>
              <a:rPr lang="en-US" sz="1800" dirty="0">
                <a:latin typeface="Times New Roman" panose="02020603050405020304" pitchFamily="18" charset="0"/>
                <a:cs typeface="Times New Roman" panose="02020603050405020304" pitchFamily="18" charset="0"/>
              </a:rPr>
              <a:t>click your tongue or you can do very well( oopah : Oopah is a term used to describe a lively and enthusiastic expression) </a:t>
            </a:r>
          </a:p>
          <a:p>
            <a:pPr marL="0" indent="0">
              <a:buNone/>
            </a:pPr>
            <a:r>
              <a:rPr lang="en-US" sz="1800" dirty="0">
                <a:latin typeface="Times New Roman" panose="02020603050405020304" pitchFamily="18" charset="0"/>
                <a:cs typeface="Times New Roman" panose="02020603050405020304" pitchFamily="18" charset="0"/>
              </a:rPr>
              <a:t>Third example : haptic belt- if you a strap around your waist ring of buzzers and always have the northmost one buzzing you can give human directions and similar to may be how birds can you sense that what the sense where north is and </a:t>
            </a:r>
          </a:p>
          <a:p>
            <a:pPr marL="0" indent="0">
              <a:buNone/>
            </a:pPr>
            <a:r>
              <a:rPr lang="en-US" sz="1800" dirty="0">
                <a:latin typeface="Times New Roman" panose="02020603050405020304" pitchFamily="18" charset="0"/>
                <a:cs typeface="Times New Roman" panose="02020603050405020304" pitchFamily="18" charset="0"/>
              </a:rPr>
              <a:t>. </a:t>
            </a:r>
          </a:p>
          <a:p>
            <a:pPr marL="0" indent="0">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1223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72DF5-4035-F3BD-B0A4-E48997E6B2FD}"/>
              </a:ext>
            </a:extLst>
          </p:cNvPr>
          <p:cNvSpPr>
            <a:spLocks noGrp="1"/>
          </p:cNvSpPr>
          <p:nvPr>
            <p:ph type="title"/>
          </p:nvPr>
        </p:nvSpPr>
        <p:spPr>
          <a:xfrm>
            <a:off x="838200" y="365126"/>
            <a:ext cx="10515600" cy="1137104"/>
          </a:xfrm>
        </p:spPr>
        <p:txBody>
          <a:bodyPr>
            <a:normAutofit/>
          </a:bodyPr>
          <a:lstStyle/>
          <a:p>
            <a:pPr algn="ctr"/>
            <a:r>
              <a:rPr lang="en-US" sz="2400" dirty="0">
                <a:latin typeface="Arial Black" panose="020B0A04020102020204" pitchFamily="34" charset="0"/>
              </a:rPr>
              <a:t>Hypothetical example: A "third eye" (concept adapted from Andrew Ng, Machine Learning course)</a:t>
            </a:r>
          </a:p>
        </p:txBody>
      </p:sp>
      <p:sp>
        <p:nvSpPr>
          <p:cNvPr id="3" name="Content Placeholder 2">
            <a:extLst>
              <a:ext uri="{FF2B5EF4-FFF2-40B4-BE49-F238E27FC236}">
                <a16:creationId xmlns:a16="http://schemas.microsoft.com/office/drawing/2014/main" id="{8E3BDB03-9E91-7154-E577-0B54C7D4FECD}"/>
              </a:ext>
            </a:extLst>
          </p:cNvPr>
          <p:cNvSpPr>
            <a:spLocks noGrp="1"/>
          </p:cNvSpPr>
          <p:nvPr>
            <p:ph idx="1"/>
          </p:nvPr>
        </p:nvSpPr>
        <p:spPr/>
        <p:txBody>
          <a:bodyPr>
            <a:normAutofit fontScale="77500" lnSpcReduction="20000"/>
          </a:bodyPr>
          <a:lstStyle/>
          <a:p>
            <a:r>
              <a:rPr lang="en-US" sz="2600" b="1" dirty="0"/>
              <a:t>Hypothetical example: A "third eye"</a:t>
            </a:r>
            <a:endParaRPr lang="en-US" sz="2600" dirty="0"/>
          </a:p>
          <a:p>
            <a:r>
              <a:rPr lang="en-US" sz="2600" dirty="0"/>
              <a:t>Extending the logic of the rewiring experiments: suppose you attached an entirely new type of sensor — for example, a laser-based sensor acting as a "third eye" — to the brain. Based on the evidence from sensory rewiring and substitution devices, it's plausible the brain could learn to interpret this novel data too, forming a working sense from it, the same way it learned to see via the tongue or through the auditory cortex.</a:t>
            </a:r>
          </a:p>
          <a:p>
            <a:r>
              <a:rPr lang="en-US" sz="2600" b="1" dirty="0"/>
              <a:t>Why this matters for AI:</a:t>
            </a:r>
            <a:endParaRPr lang="en-US" sz="2600" dirty="0"/>
          </a:p>
          <a:p>
            <a:r>
              <a:rPr lang="en-US" sz="2600" dirty="0"/>
              <a:t>If the brain doesn't rely on a thousand different specialized algorithms — one for vision, one for hearing, one for touch — but instead applies </a:t>
            </a:r>
            <a:r>
              <a:rPr lang="en-US" sz="2600" b="1" dirty="0"/>
              <a:t>one general-purpose learning algorithm</a:t>
            </a:r>
            <a:r>
              <a:rPr lang="en-US" sz="2600" dirty="0"/>
              <a:t> that adapts to whatever data it receives, this reframes the goal of AI research.</a:t>
            </a:r>
          </a:p>
          <a:p>
            <a:r>
              <a:rPr lang="en-US" sz="2600" dirty="0"/>
              <a:t>Rather than hand-engineering separate, task-specific algorithms for every problem, the aim becomes: figure out a good </a:t>
            </a:r>
            <a:r>
              <a:rPr lang="en-US" sz="2600" b="1" dirty="0"/>
              <a:t>approximation of the brain's general learning algorithm</a:t>
            </a:r>
            <a:r>
              <a:rPr lang="en-US" sz="2600" dirty="0"/>
              <a:t>, implement it on a computer, and let the system learn — on its own — to process many different types of data.</a:t>
            </a:r>
          </a:p>
          <a:p>
            <a:r>
              <a:rPr lang="en-US" sz="2600" b="1" dirty="0"/>
              <a:t>If achievable, this could represent genuine progress toward the long-standing goal of artificial general intelligence: building truly intelligent machines.</a:t>
            </a:r>
            <a:endParaRPr lang="en-US" sz="2600" dirty="0"/>
          </a:p>
          <a:p>
            <a:pPr marL="0" indent="0">
              <a:buNone/>
            </a:pPr>
            <a:endParaRPr lang="en-US" dirty="0"/>
          </a:p>
          <a:p>
            <a:endParaRPr lang="en-US" dirty="0"/>
          </a:p>
        </p:txBody>
      </p:sp>
    </p:spTree>
    <p:extLst>
      <p:ext uri="{BB962C8B-B14F-4D97-AF65-F5344CB8AC3E}">
        <p14:creationId xmlns:p14="http://schemas.microsoft.com/office/powerpoint/2010/main" val="318939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3D2B3-A5F4-2225-03AF-1B6121EEBF82}"/>
              </a:ext>
            </a:extLst>
          </p:cNvPr>
          <p:cNvSpPr>
            <a:spLocks noGrp="1"/>
          </p:cNvSpPr>
          <p:nvPr>
            <p:ph type="title"/>
          </p:nvPr>
        </p:nvSpPr>
        <p:spPr>
          <a:xfrm>
            <a:off x="838200" y="365126"/>
            <a:ext cx="10515600" cy="427894"/>
          </a:xfrm>
        </p:spPr>
        <p:txBody>
          <a:bodyPr>
            <a:normAutofit/>
          </a:bodyPr>
          <a:lstStyle/>
          <a:p>
            <a:pPr algn="ctr"/>
            <a:r>
              <a:rPr lang="en-US" sz="2400" dirty="0">
                <a:latin typeface="Arial Black" panose="020B0A04020102020204" pitchFamily="34" charset="0"/>
              </a:rPr>
              <a:t>Study of neural network</a:t>
            </a:r>
          </a:p>
        </p:txBody>
      </p:sp>
      <p:sp>
        <p:nvSpPr>
          <p:cNvPr id="3" name="Content Placeholder 2">
            <a:extLst>
              <a:ext uri="{FF2B5EF4-FFF2-40B4-BE49-F238E27FC236}">
                <a16:creationId xmlns:a16="http://schemas.microsoft.com/office/drawing/2014/main" id="{44C93F50-AD81-E348-C1C5-5CBD831F139F}"/>
              </a:ext>
            </a:extLst>
          </p:cNvPr>
          <p:cNvSpPr>
            <a:spLocks noGrp="1"/>
          </p:cNvSpPr>
          <p:nvPr>
            <p:ph idx="1"/>
          </p:nvPr>
        </p:nvSpPr>
        <p:spPr/>
        <p:txBody>
          <a:bodyPr>
            <a:normAutofit/>
          </a:bodyPr>
          <a:lstStyle/>
          <a:p>
            <a:r>
              <a:rPr lang="en-US" sz="1800" dirty="0">
                <a:latin typeface="Times New Roman" panose="02020603050405020304" pitchFamily="18" charset="0"/>
                <a:cs typeface="Times New Roman" panose="02020603050405020304" pitchFamily="18" charset="0"/>
              </a:rPr>
              <a:t>Effective study of art techniques for modern day machine learning applications </a:t>
            </a:r>
          </a:p>
          <a:p>
            <a:r>
              <a:rPr lang="en-US" sz="1800" dirty="0">
                <a:latin typeface="Times New Roman" panose="02020603050405020304" pitchFamily="18" charset="0"/>
                <a:cs typeface="Times New Roman" panose="02020603050405020304" pitchFamily="18" charset="0"/>
              </a:rPr>
              <a:t>Thinking of what algorithms might someday to be able to learn manners like the human.</a:t>
            </a:r>
          </a:p>
          <a:p>
            <a:r>
              <a:rPr lang="en-US" sz="1800" dirty="0">
                <a:latin typeface="Times New Roman" panose="02020603050405020304" pitchFamily="18" charset="0"/>
                <a:cs typeface="Times New Roman" panose="02020603050405020304" pitchFamily="18" charset="0"/>
              </a:rPr>
              <a:t>Represent hypothesis and represent our models using neural networks</a:t>
            </a:r>
          </a:p>
          <a:p>
            <a:r>
              <a:rPr lang="en-US" sz="1800" dirty="0">
                <a:latin typeface="Times New Roman" panose="02020603050405020304" pitchFamily="18" charset="0"/>
                <a:cs typeface="Times New Roman" panose="02020603050405020304" pitchFamily="18" charset="0"/>
              </a:rPr>
              <a:t>Simulating neurons of brain:</a:t>
            </a:r>
          </a:p>
        </p:txBody>
      </p:sp>
    </p:spTree>
    <p:extLst>
      <p:ext uri="{BB962C8B-B14F-4D97-AF65-F5344CB8AC3E}">
        <p14:creationId xmlns:p14="http://schemas.microsoft.com/office/powerpoint/2010/main" val="3989733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9B32C-6B76-9B0B-1BFA-086C6E041999}"/>
              </a:ext>
            </a:extLst>
          </p:cNvPr>
          <p:cNvSpPr>
            <a:spLocks noGrp="1"/>
          </p:cNvSpPr>
          <p:nvPr>
            <p:ph type="title"/>
          </p:nvPr>
        </p:nvSpPr>
        <p:spPr>
          <a:xfrm>
            <a:off x="838200" y="365126"/>
            <a:ext cx="10515600" cy="816312"/>
          </a:xfrm>
        </p:spPr>
        <p:txBody>
          <a:bodyPr>
            <a:normAutofit/>
          </a:bodyPr>
          <a:lstStyle/>
          <a:p>
            <a:pPr algn="ctr"/>
            <a:r>
              <a:rPr lang="en-US" sz="2400" dirty="0">
                <a:latin typeface="Arial Black" panose="020B0A04020102020204" pitchFamily="34" charset="0"/>
              </a:rPr>
              <a:t>Simulation of neuron or network of neurons in brain</a:t>
            </a:r>
          </a:p>
        </p:txBody>
      </p:sp>
      <p:sp>
        <p:nvSpPr>
          <p:cNvPr id="3" name="Content Placeholder 2">
            <a:extLst>
              <a:ext uri="{FF2B5EF4-FFF2-40B4-BE49-F238E27FC236}">
                <a16:creationId xmlns:a16="http://schemas.microsoft.com/office/drawing/2014/main" id="{5176D66B-0B91-9904-5FB7-E74177036D28}"/>
              </a:ext>
            </a:extLst>
          </p:cNvPr>
          <p:cNvSpPr>
            <a:spLocks noGrp="1"/>
          </p:cNvSpPr>
          <p:nvPr>
            <p:ph idx="1"/>
          </p:nvPr>
        </p:nvSpPr>
        <p:spPr>
          <a:xfrm>
            <a:off x="838200" y="1310910"/>
            <a:ext cx="10515600" cy="4866053"/>
          </a:xfrm>
        </p:spPr>
        <p:txBody>
          <a:bodyPr/>
          <a:lstStyle/>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78140337-3064-EFA0-408C-981949CDF958}"/>
              </a:ext>
            </a:extLst>
          </p:cNvPr>
          <p:cNvPicPr>
            <a:picLocks noChangeAspect="1"/>
          </p:cNvPicPr>
          <p:nvPr/>
        </p:nvPicPr>
        <p:blipFill>
          <a:blip r:embed="rId2"/>
          <a:stretch>
            <a:fillRect/>
          </a:stretch>
        </p:blipFill>
        <p:spPr>
          <a:xfrm>
            <a:off x="1027689" y="1424197"/>
            <a:ext cx="9767088" cy="4237023"/>
          </a:xfrm>
          <a:prstGeom prst="rect">
            <a:avLst/>
          </a:prstGeom>
        </p:spPr>
      </p:pic>
    </p:spTree>
    <p:extLst>
      <p:ext uri="{BB962C8B-B14F-4D97-AF65-F5344CB8AC3E}">
        <p14:creationId xmlns:p14="http://schemas.microsoft.com/office/powerpoint/2010/main" val="2264885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D2B59B-9A09-C666-3DCC-AE2F710C09E3}"/>
              </a:ext>
            </a:extLst>
          </p:cNvPr>
          <p:cNvSpPr>
            <a:spLocks noGrp="1"/>
          </p:cNvSpPr>
          <p:nvPr>
            <p:ph idx="1"/>
          </p:nvPr>
        </p:nvSpPr>
        <p:spPr>
          <a:xfrm>
            <a:off x="838200" y="234669"/>
            <a:ext cx="10515600" cy="5942294"/>
          </a:xfrm>
        </p:spPr>
        <p:txBody>
          <a:bodyPr>
            <a:normAutofit/>
          </a:bodyPr>
          <a:lstStyle/>
          <a:p>
            <a:r>
              <a:rPr lang="en-US" sz="1600" dirty="0">
                <a:latin typeface="Times New Roman" panose="02020603050405020304" pitchFamily="18" charset="0"/>
                <a:cs typeface="Times New Roman" panose="02020603050405020304" pitchFamily="18" charset="0"/>
              </a:rPr>
              <a:t>A single neuron: Nucleus , cell body, input wires(dendrites), axon(output wires), illustration of a group of neurons. Communicates with each other with a pulse of electricity which also called spicks. A neuron sends a message what it does sends a little pulse of electricity various axon to some different neurons and axon open wires and connects to info wire and connects to dendrites of a second neuron and accepts the message. This neuron does some computation and decide to send no messages on its axon to other neurons.</a:t>
            </a:r>
          </a:p>
        </p:txBody>
      </p:sp>
      <p:pic>
        <p:nvPicPr>
          <p:cNvPr id="5" name="Picture 4">
            <a:extLst>
              <a:ext uri="{FF2B5EF4-FFF2-40B4-BE49-F238E27FC236}">
                <a16:creationId xmlns:a16="http://schemas.microsoft.com/office/drawing/2014/main" id="{7A0D034B-B37C-A834-F36C-5619B8698A69}"/>
              </a:ext>
            </a:extLst>
          </p:cNvPr>
          <p:cNvPicPr>
            <a:picLocks noChangeAspect="1"/>
          </p:cNvPicPr>
          <p:nvPr/>
        </p:nvPicPr>
        <p:blipFill>
          <a:blip r:embed="rId2"/>
          <a:stretch>
            <a:fillRect/>
          </a:stretch>
        </p:blipFill>
        <p:spPr>
          <a:xfrm>
            <a:off x="2123949" y="1765369"/>
            <a:ext cx="6600825" cy="4991480"/>
          </a:xfrm>
          <a:prstGeom prst="rect">
            <a:avLst/>
          </a:prstGeom>
        </p:spPr>
      </p:pic>
    </p:spTree>
    <p:extLst>
      <p:ext uri="{BB962C8B-B14F-4D97-AF65-F5344CB8AC3E}">
        <p14:creationId xmlns:p14="http://schemas.microsoft.com/office/powerpoint/2010/main" val="1223272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FBB-E80F-C66E-AAE9-3A428B95252B}"/>
              </a:ext>
            </a:extLst>
          </p:cNvPr>
          <p:cNvSpPr>
            <a:spLocks noGrp="1"/>
          </p:cNvSpPr>
          <p:nvPr>
            <p:ph type="title"/>
          </p:nvPr>
        </p:nvSpPr>
        <p:spPr>
          <a:xfrm>
            <a:off x="838200" y="365125"/>
            <a:ext cx="10515600" cy="605919"/>
          </a:xfrm>
        </p:spPr>
        <p:txBody>
          <a:bodyPr>
            <a:normAutofit/>
          </a:bodyPr>
          <a:lstStyle/>
          <a:p>
            <a:pPr algn="ctr"/>
            <a:r>
              <a:rPr lang="en-US" sz="2400" dirty="0">
                <a:latin typeface="Arial Black" panose="020B0A04020102020204" pitchFamily="34" charset="0"/>
              </a:rPr>
              <a:t>A single neuron model as a logistic model</a:t>
            </a:r>
          </a:p>
        </p:txBody>
      </p:sp>
      <p:sp>
        <p:nvSpPr>
          <p:cNvPr id="3" name="Content Placeholder 2">
            <a:extLst>
              <a:ext uri="{FF2B5EF4-FFF2-40B4-BE49-F238E27FC236}">
                <a16:creationId xmlns:a16="http://schemas.microsoft.com/office/drawing/2014/main" id="{DB22F622-80F8-39AF-B796-84540ADBBF70}"/>
              </a:ext>
            </a:extLst>
          </p:cNvPr>
          <p:cNvSpPr>
            <a:spLocks noGrp="1"/>
          </p:cNvSpPr>
          <p:nvPr>
            <p:ph idx="1"/>
          </p:nvPr>
        </p:nvSpPr>
        <p:spPr>
          <a:xfrm>
            <a:off x="838200" y="1027688"/>
            <a:ext cx="10515600" cy="5149275"/>
          </a:xfrm>
        </p:spPr>
        <p:txBody>
          <a:bodyPr>
            <a:normAutofit/>
          </a:bodyPr>
          <a:lstStyle/>
          <a:p>
            <a:r>
              <a:rPr lang="en-US" sz="1800" dirty="0">
                <a:latin typeface="Times New Roman" panose="02020603050405020304" pitchFamily="18" charset="0"/>
                <a:cs typeface="Times New Roman" panose="02020603050405020304" pitchFamily="18" charset="0"/>
              </a:rPr>
              <a:t>Neuron Model:  Logistic unit.</a:t>
            </a:r>
          </a:p>
          <a:p>
            <a:r>
              <a:rPr lang="en-US" sz="1800" dirty="0">
                <a:latin typeface="Times New Roman" panose="02020603050405020304" pitchFamily="18" charset="0"/>
                <a:cs typeface="Times New Roman" panose="02020603050405020304" pitchFamily="18" charset="0"/>
              </a:rPr>
              <a:t>This is artificial neuron with activation function; with input  x and parameter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(weight)</a:t>
            </a:r>
          </a:p>
          <a:p>
            <a:r>
              <a:rPr lang="en-US" sz="1800" dirty="0" err="1">
                <a:latin typeface="Times New Roman" panose="02020603050405020304" pitchFamily="18" charset="0"/>
                <a:cs typeface="Times New Roman" panose="02020603050405020304" pitchFamily="18" charset="0"/>
              </a:rPr>
              <a:t>h</a:t>
            </a:r>
            <a:r>
              <a:rPr lang="en-US" sz="1800" baseline="-25000" dirty="0" err="1">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(x) = 1/ 1+ e</a:t>
            </a:r>
            <a:r>
              <a:rPr lang="en-US" sz="1800" baseline="30000" dirty="0">
                <a:latin typeface="Times New Roman" panose="02020603050405020304" pitchFamily="18" charset="0"/>
                <a:cs typeface="Times New Roman" panose="02020603050405020304" pitchFamily="18" charset="0"/>
              </a:rPr>
              <a:t>-θ T </a:t>
            </a:r>
            <a:r>
              <a:rPr lang="en-US" sz="1800" dirty="0">
                <a:latin typeface="Times New Roman" panose="02020603050405020304" pitchFamily="18" charset="0"/>
                <a:cs typeface="Times New Roman" panose="02020603050405020304" pitchFamily="18" charset="0"/>
              </a:rPr>
              <a:t>x   </a:t>
            </a:r>
          </a:p>
          <a:p>
            <a:r>
              <a:rPr lang="en-US" sz="1800" baseline="30000" dirty="0">
                <a:latin typeface="Times New Roman" panose="02020603050405020304" pitchFamily="18" charset="0"/>
                <a:cs typeface="Times New Roman" panose="02020603050405020304" pitchFamily="18" charset="0"/>
              </a:rPr>
              <a:t>X</a:t>
            </a:r>
            <a:r>
              <a:rPr lang="en-US" sz="1800" baseline="-25000" dirty="0">
                <a:latin typeface="Times New Roman" panose="02020603050405020304" pitchFamily="18" charset="0"/>
                <a:cs typeface="Times New Roman" panose="02020603050405020304" pitchFamily="18" charset="0"/>
              </a:rPr>
              <a:t> 0 </a:t>
            </a:r>
            <a:r>
              <a:rPr lang="en-US" sz="1800" dirty="0">
                <a:latin typeface="Times New Roman" panose="02020603050405020304" pitchFamily="18" charset="0"/>
                <a:cs typeface="Times New Roman" panose="02020603050405020304" pitchFamily="18" charset="0"/>
              </a:rPr>
              <a:t> as bias  input and equals 0 . Input x is a vector and also a vector of parameters.</a:t>
            </a:r>
          </a:p>
          <a:p>
            <a:r>
              <a:rPr lang="en-US" sz="1800" dirty="0">
                <a:latin typeface="Times New Roman" panose="02020603050405020304" pitchFamily="18" charset="0"/>
                <a:cs typeface="Times New Roman" panose="02020603050405020304" pitchFamily="18" charset="0"/>
              </a:rPr>
              <a:t>Activation function is equivalent of g(z) : g(z) =  1/ 1+ e</a:t>
            </a:r>
            <a:r>
              <a:rPr lang="en-US" sz="1800" baseline="30000" dirty="0">
                <a:latin typeface="Times New Roman" panose="02020603050405020304" pitchFamily="18" charset="0"/>
                <a:cs typeface="Times New Roman" panose="02020603050405020304" pitchFamily="18" charset="0"/>
              </a:rPr>
              <a:t> -z</a:t>
            </a:r>
            <a:endParaRPr lang="en-US" sz="18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2416704-D9C1-11A5-B3DD-CAE52E60ECF9}"/>
              </a:ext>
            </a:extLst>
          </p:cNvPr>
          <p:cNvSpPr txBox="1"/>
          <p:nvPr/>
        </p:nvSpPr>
        <p:spPr>
          <a:xfrm>
            <a:off x="1030232" y="3417659"/>
            <a:ext cx="1472750" cy="369332"/>
          </a:xfrm>
          <a:prstGeom prst="rect">
            <a:avLst/>
          </a:prstGeom>
          <a:noFill/>
        </p:spPr>
        <p:txBody>
          <a:bodyPr wrap="square" rtlCol="0">
            <a:spAutoFit/>
          </a:bodyPr>
          <a:lstStyle/>
          <a:p>
            <a:r>
              <a:rPr lang="en-US" dirty="0"/>
              <a:t>Input wires</a:t>
            </a:r>
          </a:p>
        </p:txBody>
      </p:sp>
      <p:pic>
        <p:nvPicPr>
          <p:cNvPr id="9" name="Picture 8">
            <a:extLst>
              <a:ext uri="{FF2B5EF4-FFF2-40B4-BE49-F238E27FC236}">
                <a16:creationId xmlns:a16="http://schemas.microsoft.com/office/drawing/2014/main" id="{60D6A63E-5A1F-00F6-BCFB-A0837908EDF5}"/>
              </a:ext>
            </a:extLst>
          </p:cNvPr>
          <p:cNvPicPr>
            <a:picLocks noChangeAspect="1"/>
          </p:cNvPicPr>
          <p:nvPr/>
        </p:nvPicPr>
        <p:blipFill>
          <a:blip r:embed="rId2"/>
          <a:stretch>
            <a:fillRect/>
          </a:stretch>
        </p:blipFill>
        <p:spPr>
          <a:xfrm>
            <a:off x="2346228" y="3361646"/>
            <a:ext cx="7049484" cy="1924319"/>
          </a:xfrm>
          <a:prstGeom prst="rect">
            <a:avLst/>
          </a:prstGeom>
        </p:spPr>
      </p:pic>
    </p:spTree>
    <p:extLst>
      <p:ext uri="{BB962C8B-B14F-4D97-AF65-F5344CB8AC3E}">
        <p14:creationId xmlns:p14="http://schemas.microsoft.com/office/powerpoint/2010/main" val="1406905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18B85-30D0-694F-E5FE-8326C923EDFE}"/>
              </a:ext>
            </a:extLst>
          </p:cNvPr>
          <p:cNvSpPr>
            <a:spLocks noGrp="1"/>
          </p:cNvSpPr>
          <p:nvPr>
            <p:ph type="title"/>
          </p:nvPr>
        </p:nvSpPr>
        <p:spPr>
          <a:xfrm>
            <a:off x="838200" y="365126"/>
            <a:ext cx="10515600" cy="686840"/>
          </a:xfrm>
        </p:spPr>
        <p:txBody>
          <a:bodyPr>
            <a:normAutofit/>
          </a:bodyPr>
          <a:lstStyle/>
          <a:p>
            <a:pPr algn="ctr"/>
            <a:r>
              <a:rPr lang="en-US" sz="2400" dirty="0">
                <a:latin typeface="Arial Black" panose="020B0A04020102020204" pitchFamily="34" charset="0"/>
              </a:rPr>
              <a:t>AI Neural Network_single neuron model</a:t>
            </a:r>
          </a:p>
        </p:txBody>
      </p:sp>
      <p:sp>
        <p:nvSpPr>
          <p:cNvPr id="3" name="Content Placeholder 2">
            <a:extLst>
              <a:ext uri="{FF2B5EF4-FFF2-40B4-BE49-F238E27FC236}">
                <a16:creationId xmlns:a16="http://schemas.microsoft.com/office/drawing/2014/main" id="{AD2D9342-DF39-0BDA-16F2-083B444D4BA0}"/>
              </a:ext>
            </a:extLst>
          </p:cNvPr>
          <p:cNvSpPr>
            <a:spLocks noGrp="1"/>
          </p:cNvSpPr>
          <p:nvPr>
            <p:ph idx="1"/>
          </p:nvPr>
        </p:nvSpPr>
        <p:spPr>
          <a:xfrm>
            <a:off x="838200" y="1229989"/>
            <a:ext cx="10515600" cy="4946974"/>
          </a:xfrm>
        </p:spPr>
        <p:txBody>
          <a:bodyPr/>
          <a:lstStyle/>
          <a:p>
            <a:pPr marL="0" indent="0">
              <a:buNone/>
            </a:pPr>
            <a:endParaRPr lang="en-US" dirty="0"/>
          </a:p>
          <a:p>
            <a:pPr marL="0" indent="0">
              <a:buNone/>
            </a:pPr>
            <a:endParaRPr lang="en-US" dirty="0"/>
          </a:p>
        </p:txBody>
      </p:sp>
      <p:pic>
        <p:nvPicPr>
          <p:cNvPr id="7" name="Picture 6">
            <a:extLst>
              <a:ext uri="{FF2B5EF4-FFF2-40B4-BE49-F238E27FC236}">
                <a16:creationId xmlns:a16="http://schemas.microsoft.com/office/drawing/2014/main" id="{511F3DC6-00E7-2B25-D071-70A49EA17136}"/>
              </a:ext>
            </a:extLst>
          </p:cNvPr>
          <p:cNvPicPr>
            <a:picLocks noChangeAspect="1"/>
          </p:cNvPicPr>
          <p:nvPr/>
        </p:nvPicPr>
        <p:blipFill>
          <a:blip r:embed="rId2"/>
          <a:stretch>
            <a:fillRect/>
          </a:stretch>
        </p:blipFill>
        <p:spPr>
          <a:xfrm>
            <a:off x="436970" y="1302817"/>
            <a:ext cx="10916830" cy="5128571"/>
          </a:xfrm>
          <a:prstGeom prst="rect">
            <a:avLst/>
          </a:prstGeom>
        </p:spPr>
      </p:pic>
      <p:sp>
        <p:nvSpPr>
          <p:cNvPr id="8" name="TextBox 7">
            <a:extLst>
              <a:ext uri="{FF2B5EF4-FFF2-40B4-BE49-F238E27FC236}">
                <a16:creationId xmlns:a16="http://schemas.microsoft.com/office/drawing/2014/main" id="{F366DE29-242F-ED7B-83B9-F6FB6C26E901}"/>
              </a:ext>
            </a:extLst>
          </p:cNvPr>
          <p:cNvSpPr txBox="1"/>
          <p:nvPr/>
        </p:nvSpPr>
        <p:spPr>
          <a:xfrm>
            <a:off x="7315200" y="4822853"/>
            <a:ext cx="2168665" cy="369332"/>
          </a:xfrm>
          <a:prstGeom prst="rect">
            <a:avLst/>
          </a:prstGeom>
          <a:noFill/>
        </p:spPr>
        <p:txBody>
          <a:bodyPr wrap="square" rtlCol="0">
            <a:spAutoFit/>
          </a:bodyPr>
          <a:lstStyle/>
          <a:p>
            <a:r>
              <a:rPr lang="en-US" dirty="0"/>
              <a:t>g(z) = 1/1 + e</a:t>
            </a:r>
            <a:r>
              <a:rPr lang="en-US" baseline="30000" dirty="0"/>
              <a:t>-z</a:t>
            </a:r>
            <a:endParaRPr lang="en-US" dirty="0"/>
          </a:p>
        </p:txBody>
      </p:sp>
    </p:spTree>
    <p:extLst>
      <p:ext uri="{BB962C8B-B14F-4D97-AF65-F5344CB8AC3E}">
        <p14:creationId xmlns:p14="http://schemas.microsoft.com/office/powerpoint/2010/main" val="2455028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E12E9-48FD-2AE4-AFC8-85E6C211446D}"/>
              </a:ext>
            </a:extLst>
          </p:cNvPr>
          <p:cNvSpPr>
            <a:spLocks noGrp="1"/>
          </p:cNvSpPr>
          <p:nvPr>
            <p:ph type="title"/>
          </p:nvPr>
        </p:nvSpPr>
        <p:spPr>
          <a:xfrm>
            <a:off x="838200" y="365126"/>
            <a:ext cx="10515600" cy="678748"/>
          </a:xfrm>
        </p:spPr>
        <p:txBody>
          <a:bodyPr>
            <a:normAutofit/>
          </a:bodyPr>
          <a:lstStyle/>
          <a:p>
            <a:pPr algn="ctr"/>
            <a:r>
              <a:rPr lang="en-US" sz="2400" dirty="0">
                <a:latin typeface="Arial Black" panose="020B0A04020102020204" pitchFamily="34" charset="0"/>
              </a:rPr>
              <a:t>Neural Network as a group of neuron</a:t>
            </a:r>
          </a:p>
        </p:txBody>
      </p:sp>
      <p:sp>
        <p:nvSpPr>
          <p:cNvPr id="3" name="Content Placeholder 2">
            <a:extLst>
              <a:ext uri="{FF2B5EF4-FFF2-40B4-BE49-F238E27FC236}">
                <a16:creationId xmlns:a16="http://schemas.microsoft.com/office/drawing/2014/main" id="{0F2D1538-3EC2-AF54-2A5E-60F752189F5E}"/>
              </a:ext>
            </a:extLst>
          </p:cNvPr>
          <p:cNvSpPr>
            <a:spLocks noGrp="1"/>
          </p:cNvSpPr>
          <p:nvPr>
            <p:ph idx="1"/>
          </p:nvPr>
        </p:nvSpPr>
        <p:spPr>
          <a:xfrm>
            <a:off x="838200" y="1043874"/>
            <a:ext cx="10515600" cy="5133089"/>
          </a:xfrm>
        </p:spPr>
        <p:txBody>
          <a:bodyPr>
            <a:normAutofit/>
          </a:bodyPr>
          <a:lstStyle/>
          <a:p>
            <a:pPr marL="0" indent="0">
              <a:buNone/>
            </a:pPr>
            <a:r>
              <a:rPr lang="en-US" sz="1800" dirty="0">
                <a:latin typeface="Times New Roman" panose="02020603050405020304" pitchFamily="18" charset="0"/>
                <a:cs typeface="Times New Roman" panose="02020603050405020304" pitchFamily="18" charset="0"/>
              </a:rPr>
              <a:t>Input layer, Hidden layer(not input and not output layer) , output layer</a:t>
            </a:r>
          </a:p>
        </p:txBody>
      </p:sp>
      <p:pic>
        <p:nvPicPr>
          <p:cNvPr id="5" name="Picture 4">
            <a:extLst>
              <a:ext uri="{FF2B5EF4-FFF2-40B4-BE49-F238E27FC236}">
                <a16:creationId xmlns:a16="http://schemas.microsoft.com/office/drawing/2014/main" id="{73A5189C-405E-E6AD-54D9-421E5ED853A6}"/>
              </a:ext>
            </a:extLst>
          </p:cNvPr>
          <p:cNvPicPr>
            <a:picLocks noChangeAspect="1"/>
          </p:cNvPicPr>
          <p:nvPr/>
        </p:nvPicPr>
        <p:blipFill>
          <a:blip r:embed="rId2"/>
          <a:stretch>
            <a:fillRect/>
          </a:stretch>
        </p:blipFill>
        <p:spPr>
          <a:xfrm>
            <a:off x="1100516" y="2332586"/>
            <a:ext cx="9208737" cy="4160288"/>
          </a:xfrm>
          <a:prstGeom prst="rect">
            <a:avLst/>
          </a:prstGeom>
        </p:spPr>
      </p:pic>
    </p:spTree>
    <p:extLst>
      <p:ext uri="{BB962C8B-B14F-4D97-AF65-F5344CB8AC3E}">
        <p14:creationId xmlns:p14="http://schemas.microsoft.com/office/powerpoint/2010/main" val="2961474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69899-E768-565E-9367-C388B554F3F9}"/>
              </a:ext>
            </a:extLst>
          </p:cNvPr>
          <p:cNvSpPr>
            <a:spLocks noGrp="1"/>
          </p:cNvSpPr>
          <p:nvPr>
            <p:ph type="title"/>
          </p:nvPr>
        </p:nvSpPr>
        <p:spPr>
          <a:xfrm>
            <a:off x="838200" y="365126"/>
            <a:ext cx="10515600" cy="634184"/>
          </a:xfrm>
        </p:spPr>
        <p:txBody>
          <a:bodyPr>
            <a:normAutofit/>
          </a:bodyPr>
          <a:lstStyle/>
          <a:p>
            <a:pPr algn="ctr"/>
            <a:r>
              <a:rPr lang="en-US" sz="2400" dirty="0">
                <a:latin typeface="Arial Black" panose="020B0A04020102020204" pitchFamily="34" charset="0"/>
              </a:rPr>
              <a:t>Function of the Neural Network</a:t>
            </a:r>
          </a:p>
        </p:txBody>
      </p:sp>
      <p:sp>
        <p:nvSpPr>
          <p:cNvPr id="3" name="Content Placeholder 2">
            <a:extLst>
              <a:ext uri="{FF2B5EF4-FFF2-40B4-BE49-F238E27FC236}">
                <a16:creationId xmlns:a16="http://schemas.microsoft.com/office/drawing/2014/main" id="{A8E3D965-89D5-F4F0-315B-431A6245FD05}"/>
              </a:ext>
            </a:extLst>
          </p:cNvPr>
          <p:cNvSpPr>
            <a:spLocks noGrp="1"/>
          </p:cNvSpPr>
          <p:nvPr>
            <p:ph idx="1"/>
          </p:nvPr>
        </p:nvSpPr>
        <p:spPr>
          <a:xfrm>
            <a:off x="838200" y="1240971"/>
            <a:ext cx="10515600" cy="4935992"/>
          </a:xfrm>
        </p:spPr>
        <p:txBody>
          <a:bodyPr/>
          <a:lstStyle/>
          <a:p>
            <a:r>
              <a:rPr lang="en-US" sz="2000" baseline="-25000" dirty="0"/>
              <a:t>Neural Network Notation: Weight Matrices (θ)</a:t>
            </a:r>
          </a:p>
          <a:p>
            <a:r>
              <a:rPr lang="en-US" sz="2000" baseline="-25000" dirty="0"/>
              <a:t>Each connection between layers is parameterized by a </a:t>
            </a:r>
            <a:r>
              <a:rPr lang="en-US" sz="2000" b="1" baseline="-25000" dirty="0"/>
              <a:t>matrix of weights</a:t>
            </a:r>
            <a:r>
              <a:rPr lang="en-US" sz="2000" baseline="-25000" dirty="0"/>
              <a:t>, denoted θ^(j), where:</a:t>
            </a:r>
          </a:p>
          <a:p>
            <a:r>
              <a:rPr lang="en-US" sz="2000" baseline="-25000" dirty="0"/>
              <a:t>j indicates which layer transition this matrix controls</a:t>
            </a:r>
          </a:p>
          <a:p>
            <a:r>
              <a:rPr lang="en-US" sz="2000" baseline="-25000" dirty="0"/>
              <a:t>θ^(1) = weights mapping from </a:t>
            </a:r>
            <a:r>
              <a:rPr lang="en-US" sz="2000" b="1" baseline="-25000" dirty="0"/>
              <a:t>Layer 1 → Layer 2</a:t>
            </a:r>
            <a:r>
              <a:rPr lang="en-US" sz="2000" baseline="-25000" dirty="0"/>
              <a:t> </a:t>
            </a:r>
          </a:p>
          <a:p>
            <a:r>
              <a:rPr lang="en-US" sz="2000" baseline="-25000" dirty="0"/>
              <a:t>θ^(2) = weights mapping from </a:t>
            </a:r>
            <a:r>
              <a:rPr lang="en-US" sz="2000" b="1" baseline="-25000" dirty="0"/>
              <a:t>Layer 2 → Layer 3</a:t>
            </a:r>
            <a:r>
              <a:rPr lang="en-US" sz="2000" baseline="-25000" dirty="0"/>
              <a:t> (and so on, for however many layers the network has)</a:t>
            </a:r>
          </a:p>
          <a:p>
            <a:pPr marL="0" indent="0">
              <a:buNone/>
            </a:pPr>
            <a:r>
              <a:rPr lang="en-US" sz="2000" baseline="-25000" dirty="0"/>
              <a:t>				</a:t>
            </a:r>
          </a:p>
          <a:p>
            <a:pPr marL="3200400" lvl="7" indent="0">
              <a:buNone/>
            </a:pPr>
            <a:r>
              <a:rPr lang="en-US" baseline="-25000" dirty="0"/>
              <a:t>	</a:t>
            </a:r>
          </a:p>
          <a:p>
            <a:pPr marL="3200400" lvl="7" indent="0">
              <a:buNone/>
            </a:pPr>
            <a:endParaRPr lang="en-US" baseline="-25000" dirty="0"/>
          </a:p>
          <a:p>
            <a:pPr marL="3200400" lvl="7" indent="0">
              <a:buNone/>
            </a:pPr>
            <a:r>
              <a:rPr lang="en-US" baseline="-25000" dirty="0"/>
              <a:t>	  </a:t>
            </a:r>
          </a:p>
        </p:txBody>
      </p:sp>
      <p:sp>
        <p:nvSpPr>
          <p:cNvPr id="8" name="Flowchart: Connector 7">
            <a:extLst>
              <a:ext uri="{FF2B5EF4-FFF2-40B4-BE49-F238E27FC236}">
                <a16:creationId xmlns:a16="http://schemas.microsoft.com/office/drawing/2014/main" id="{7F1B7659-C8C6-86A1-8CCA-4EB9E8D2FC6A}"/>
              </a:ext>
            </a:extLst>
          </p:cNvPr>
          <p:cNvSpPr/>
          <p:nvPr/>
        </p:nvSpPr>
        <p:spPr>
          <a:xfrm>
            <a:off x="1104439" y="3380646"/>
            <a:ext cx="470263" cy="483326"/>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DAB2D5A0-E9AB-D803-58C4-BA77B5B92B96}"/>
              </a:ext>
            </a:extLst>
          </p:cNvPr>
          <p:cNvSpPr/>
          <p:nvPr/>
        </p:nvSpPr>
        <p:spPr>
          <a:xfrm>
            <a:off x="1104438" y="4078623"/>
            <a:ext cx="470263" cy="483326"/>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57629B7A-2E46-B3DA-D6D7-B79824DB0EA9}"/>
              </a:ext>
            </a:extLst>
          </p:cNvPr>
          <p:cNvSpPr/>
          <p:nvPr/>
        </p:nvSpPr>
        <p:spPr>
          <a:xfrm>
            <a:off x="1104437" y="4644467"/>
            <a:ext cx="470263" cy="483326"/>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a:extLst>
              <a:ext uri="{FF2B5EF4-FFF2-40B4-BE49-F238E27FC236}">
                <a16:creationId xmlns:a16="http://schemas.microsoft.com/office/drawing/2014/main" id="{453A0A7E-B517-9332-72E7-10307496FE3A}"/>
              </a:ext>
            </a:extLst>
          </p:cNvPr>
          <p:cNvSpPr/>
          <p:nvPr/>
        </p:nvSpPr>
        <p:spPr>
          <a:xfrm>
            <a:off x="2027547" y="3367583"/>
            <a:ext cx="470263" cy="483326"/>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16" name="Flowchart: Connector 15">
            <a:extLst>
              <a:ext uri="{FF2B5EF4-FFF2-40B4-BE49-F238E27FC236}">
                <a16:creationId xmlns:a16="http://schemas.microsoft.com/office/drawing/2014/main" id="{702F5480-E169-45F7-E689-2F497BA0B1E4}"/>
              </a:ext>
            </a:extLst>
          </p:cNvPr>
          <p:cNvSpPr/>
          <p:nvPr/>
        </p:nvSpPr>
        <p:spPr>
          <a:xfrm>
            <a:off x="2027547" y="4022903"/>
            <a:ext cx="541497" cy="483326"/>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 </a:t>
            </a:r>
          </a:p>
        </p:txBody>
      </p:sp>
      <p:sp>
        <p:nvSpPr>
          <p:cNvPr id="18" name="Flowchart: Connector 17">
            <a:extLst>
              <a:ext uri="{FF2B5EF4-FFF2-40B4-BE49-F238E27FC236}">
                <a16:creationId xmlns:a16="http://schemas.microsoft.com/office/drawing/2014/main" id="{13650A70-A0FB-1407-586A-4A2C56FCEB5E}"/>
              </a:ext>
            </a:extLst>
          </p:cNvPr>
          <p:cNvSpPr/>
          <p:nvPr/>
        </p:nvSpPr>
        <p:spPr>
          <a:xfrm>
            <a:off x="2027546" y="4616607"/>
            <a:ext cx="470263" cy="483326"/>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v</a:t>
            </a:r>
          </a:p>
        </p:txBody>
      </p:sp>
      <p:cxnSp>
        <p:nvCxnSpPr>
          <p:cNvPr id="20" name="Straight Arrow Connector 19">
            <a:extLst>
              <a:ext uri="{FF2B5EF4-FFF2-40B4-BE49-F238E27FC236}">
                <a16:creationId xmlns:a16="http://schemas.microsoft.com/office/drawing/2014/main" id="{E12089E0-6B4F-D492-49C4-A22C17BEA322}"/>
              </a:ext>
            </a:extLst>
          </p:cNvPr>
          <p:cNvCxnSpPr>
            <a:endCxn id="14" idx="2"/>
          </p:cNvCxnSpPr>
          <p:nvPr/>
        </p:nvCxnSpPr>
        <p:spPr>
          <a:xfrm>
            <a:off x="1574700" y="3609246"/>
            <a:ext cx="45284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F372B52-DCD0-D0F0-1599-5CEDB61AF642}"/>
              </a:ext>
            </a:extLst>
          </p:cNvPr>
          <p:cNvCxnSpPr>
            <a:cxnSpLocks/>
            <a:stCxn id="10" idx="6"/>
            <a:endCxn id="16" idx="2"/>
          </p:cNvCxnSpPr>
          <p:nvPr/>
        </p:nvCxnSpPr>
        <p:spPr>
          <a:xfrm flipV="1">
            <a:off x="1574701" y="4264566"/>
            <a:ext cx="452846" cy="55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9488D576-F1DF-0E1C-E470-87FA780E86D1}"/>
              </a:ext>
            </a:extLst>
          </p:cNvPr>
          <p:cNvCxnSpPr>
            <a:stCxn id="12" idx="6"/>
            <a:endCxn id="18" idx="2"/>
          </p:cNvCxnSpPr>
          <p:nvPr/>
        </p:nvCxnSpPr>
        <p:spPr>
          <a:xfrm flipV="1">
            <a:off x="1574700" y="4858270"/>
            <a:ext cx="452846" cy="278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8F929A3-F4AB-F57A-0151-0C133FF3BAEE}"/>
              </a:ext>
            </a:extLst>
          </p:cNvPr>
          <p:cNvCxnSpPr>
            <a:cxnSpLocks/>
            <a:endCxn id="16" idx="2"/>
          </p:cNvCxnSpPr>
          <p:nvPr/>
        </p:nvCxnSpPr>
        <p:spPr>
          <a:xfrm>
            <a:off x="1574700" y="3609246"/>
            <a:ext cx="452847" cy="655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EF6914A-CE99-5F32-B188-831F6D54C67E}"/>
              </a:ext>
            </a:extLst>
          </p:cNvPr>
          <p:cNvCxnSpPr>
            <a:endCxn id="18" idx="2"/>
          </p:cNvCxnSpPr>
          <p:nvPr/>
        </p:nvCxnSpPr>
        <p:spPr>
          <a:xfrm>
            <a:off x="1574700" y="3708967"/>
            <a:ext cx="452846" cy="11493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28FA0593-B6F2-773B-18ED-31C5B2B01EFA}"/>
              </a:ext>
            </a:extLst>
          </p:cNvPr>
          <p:cNvCxnSpPr>
            <a:stCxn id="10" idx="6"/>
          </p:cNvCxnSpPr>
          <p:nvPr/>
        </p:nvCxnSpPr>
        <p:spPr>
          <a:xfrm flipV="1">
            <a:off x="1574701" y="3622309"/>
            <a:ext cx="452845" cy="697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A6C13AB-3A3D-4173-BDA4-D80742BD0CD6}"/>
              </a:ext>
            </a:extLst>
          </p:cNvPr>
          <p:cNvCxnSpPr>
            <a:stCxn id="10" idx="6"/>
            <a:endCxn id="18" idx="2"/>
          </p:cNvCxnSpPr>
          <p:nvPr/>
        </p:nvCxnSpPr>
        <p:spPr>
          <a:xfrm>
            <a:off x="1574701" y="4320286"/>
            <a:ext cx="452845" cy="537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C2DECDE9-FAC2-F350-A06D-80AD844F6B9E}"/>
              </a:ext>
            </a:extLst>
          </p:cNvPr>
          <p:cNvCxnSpPr>
            <a:cxnSpLocks/>
            <a:stCxn id="12" idx="6"/>
            <a:endCxn id="16" idx="2"/>
          </p:cNvCxnSpPr>
          <p:nvPr/>
        </p:nvCxnSpPr>
        <p:spPr>
          <a:xfrm flipV="1">
            <a:off x="1574700" y="4264566"/>
            <a:ext cx="452847" cy="6215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14B37D05-BA9F-9365-8531-67AEDFAD0A51}"/>
              </a:ext>
            </a:extLst>
          </p:cNvPr>
          <p:cNvCxnSpPr>
            <a:stCxn id="12" idx="6"/>
            <a:endCxn id="14" idx="2"/>
          </p:cNvCxnSpPr>
          <p:nvPr/>
        </p:nvCxnSpPr>
        <p:spPr>
          <a:xfrm flipV="1">
            <a:off x="1574700" y="3622309"/>
            <a:ext cx="452846" cy="12638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8B78E284-71B5-5314-E569-FD12AE422E5E}"/>
              </a:ext>
            </a:extLst>
          </p:cNvPr>
          <p:cNvCxnSpPr>
            <a:cxnSpLocks/>
            <a:stCxn id="16" idx="6"/>
          </p:cNvCxnSpPr>
          <p:nvPr/>
        </p:nvCxnSpPr>
        <p:spPr>
          <a:xfrm flipV="1">
            <a:off x="2569044" y="4254219"/>
            <a:ext cx="324379" cy="103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Flowchart: Connector 52">
            <a:extLst>
              <a:ext uri="{FF2B5EF4-FFF2-40B4-BE49-F238E27FC236}">
                <a16:creationId xmlns:a16="http://schemas.microsoft.com/office/drawing/2014/main" id="{96997362-1262-0025-338B-06112AB07236}"/>
              </a:ext>
            </a:extLst>
          </p:cNvPr>
          <p:cNvSpPr/>
          <p:nvPr/>
        </p:nvSpPr>
        <p:spPr>
          <a:xfrm>
            <a:off x="2893423" y="4041955"/>
            <a:ext cx="470263" cy="483326"/>
          </a:xfrm>
          <a:prstGeom prst="flowChartConnector">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v</a:t>
            </a:r>
          </a:p>
        </p:txBody>
      </p:sp>
      <p:cxnSp>
        <p:nvCxnSpPr>
          <p:cNvPr id="55" name="Straight Arrow Connector 54">
            <a:extLst>
              <a:ext uri="{FF2B5EF4-FFF2-40B4-BE49-F238E27FC236}">
                <a16:creationId xmlns:a16="http://schemas.microsoft.com/office/drawing/2014/main" id="{4932BBEA-5CB6-631E-E1F7-9F4191EDC0D0}"/>
              </a:ext>
            </a:extLst>
          </p:cNvPr>
          <p:cNvCxnSpPr>
            <a:stCxn id="14" idx="6"/>
            <a:endCxn id="53" idx="2"/>
          </p:cNvCxnSpPr>
          <p:nvPr/>
        </p:nvCxnSpPr>
        <p:spPr>
          <a:xfrm>
            <a:off x="2497810" y="3609246"/>
            <a:ext cx="395613" cy="6743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C95DB9C5-30E9-1A1E-7902-74AE67F66D8F}"/>
              </a:ext>
            </a:extLst>
          </p:cNvPr>
          <p:cNvCxnSpPr>
            <a:stCxn id="18" idx="6"/>
            <a:endCxn id="53" idx="2"/>
          </p:cNvCxnSpPr>
          <p:nvPr/>
        </p:nvCxnSpPr>
        <p:spPr>
          <a:xfrm flipV="1">
            <a:off x="2497809" y="4283618"/>
            <a:ext cx="395614" cy="5746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53CDF2E8-7DC2-5338-47F3-05EF608152D8}"/>
              </a:ext>
            </a:extLst>
          </p:cNvPr>
          <p:cNvSpPr txBox="1"/>
          <p:nvPr/>
        </p:nvSpPr>
        <p:spPr>
          <a:xfrm>
            <a:off x="1121854" y="3460022"/>
            <a:ext cx="435429" cy="369332"/>
          </a:xfrm>
          <a:prstGeom prst="rect">
            <a:avLst/>
          </a:prstGeom>
          <a:noFill/>
        </p:spPr>
        <p:txBody>
          <a:bodyPr wrap="square" rtlCol="0">
            <a:spAutoFit/>
          </a:bodyPr>
          <a:lstStyle/>
          <a:p>
            <a:r>
              <a:rPr lang="en-US" dirty="0"/>
              <a:t>x1</a:t>
            </a:r>
          </a:p>
        </p:txBody>
      </p:sp>
      <p:sp>
        <p:nvSpPr>
          <p:cNvPr id="59" name="TextBox 58">
            <a:extLst>
              <a:ext uri="{FF2B5EF4-FFF2-40B4-BE49-F238E27FC236}">
                <a16:creationId xmlns:a16="http://schemas.microsoft.com/office/drawing/2014/main" id="{0A4FA250-3DA7-6195-1CDD-F325ED8B5295}"/>
              </a:ext>
            </a:extLst>
          </p:cNvPr>
          <p:cNvSpPr txBox="1"/>
          <p:nvPr/>
        </p:nvSpPr>
        <p:spPr>
          <a:xfrm>
            <a:off x="1054676" y="4127343"/>
            <a:ext cx="658748" cy="646331"/>
          </a:xfrm>
          <a:prstGeom prst="rect">
            <a:avLst/>
          </a:prstGeom>
          <a:noFill/>
        </p:spPr>
        <p:txBody>
          <a:bodyPr wrap="square" rtlCol="0">
            <a:spAutoFit/>
          </a:bodyPr>
          <a:lstStyle/>
          <a:p>
            <a:r>
              <a:rPr lang="en-US" dirty="0"/>
              <a:t> x2</a:t>
            </a:r>
          </a:p>
          <a:p>
            <a:endParaRPr lang="en-US" dirty="0"/>
          </a:p>
        </p:txBody>
      </p:sp>
      <p:sp>
        <p:nvSpPr>
          <p:cNvPr id="60" name="TextBox 59">
            <a:extLst>
              <a:ext uri="{FF2B5EF4-FFF2-40B4-BE49-F238E27FC236}">
                <a16:creationId xmlns:a16="http://schemas.microsoft.com/office/drawing/2014/main" id="{343CC17B-8DA1-2806-1E41-AB81E5770C0A}"/>
              </a:ext>
            </a:extLst>
          </p:cNvPr>
          <p:cNvSpPr txBox="1"/>
          <p:nvPr/>
        </p:nvSpPr>
        <p:spPr>
          <a:xfrm>
            <a:off x="1154198" y="4773674"/>
            <a:ext cx="470263" cy="646331"/>
          </a:xfrm>
          <a:prstGeom prst="rect">
            <a:avLst/>
          </a:prstGeom>
          <a:noFill/>
        </p:spPr>
        <p:txBody>
          <a:bodyPr wrap="square" rtlCol="0">
            <a:spAutoFit/>
          </a:bodyPr>
          <a:lstStyle/>
          <a:p>
            <a:r>
              <a:rPr lang="en-US" dirty="0"/>
              <a:t>x3</a:t>
            </a:r>
          </a:p>
          <a:p>
            <a:endParaRPr lang="en-US" dirty="0"/>
          </a:p>
        </p:txBody>
      </p:sp>
      <p:sp>
        <p:nvSpPr>
          <p:cNvPr id="61" name="TextBox 60">
            <a:extLst>
              <a:ext uri="{FF2B5EF4-FFF2-40B4-BE49-F238E27FC236}">
                <a16:creationId xmlns:a16="http://schemas.microsoft.com/office/drawing/2014/main" id="{874A9392-028B-DAF4-33CF-66782E6994F4}"/>
              </a:ext>
            </a:extLst>
          </p:cNvPr>
          <p:cNvSpPr txBox="1"/>
          <p:nvPr/>
        </p:nvSpPr>
        <p:spPr>
          <a:xfrm>
            <a:off x="1977785" y="3422179"/>
            <a:ext cx="591259" cy="369332"/>
          </a:xfrm>
          <a:prstGeom prst="rect">
            <a:avLst/>
          </a:prstGeom>
          <a:noFill/>
        </p:spPr>
        <p:txBody>
          <a:bodyPr wrap="square" rtlCol="0">
            <a:spAutoFit/>
          </a:bodyPr>
          <a:lstStyle/>
          <a:p>
            <a:r>
              <a:rPr lang="en-US" dirty="0"/>
              <a:t>a</a:t>
            </a:r>
            <a:r>
              <a:rPr lang="en-US" baseline="-25000" dirty="0"/>
              <a:t>1</a:t>
            </a:r>
            <a:r>
              <a:rPr lang="en-US" dirty="0"/>
              <a:t> </a:t>
            </a:r>
            <a:r>
              <a:rPr lang="en-US" baseline="30000" dirty="0"/>
              <a:t>2</a:t>
            </a:r>
            <a:endParaRPr lang="en-US" dirty="0"/>
          </a:p>
        </p:txBody>
      </p:sp>
      <p:sp>
        <p:nvSpPr>
          <p:cNvPr id="66" name="TextBox 65">
            <a:extLst>
              <a:ext uri="{FF2B5EF4-FFF2-40B4-BE49-F238E27FC236}">
                <a16:creationId xmlns:a16="http://schemas.microsoft.com/office/drawing/2014/main" id="{F9B41AE0-0691-C750-FFDA-B168E42014F1}"/>
              </a:ext>
            </a:extLst>
          </p:cNvPr>
          <p:cNvSpPr txBox="1"/>
          <p:nvPr/>
        </p:nvSpPr>
        <p:spPr>
          <a:xfrm>
            <a:off x="2098781" y="4127343"/>
            <a:ext cx="579106" cy="369332"/>
          </a:xfrm>
          <a:prstGeom prst="rect">
            <a:avLst/>
          </a:prstGeom>
          <a:noFill/>
        </p:spPr>
        <p:txBody>
          <a:bodyPr wrap="square" rtlCol="0">
            <a:spAutoFit/>
          </a:bodyPr>
          <a:lstStyle/>
          <a:p>
            <a:r>
              <a:rPr lang="en-US" baseline="30000" dirty="0"/>
              <a:t> </a:t>
            </a:r>
            <a:r>
              <a:rPr lang="en-US" dirty="0"/>
              <a:t>a</a:t>
            </a:r>
            <a:r>
              <a:rPr lang="en-US" baseline="30000" dirty="0"/>
              <a:t>2 </a:t>
            </a:r>
            <a:r>
              <a:rPr lang="en-US" baseline="-25000" dirty="0"/>
              <a:t>2</a:t>
            </a:r>
            <a:r>
              <a:rPr lang="en-US" baseline="30000" dirty="0"/>
              <a:t> </a:t>
            </a:r>
            <a:r>
              <a:rPr lang="en-US" dirty="0"/>
              <a:t> </a:t>
            </a:r>
          </a:p>
        </p:txBody>
      </p:sp>
      <p:sp>
        <p:nvSpPr>
          <p:cNvPr id="67" name="TextBox 66">
            <a:extLst>
              <a:ext uri="{FF2B5EF4-FFF2-40B4-BE49-F238E27FC236}">
                <a16:creationId xmlns:a16="http://schemas.microsoft.com/office/drawing/2014/main" id="{7727EB45-E208-6FD0-147D-DC52AC46C3DC}"/>
              </a:ext>
            </a:extLst>
          </p:cNvPr>
          <p:cNvSpPr txBox="1"/>
          <p:nvPr/>
        </p:nvSpPr>
        <p:spPr>
          <a:xfrm>
            <a:off x="1973729" y="4773674"/>
            <a:ext cx="704158" cy="369332"/>
          </a:xfrm>
          <a:prstGeom prst="rect">
            <a:avLst/>
          </a:prstGeom>
          <a:noFill/>
        </p:spPr>
        <p:txBody>
          <a:bodyPr wrap="square" rtlCol="0">
            <a:spAutoFit/>
          </a:bodyPr>
          <a:lstStyle/>
          <a:p>
            <a:r>
              <a:rPr lang="en-US" dirty="0"/>
              <a:t>a </a:t>
            </a:r>
            <a:r>
              <a:rPr lang="en-US" baseline="30000" dirty="0"/>
              <a:t>2 </a:t>
            </a:r>
            <a:r>
              <a:rPr lang="en-US" baseline="-25000" dirty="0"/>
              <a:t>3</a:t>
            </a:r>
            <a:endParaRPr lang="en-US" dirty="0"/>
          </a:p>
        </p:txBody>
      </p:sp>
      <p:sp>
        <p:nvSpPr>
          <p:cNvPr id="68" name="TextBox 67">
            <a:extLst>
              <a:ext uri="{FF2B5EF4-FFF2-40B4-BE49-F238E27FC236}">
                <a16:creationId xmlns:a16="http://schemas.microsoft.com/office/drawing/2014/main" id="{BEB4AF26-7E0B-65EB-56F4-8949B64E7CDD}"/>
              </a:ext>
            </a:extLst>
          </p:cNvPr>
          <p:cNvSpPr txBox="1"/>
          <p:nvPr/>
        </p:nvSpPr>
        <p:spPr>
          <a:xfrm>
            <a:off x="3631474" y="4127343"/>
            <a:ext cx="940526" cy="646331"/>
          </a:xfrm>
          <a:prstGeom prst="rect">
            <a:avLst/>
          </a:prstGeom>
          <a:noFill/>
        </p:spPr>
        <p:txBody>
          <a:bodyPr wrap="square" rtlCol="0">
            <a:spAutoFit/>
          </a:bodyPr>
          <a:lstStyle/>
          <a:p>
            <a:r>
              <a:rPr lang="en-US" dirty="0"/>
              <a:t>h</a:t>
            </a:r>
            <a:r>
              <a:rPr lang="el-GR" baseline="-25000" dirty="0"/>
              <a:t>θ</a:t>
            </a:r>
            <a:r>
              <a:rPr lang="en-US" baseline="-25000" dirty="0"/>
              <a:t> </a:t>
            </a:r>
            <a:r>
              <a:rPr lang="en-US" dirty="0"/>
              <a:t>(x)	</a:t>
            </a:r>
          </a:p>
        </p:txBody>
      </p:sp>
      <p:cxnSp>
        <p:nvCxnSpPr>
          <p:cNvPr id="70" name="Straight Arrow Connector 69">
            <a:extLst>
              <a:ext uri="{FF2B5EF4-FFF2-40B4-BE49-F238E27FC236}">
                <a16:creationId xmlns:a16="http://schemas.microsoft.com/office/drawing/2014/main" id="{2852AC87-FC18-D077-D4B1-9E23A45550FE}"/>
              </a:ext>
            </a:extLst>
          </p:cNvPr>
          <p:cNvCxnSpPr/>
          <p:nvPr/>
        </p:nvCxnSpPr>
        <p:spPr>
          <a:xfrm>
            <a:off x="3631474" y="3460022"/>
            <a:ext cx="6727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5DCE5D12-ACA7-E774-977F-CDDA4B296BEA}"/>
              </a:ext>
            </a:extLst>
          </p:cNvPr>
          <p:cNvSpPr txBox="1"/>
          <p:nvPr/>
        </p:nvSpPr>
        <p:spPr>
          <a:xfrm>
            <a:off x="4421777" y="3285309"/>
            <a:ext cx="3217819" cy="646331"/>
          </a:xfrm>
          <a:prstGeom prst="rect">
            <a:avLst/>
          </a:prstGeom>
          <a:noFill/>
        </p:spPr>
        <p:txBody>
          <a:bodyPr wrap="square" rtlCol="0">
            <a:spAutoFit/>
          </a:bodyPr>
          <a:lstStyle/>
          <a:p>
            <a:r>
              <a:rPr lang="en-US" dirty="0"/>
              <a:t>a </a:t>
            </a:r>
            <a:r>
              <a:rPr lang="en-US" baseline="30000" dirty="0"/>
              <a:t>j </a:t>
            </a:r>
            <a:r>
              <a:rPr lang="en-US" baseline="-25000" dirty="0"/>
              <a:t> I</a:t>
            </a:r>
            <a:r>
              <a:rPr lang="en-US" dirty="0"/>
              <a:t> = “activation of unit I in layer j</a:t>
            </a:r>
          </a:p>
        </p:txBody>
      </p:sp>
      <p:sp>
        <p:nvSpPr>
          <p:cNvPr id="74" name="TextBox 73">
            <a:extLst>
              <a:ext uri="{FF2B5EF4-FFF2-40B4-BE49-F238E27FC236}">
                <a16:creationId xmlns:a16="http://schemas.microsoft.com/office/drawing/2014/main" id="{8B3AE832-7B97-D846-B8BA-39E6E00184A0}"/>
              </a:ext>
            </a:extLst>
          </p:cNvPr>
          <p:cNvSpPr txBox="1"/>
          <p:nvPr/>
        </p:nvSpPr>
        <p:spPr>
          <a:xfrm>
            <a:off x="4634064" y="4030864"/>
            <a:ext cx="3860074" cy="107721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Ɵ</a:t>
            </a:r>
            <a:r>
              <a:rPr lang="en-US" sz="1600" baseline="30000" dirty="0">
                <a:latin typeface="Times New Roman" panose="02020603050405020304" pitchFamily="18" charset="0"/>
                <a:cs typeface="Times New Roman" panose="02020603050405020304" pitchFamily="18" charset="0"/>
              </a:rPr>
              <a:t>j </a:t>
            </a:r>
            <a:r>
              <a:rPr lang="en-US" sz="1600" dirty="0">
                <a:latin typeface="Times New Roman" panose="02020603050405020304" pitchFamily="18" charset="0"/>
                <a:cs typeface="Times New Roman" panose="02020603050405020304" pitchFamily="18" charset="0"/>
              </a:rPr>
              <a:t>= matrix of weights controlling function mapping from layer j to layer j+1 </a:t>
            </a:r>
          </a:p>
          <a:p>
            <a:r>
              <a:rPr lang="en-US" sz="1600" dirty="0">
                <a:latin typeface="Times New Roman" panose="02020603050405020304" pitchFamily="18" charset="0"/>
                <a:cs typeface="Times New Roman" panose="02020603050405020304" pitchFamily="18" charset="0"/>
              </a:rPr>
              <a:t>Ɵ</a:t>
            </a:r>
            <a:r>
              <a:rPr lang="en-US" sz="1600" baseline="30000" dirty="0">
                <a:latin typeface="Times New Roman" panose="02020603050405020304" pitchFamily="18" charset="0"/>
                <a:cs typeface="Times New Roman" panose="02020603050405020304" pitchFamily="18" charset="0"/>
              </a:rPr>
              <a:t>(1)  </a:t>
            </a:r>
            <a:r>
              <a:rPr lang="en-US" sz="1600" dirty="0">
                <a:latin typeface="Segoe UI Symbol" panose="020B0502040204020203" pitchFamily="34" charset="0"/>
                <a:ea typeface="Segoe UI Symbol" panose="020B0502040204020203" pitchFamily="34" charset="0"/>
                <a:cs typeface="Times New Roman" panose="02020603050405020304" pitchFamily="18" charset="0"/>
              </a:rPr>
              <a:t>∊ ℝ </a:t>
            </a:r>
            <a:r>
              <a:rPr lang="en-US" sz="1600" baseline="30000" dirty="0">
                <a:latin typeface="Segoe UI Symbol" panose="020B0502040204020203" pitchFamily="34" charset="0"/>
                <a:ea typeface="Segoe UI Symbol" panose="020B0502040204020203" pitchFamily="34" charset="0"/>
                <a:cs typeface="Times New Roman" panose="02020603050405020304" pitchFamily="18" charset="0"/>
              </a:rPr>
              <a:t>3x4</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endParaRPr lang="en-US" sz="1600" dirty="0"/>
          </a:p>
        </p:txBody>
      </p:sp>
      <p:sp>
        <p:nvSpPr>
          <p:cNvPr id="75" name="TextBox 74">
            <a:extLst>
              <a:ext uri="{FF2B5EF4-FFF2-40B4-BE49-F238E27FC236}">
                <a16:creationId xmlns:a16="http://schemas.microsoft.com/office/drawing/2014/main" id="{1F1589BF-1C01-7CED-B95C-DCCE8CDF41D5}"/>
              </a:ext>
            </a:extLst>
          </p:cNvPr>
          <p:cNvSpPr txBox="1"/>
          <p:nvPr/>
        </p:nvSpPr>
        <p:spPr>
          <a:xfrm>
            <a:off x="3742662" y="4898239"/>
            <a:ext cx="6369526" cy="1477328"/>
          </a:xfrm>
          <a:prstGeom prst="rect">
            <a:avLst/>
          </a:prstGeom>
          <a:noFill/>
        </p:spPr>
        <p:txBody>
          <a:bodyPr wrap="square" rtlCol="0">
            <a:spAutoFit/>
          </a:bodyPr>
          <a:lstStyle/>
          <a:p>
            <a:r>
              <a:rPr lang="en-US" dirty="0"/>
              <a:t>a </a:t>
            </a:r>
            <a:r>
              <a:rPr lang="en-US" baseline="-25000" dirty="0"/>
              <a:t>1</a:t>
            </a:r>
            <a:r>
              <a:rPr lang="en-US" baseline="30000" dirty="0"/>
              <a:t>2</a:t>
            </a:r>
            <a:r>
              <a:rPr lang="en-US" dirty="0"/>
              <a:t> = g(</a:t>
            </a:r>
            <a:r>
              <a:rPr lang="en-US" dirty="0">
                <a:latin typeface="Times New Roman" panose="02020603050405020304" pitchFamily="18" charset="0"/>
                <a:cs typeface="Times New Roman" panose="02020603050405020304" pitchFamily="18" charset="0"/>
              </a:rPr>
              <a:t>Ɵ(1 )10  x0 + Ɵ</a:t>
            </a:r>
            <a:r>
              <a:rPr lang="en-US" baseline="30000" dirty="0">
                <a:latin typeface="Times New Roman" panose="02020603050405020304" pitchFamily="18" charset="0"/>
                <a:cs typeface="Times New Roman" panose="02020603050405020304" pitchFamily="18" charset="0"/>
              </a:rPr>
              <a:t>(1 )</a:t>
            </a:r>
            <a:r>
              <a:rPr lang="en-US" baseline="-25000" dirty="0">
                <a:latin typeface="Times New Roman" panose="02020603050405020304" pitchFamily="18" charset="0"/>
                <a:cs typeface="Times New Roman" panose="02020603050405020304" pitchFamily="18" charset="0"/>
              </a:rPr>
              <a:t>11 </a:t>
            </a:r>
            <a:r>
              <a:rPr lang="en-US" dirty="0">
                <a:latin typeface="Times New Roman" panose="02020603050405020304" pitchFamily="18" charset="0"/>
                <a:cs typeface="Times New Roman" panose="02020603050405020304" pitchFamily="18" charset="0"/>
              </a:rPr>
              <a:t> x1  + Ɵ</a:t>
            </a:r>
            <a:r>
              <a:rPr lang="en-US" baseline="30000" dirty="0">
                <a:latin typeface="Times New Roman" panose="02020603050405020304" pitchFamily="18" charset="0"/>
                <a:cs typeface="Times New Roman" panose="02020603050405020304" pitchFamily="18" charset="0"/>
              </a:rPr>
              <a:t>(1 )</a:t>
            </a:r>
            <a:r>
              <a:rPr lang="en-US" baseline="-25000" dirty="0">
                <a:latin typeface="Times New Roman" panose="02020603050405020304" pitchFamily="18" charset="0"/>
                <a:cs typeface="Times New Roman" panose="02020603050405020304" pitchFamily="18" charset="0"/>
              </a:rPr>
              <a:t>12 </a:t>
            </a:r>
            <a:r>
              <a:rPr lang="en-US" dirty="0">
                <a:latin typeface="Times New Roman" panose="02020603050405020304" pitchFamily="18" charset="0"/>
                <a:cs typeface="Times New Roman" panose="02020603050405020304" pitchFamily="18" charset="0"/>
              </a:rPr>
              <a:t> x2 + Ɵ</a:t>
            </a:r>
            <a:r>
              <a:rPr lang="en-US" baseline="30000" dirty="0">
                <a:latin typeface="Times New Roman" panose="02020603050405020304" pitchFamily="18" charset="0"/>
                <a:cs typeface="Times New Roman" panose="02020603050405020304" pitchFamily="18" charset="0"/>
              </a:rPr>
              <a:t>(1 )</a:t>
            </a:r>
            <a:r>
              <a:rPr lang="en-US" baseline="-25000" dirty="0">
                <a:latin typeface="Times New Roman" panose="02020603050405020304" pitchFamily="18" charset="0"/>
                <a:cs typeface="Times New Roman" panose="02020603050405020304" pitchFamily="18" charset="0"/>
              </a:rPr>
              <a:t>13 </a:t>
            </a:r>
            <a:r>
              <a:rPr lang="en-US" dirty="0">
                <a:latin typeface="Times New Roman" panose="02020603050405020304" pitchFamily="18" charset="0"/>
                <a:cs typeface="Times New Roman" panose="02020603050405020304" pitchFamily="18" charset="0"/>
              </a:rPr>
              <a:t> x3</a:t>
            </a:r>
          </a:p>
          <a:p>
            <a:r>
              <a:rPr lang="en-US" dirty="0"/>
              <a:t>a </a:t>
            </a:r>
            <a:r>
              <a:rPr lang="en-US" baseline="-25000" dirty="0"/>
              <a:t>2</a:t>
            </a:r>
            <a:r>
              <a:rPr lang="en-US" baseline="30000" dirty="0"/>
              <a:t>2</a:t>
            </a:r>
            <a:r>
              <a:rPr lang="en-US" dirty="0"/>
              <a:t> = g(</a:t>
            </a:r>
            <a:r>
              <a:rPr lang="en-US" dirty="0">
                <a:latin typeface="Times New Roman" panose="02020603050405020304" pitchFamily="18" charset="0"/>
                <a:cs typeface="Times New Roman" panose="02020603050405020304" pitchFamily="18" charset="0"/>
              </a:rPr>
              <a:t>Ɵ(1 )20  x0 + Ɵ</a:t>
            </a:r>
            <a:r>
              <a:rPr lang="en-US" baseline="30000" dirty="0">
                <a:latin typeface="Times New Roman" panose="02020603050405020304" pitchFamily="18" charset="0"/>
                <a:cs typeface="Times New Roman" panose="02020603050405020304" pitchFamily="18" charset="0"/>
              </a:rPr>
              <a:t>(1 )</a:t>
            </a:r>
            <a:r>
              <a:rPr lang="en-US" baseline="-25000" dirty="0">
                <a:latin typeface="Times New Roman" panose="02020603050405020304" pitchFamily="18" charset="0"/>
                <a:cs typeface="Times New Roman" panose="02020603050405020304" pitchFamily="18" charset="0"/>
              </a:rPr>
              <a:t>21 </a:t>
            </a:r>
            <a:r>
              <a:rPr lang="en-US" dirty="0">
                <a:latin typeface="Times New Roman" panose="02020603050405020304" pitchFamily="18" charset="0"/>
                <a:cs typeface="Times New Roman" panose="02020603050405020304" pitchFamily="18" charset="0"/>
              </a:rPr>
              <a:t> x1  + Ɵ</a:t>
            </a:r>
            <a:r>
              <a:rPr lang="en-US" baseline="30000" dirty="0">
                <a:latin typeface="Times New Roman" panose="02020603050405020304" pitchFamily="18" charset="0"/>
                <a:cs typeface="Times New Roman" panose="02020603050405020304" pitchFamily="18" charset="0"/>
              </a:rPr>
              <a:t>(1 )</a:t>
            </a:r>
            <a:r>
              <a:rPr lang="en-US" baseline="-25000" dirty="0">
                <a:latin typeface="Times New Roman" panose="02020603050405020304" pitchFamily="18" charset="0"/>
                <a:cs typeface="Times New Roman" panose="02020603050405020304" pitchFamily="18" charset="0"/>
              </a:rPr>
              <a:t>22 </a:t>
            </a:r>
            <a:r>
              <a:rPr lang="en-US" dirty="0">
                <a:latin typeface="Times New Roman" panose="02020603050405020304" pitchFamily="18" charset="0"/>
                <a:cs typeface="Times New Roman" panose="02020603050405020304" pitchFamily="18" charset="0"/>
              </a:rPr>
              <a:t> x2 + Ɵ</a:t>
            </a:r>
            <a:r>
              <a:rPr lang="en-US" baseline="30000" dirty="0">
                <a:latin typeface="Times New Roman" panose="02020603050405020304" pitchFamily="18" charset="0"/>
                <a:cs typeface="Times New Roman" panose="02020603050405020304" pitchFamily="18" charset="0"/>
              </a:rPr>
              <a:t>(1 )</a:t>
            </a:r>
            <a:r>
              <a:rPr lang="en-US" baseline="-25000" dirty="0">
                <a:latin typeface="Times New Roman" panose="02020603050405020304" pitchFamily="18" charset="0"/>
                <a:cs typeface="Times New Roman" panose="02020603050405020304" pitchFamily="18" charset="0"/>
              </a:rPr>
              <a:t>23 </a:t>
            </a:r>
            <a:r>
              <a:rPr lang="en-US" dirty="0">
                <a:latin typeface="Times New Roman" panose="02020603050405020304" pitchFamily="18" charset="0"/>
                <a:cs typeface="Times New Roman" panose="02020603050405020304" pitchFamily="18" charset="0"/>
              </a:rPr>
              <a:t> x3</a:t>
            </a:r>
          </a:p>
          <a:p>
            <a:r>
              <a:rPr lang="en-US" dirty="0"/>
              <a:t>a </a:t>
            </a:r>
            <a:r>
              <a:rPr lang="en-US" baseline="-25000" dirty="0"/>
              <a:t>3</a:t>
            </a:r>
            <a:r>
              <a:rPr lang="en-US" baseline="30000" dirty="0"/>
              <a:t>2</a:t>
            </a:r>
            <a:r>
              <a:rPr lang="en-US" dirty="0"/>
              <a:t> = g(</a:t>
            </a:r>
            <a:r>
              <a:rPr lang="en-US" dirty="0">
                <a:latin typeface="Times New Roman" panose="02020603050405020304" pitchFamily="18" charset="0"/>
                <a:cs typeface="Times New Roman" panose="02020603050405020304" pitchFamily="18" charset="0"/>
              </a:rPr>
              <a:t>Ɵ(1 )30  x0 + Ɵ</a:t>
            </a:r>
            <a:r>
              <a:rPr lang="en-US" baseline="30000" dirty="0">
                <a:latin typeface="Times New Roman" panose="02020603050405020304" pitchFamily="18" charset="0"/>
                <a:cs typeface="Times New Roman" panose="02020603050405020304" pitchFamily="18" charset="0"/>
              </a:rPr>
              <a:t>(1 )</a:t>
            </a:r>
            <a:r>
              <a:rPr lang="en-US" baseline="-25000" dirty="0">
                <a:latin typeface="Times New Roman" panose="02020603050405020304" pitchFamily="18" charset="0"/>
                <a:cs typeface="Times New Roman" panose="02020603050405020304" pitchFamily="18" charset="0"/>
              </a:rPr>
              <a:t>31 </a:t>
            </a:r>
            <a:r>
              <a:rPr lang="en-US" dirty="0">
                <a:latin typeface="Times New Roman" panose="02020603050405020304" pitchFamily="18" charset="0"/>
                <a:cs typeface="Times New Roman" panose="02020603050405020304" pitchFamily="18" charset="0"/>
              </a:rPr>
              <a:t> x1  + Ɵ</a:t>
            </a:r>
            <a:r>
              <a:rPr lang="en-US" baseline="30000" dirty="0">
                <a:latin typeface="Times New Roman" panose="02020603050405020304" pitchFamily="18" charset="0"/>
                <a:cs typeface="Times New Roman" panose="02020603050405020304" pitchFamily="18" charset="0"/>
              </a:rPr>
              <a:t>(1 )</a:t>
            </a:r>
            <a:r>
              <a:rPr lang="en-US" baseline="-25000" dirty="0">
                <a:latin typeface="Times New Roman" panose="02020603050405020304" pitchFamily="18" charset="0"/>
                <a:cs typeface="Times New Roman" panose="02020603050405020304" pitchFamily="18" charset="0"/>
              </a:rPr>
              <a:t>32 </a:t>
            </a:r>
            <a:r>
              <a:rPr lang="en-US" dirty="0">
                <a:latin typeface="Times New Roman" panose="02020603050405020304" pitchFamily="18" charset="0"/>
                <a:cs typeface="Times New Roman" panose="02020603050405020304" pitchFamily="18" charset="0"/>
              </a:rPr>
              <a:t> x2 + Ɵ</a:t>
            </a:r>
            <a:r>
              <a:rPr lang="en-US" baseline="30000" dirty="0">
                <a:latin typeface="Times New Roman" panose="02020603050405020304" pitchFamily="18" charset="0"/>
                <a:cs typeface="Times New Roman" panose="02020603050405020304" pitchFamily="18" charset="0"/>
              </a:rPr>
              <a:t>(1 )</a:t>
            </a:r>
            <a:r>
              <a:rPr lang="en-US" baseline="-25000" dirty="0">
                <a:latin typeface="Times New Roman" panose="02020603050405020304" pitchFamily="18" charset="0"/>
                <a:cs typeface="Times New Roman" panose="02020603050405020304" pitchFamily="18" charset="0"/>
              </a:rPr>
              <a:t>33 </a:t>
            </a:r>
            <a:r>
              <a:rPr lang="en-US" dirty="0">
                <a:latin typeface="Times New Roman" panose="02020603050405020304" pitchFamily="18" charset="0"/>
                <a:cs typeface="Times New Roman" panose="02020603050405020304" pitchFamily="18" charset="0"/>
              </a:rPr>
              <a:t> x3</a:t>
            </a:r>
          </a:p>
          <a:p>
            <a:r>
              <a:rPr lang="en-US" dirty="0" err="1">
                <a:latin typeface="Times New Roman" panose="02020603050405020304" pitchFamily="18" charset="0"/>
                <a:cs typeface="Times New Roman" panose="02020603050405020304" pitchFamily="18" charset="0"/>
              </a:rPr>
              <a:t>h</a:t>
            </a:r>
            <a:r>
              <a:rPr lang="en-US" baseline="-25000" dirty="0" err="1">
                <a:latin typeface="Times New Roman" panose="02020603050405020304" pitchFamily="18" charset="0"/>
                <a:cs typeface="Times New Roman" panose="02020603050405020304" pitchFamily="18" charset="0"/>
              </a:rPr>
              <a:t>θ</a:t>
            </a:r>
            <a:r>
              <a:rPr lang="en-US" dirty="0">
                <a:latin typeface="Times New Roman" panose="02020603050405020304" pitchFamily="18" charset="0"/>
                <a:cs typeface="Times New Roman" panose="02020603050405020304" pitchFamily="18" charset="0"/>
              </a:rPr>
              <a:t> (x) = a</a:t>
            </a:r>
            <a:r>
              <a:rPr lang="en-US" baseline="30000" dirty="0">
                <a:latin typeface="Times New Roman" panose="02020603050405020304" pitchFamily="18" charset="0"/>
                <a:cs typeface="Times New Roman" panose="02020603050405020304" pitchFamily="18" charset="0"/>
              </a:rPr>
              <a:t>(3  ) </a:t>
            </a:r>
            <a:r>
              <a:rPr lang="en-US" dirty="0">
                <a:latin typeface="Times New Roman" panose="02020603050405020304" pitchFamily="18" charset="0"/>
                <a:cs typeface="Times New Roman" panose="02020603050405020304" pitchFamily="18" charset="0"/>
              </a:rPr>
              <a:t> = </a:t>
            </a:r>
            <a:r>
              <a:rPr lang="en-US" dirty="0"/>
              <a:t>g(</a:t>
            </a:r>
            <a:r>
              <a:rPr lang="en-US" dirty="0">
                <a:latin typeface="Times New Roman" panose="02020603050405020304" pitchFamily="18" charset="0"/>
                <a:cs typeface="Times New Roman" panose="02020603050405020304" pitchFamily="18" charset="0"/>
              </a:rPr>
              <a:t>Ɵ</a:t>
            </a:r>
            <a:r>
              <a:rPr lang="en-US" baseline="30000" dirty="0">
                <a:latin typeface="Times New Roman" panose="02020603050405020304" pitchFamily="18" charset="0"/>
                <a:cs typeface="Times New Roman" panose="02020603050405020304" pitchFamily="18" charset="0"/>
              </a:rPr>
              <a:t>(2 )</a:t>
            </a:r>
            <a:r>
              <a:rPr lang="en-US" baseline="-25000" dirty="0">
                <a:latin typeface="Times New Roman" panose="02020603050405020304" pitchFamily="18" charset="0"/>
                <a:cs typeface="Times New Roman" panose="02020603050405020304" pitchFamily="18" charset="0"/>
              </a:rPr>
              <a:t>10</a:t>
            </a:r>
            <a:r>
              <a:rPr lang="en-US" dirty="0">
                <a:latin typeface="Times New Roman" panose="02020603050405020304" pitchFamily="18" charset="0"/>
                <a:cs typeface="Times New Roman" panose="02020603050405020304" pitchFamily="18" charset="0"/>
              </a:rPr>
              <a:t>  a</a:t>
            </a:r>
            <a:r>
              <a:rPr lang="en-US" baseline="30000" dirty="0">
                <a:latin typeface="Times New Roman" panose="02020603050405020304" pitchFamily="18" charset="0"/>
                <a:cs typeface="Times New Roman" panose="02020603050405020304" pitchFamily="18" charset="0"/>
              </a:rPr>
              <a:t>0</a:t>
            </a:r>
            <a:r>
              <a:rPr lang="en-US" dirty="0">
                <a:latin typeface="Times New Roman" panose="02020603050405020304" pitchFamily="18" charset="0"/>
                <a:cs typeface="Times New Roman" panose="02020603050405020304" pitchFamily="18" charset="0"/>
              </a:rPr>
              <a:t> + Ɵ</a:t>
            </a:r>
            <a:r>
              <a:rPr lang="en-US" baseline="30000" dirty="0">
                <a:latin typeface="Times New Roman" panose="02020603050405020304" pitchFamily="18" charset="0"/>
                <a:cs typeface="Times New Roman" panose="02020603050405020304" pitchFamily="18" charset="0"/>
              </a:rPr>
              <a:t>(2 )</a:t>
            </a:r>
            <a:r>
              <a:rPr lang="en-US" baseline="-25000" dirty="0">
                <a:latin typeface="Times New Roman" panose="02020603050405020304" pitchFamily="18" charset="0"/>
                <a:cs typeface="Times New Roman" panose="02020603050405020304" pitchFamily="18" charset="0"/>
              </a:rPr>
              <a:t>11 </a:t>
            </a:r>
            <a:r>
              <a:rPr lang="en-US" dirty="0">
                <a:latin typeface="Times New Roman" panose="02020603050405020304" pitchFamily="18" charset="0"/>
                <a:cs typeface="Times New Roman" panose="02020603050405020304" pitchFamily="18" charset="0"/>
              </a:rPr>
              <a:t> a</a:t>
            </a:r>
            <a:r>
              <a:rPr lang="en-US" baseline="30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 Ɵ</a:t>
            </a:r>
            <a:r>
              <a:rPr lang="en-US" baseline="30000" dirty="0">
                <a:latin typeface="Times New Roman" panose="02020603050405020304" pitchFamily="18" charset="0"/>
                <a:cs typeface="Times New Roman" panose="02020603050405020304" pitchFamily="18" charset="0"/>
              </a:rPr>
              <a:t>(2 )</a:t>
            </a:r>
            <a:r>
              <a:rPr lang="en-US" baseline="-25000" dirty="0">
                <a:latin typeface="Times New Roman" panose="02020603050405020304" pitchFamily="18" charset="0"/>
                <a:cs typeface="Times New Roman" panose="02020603050405020304" pitchFamily="18" charset="0"/>
              </a:rPr>
              <a:t>12 </a:t>
            </a:r>
            <a:r>
              <a:rPr lang="en-US" dirty="0">
                <a:latin typeface="Times New Roman" panose="02020603050405020304" pitchFamily="18" charset="0"/>
                <a:cs typeface="Times New Roman" panose="02020603050405020304" pitchFamily="18" charset="0"/>
              </a:rPr>
              <a:t> a</a:t>
            </a:r>
            <a:r>
              <a:rPr lang="en-US" baseline="30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 Ɵ</a:t>
            </a:r>
            <a:r>
              <a:rPr lang="en-US" baseline="30000" dirty="0">
                <a:latin typeface="Times New Roman" panose="02020603050405020304" pitchFamily="18" charset="0"/>
                <a:cs typeface="Times New Roman" panose="02020603050405020304" pitchFamily="18" charset="0"/>
              </a:rPr>
              <a:t>(2 )</a:t>
            </a:r>
            <a:r>
              <a:rPr lang="en-US" baseline="-25000" dirty="0">
                <a:latin typeface="Times New Roman" panose="02020603050405020304" pitchFamily="18" charset="0"/>
                <a:cs typeface="Times New Roman" panose="02020603050405020304" pitchFamily="18" charset="0"/>
              </a:rPr>
              <a:t>13 </a:t>
            </a:r>
            <a:r>
              <a:rPr lang="en-US" dirty="0">
                <a:latin typeface="Times New Roman" panose="02020603050405020304" pitchFamily="18" charset="0"/>
                <a:cs typeface="Times New Roman" panose="02020603050405020304" pitchFamily="18" charset="0"/>
              </a:rPr>
              <a:t> a</a:t>
            </a:r>
            <a:r>
              <a:rPr lang="en-US" baseline="30000" dirty="0">
                <a:latin typeface="Times New Roman" panose="02020603050405020304" pitchFamily="18" charset="0"/>
                <a:cs typeface="Times New Roman" panose="02020603050405020304" pitchFamily="18" charset="0"/>
              </a:rPr>
              <a:t>3</a:t>
            </a:r>
          </a:p>
          <a:p>
            <a:r>
              <a:rPr lang="en-US" dirty="0"/>
              <a:t> </a:t>
            </a:r>
          </a:p>
        </p:txBody>
      </p:sp>
    </p:spTree>
    <p:extLst>
      <p:ext uri="{BB962C8B-B14F-4D97-AF65-F5344CB8AC3E}">
        <p14:creationId xmlns:p14="http://schemas.microsoft.com/office/powerpoint/2010/main" val="3591880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EAB61-28C6-8BA4-D7E0-90347CE3E01C}"/>
              </a:ext>
            </a:extLst>
          </p:cNvPr>
          <p:cNvSpPr>
            <a:spLocks noGrp="1"/>
          </p:cNvSpPr>
          <p:nvPr>
            <p:ph type="title"/>
          </p:nvPr>
        </p:nvSpPr>
        <p:spPr>
          <a:xfrm>
            <a:off x="838200" y="365126"/>
            <a:ext cx="10515600" cy="468354"/>
          </a:xfrm>
        </p:spPr>
        <p:txBody>
          <a:bodyPr>
            <a:normAutofit/>
          </a:bodyPr>
          <a:lstStyle/>
          <a:p>
            <a:pPr algn="ctr"/>
            <a:r>
              <a:rPr lang="en-US" sz="2400" dirty="0">
                <a:latin typeface="Arial Black" panose="020B0A04020102020204" pitchFamily="34" charset="0"/>
              </a:rPr>
              <a:t>Why do we need for Neural Networks</a:t>
            </a:r>
            <a:endParaRPr lang="en-US" sz="2400" dirty="0"/>
          </a:p>
        </p:txBody>
      </p:sp>
      <p:sp>
        <p:nvSpPr>
          <p:cNvPr id="3" name="Content Placeholder 2">
            <a:extLst>
              <a:ext uri="{FF2B5EF4-FFF2-40B4-BE49-F238E27FC236}">
                <a16:creationId xmlns:a16="http://schemas.microsoft.com/office/drawing/2014/main" id="{FF6D8B1F-B8A1-57B9-6888-BCC52D940F2A}"/>
              </a:ext>
            </a:extLst>
          </p:cNvPr>
          <p:cNvSpPr>
            <a:spLocks noGrp="1"/>
          </p:cNvSpPr>
          <p:nvPr>
            <p:ph idx="1"/>
          </p:nvPr>
        </p:nvSpPr>
        <p:spPr>
          <a:xfrm>
            <a:off x="838200" y="1173346"/>
            <a:ext cx="10515600" cy="5003617"/>
          </a:xfrm>
        </p:spPr>
        <p:txBody>
          <a:bodyPr>
            <a:normAutofit/>
          </a:bodyPr>
          <a:lstStyle/>
          <a:p>
            <a:r>
              <a:rPr lang="en-US" sz="1800" dirty="0">
                <a:latin typeface="Times New Roman" panose="02020603050405020304" pitchFamily="18" charset="0"/>
                <a:cs typeface="Times New Roman" panose="02020603050405020304" pitchFamily="18" charset="0"/>
              </a:rPr>
              <a:t>Consider non learner classification problem: You can apply logistic regression algorithm.</a:t>
            </a:r>
          </a:p>
        </p:txBody>
      </p:sp>
      <p:pic>
        <p:nvPicPr>
          <p:cNvPr id="9" name="Picture 8">
            <a:extLst>
              <a:ext uri="{FF2B5EF4-FFF2-40B4-BE49-F238E27FC236}">
                <a16:creationId xmlns:a16="http://schemas.microsoft.com/office/drawing/2014/main" id="{A1CA15C6-0B86-CB5F-FD1B-D252D45D7FB7}"/>
              </a:ext>
            </a:extLst>
          </p:cNvPr>
          <p:cNvPicPr>
            <a:picLocks noChangeAspect="1"/>
          </p:cNvPicPr>
          <p:nvPr/>
        </p:nvPicPr>
        <p:blipFill>
          <a:blip r:embed="rId3"/>
          <a:stretch>
            <a:fillRect/>
          </a:stretch>
        </p:blipFill>
        <p:spPr>
          <a:xfrm>
            <a:off x="515983" y="1590308"/>
            <a:ext cx="11676017" cy="3272246"/>
          </a:xfrm>
          <a:prstGeom prst="rect">
            <a:avLst/>
          </a:prstGeom>
        </p:spPr>
      </p:pic>
      <p:sp>
        <p:nvSpPr>
          <p:cNvPr id="4" name="TextBox 3">
            <a:extLst>
              <a:ext uri="{FF2B5EF4-FFF2-40B4-BE49-F238E27FC236}">
                <a16:creationId xmlns:a16="http://schemas.microsoft.com/office/drawing/2014/main" id="{CD0B0ABB-AB68-DD14-7388-249B1B182F2A}"/>
              </a:ext>
            </a:extLst>
          </p:cNvPr>
          <p:cNvSpPr txBox="1"/>
          <p:nvPr/>
        </p:nvSpPr>
        <p:spPr>
          <a:xfrm>
            <a:off x="635725" y="4862554"/>
            <a:ext cx="10515599" cy="1754326"/>
          </a:xfrm>
          <a:prstGeom prst="rect">
            <a:avLst/>
          </a:prstGeom>
          <a:noFill/>
        </p:spPr>
        <p:txBody>
          <a:bodyPr wrap="square" rtlCol="0">
            <a:spAutoFit/>
          </a:bodyPr>
          <a:lstStyle/>
          <a:p>
            <a:r>
              <a:rPr lang="en-US" dirty="0"/>
              <a:t>If you apply Logistic Regression, then results in none-linear functions:</a:t>
            </a:r>
          </a:p>
          <a:p>
            <a:r>
              <a:rPr lang="en-US" dirty="0"/>
              <a:t>g(θ</a:t>
            </a:r>
            <a:r>
              <a:rPr lang="en-US" baseline="-25000" dirty="0"/>
              <a:t>0 </a:t>
            </a:r>
            <a:r>
              <a:rPr lang="en-US" dirty="0"/>
              <a:t> + θ</a:t>
            </a:r>
            <a:r>
              <a:rPr lang="en-US" baseline="-25000" dirty="0"/>
              <a:t>1 </a:t>
            </a:r>
            <a:r>
              <a:rPr lang="en-US" dirty="0"/>
              <a:t> X1 + θ</a:t>
            </a:r>
            <a:r>
              <a:rPr lang="en-US" baseline="-25000" dirty="0"/>
              <a:t>2 </a:t>
            </a:r>
            <a:r>
              <a:rPr lang="en-US" dirty="0"/>
              <a:t> X2 + θ</a:t>
            </a:r>
            <a:r>
              <a:rPr lang="en-US" baseline="-25000" dirty="0"/>
              <a:t>3</a:t>
            </a:r>
            <a:r>
              <a:rPr lang="en-US" dirty="0"/>
              <a:t> X1X2 + θ</a:t>
            </a:r>
            <a:r>
              <a:rPr lang="en-US" baseline="-25000" dirty="0"/>
              <a:t>4 </a:t>
            </a:r>
            <a:r>
              <a:rPr lang="en-US" dirty="0"/>
              <a:t> X1 </a:t>
            </a:r>
            <a:r>
              <a:rPr lang="en-US" baseline="30000" dirty="0"/>
              <a:t>2  </a:t>
            </a:r>
            <a:r>
              <a:rPr lang="en-US" dirty="0"/>
              <a:t> X2  + θ</a:t>
            </a:r>
            <a:r>
              <a:rPr lang="en-US" baseline="-25000" dirty="0"/>
              <a:t>5</a:t>
            </a:r>
            <a:r>
              <a:rPr lang="en-US" dirty="0"/>
              <a:t> X1 </a:t>
            </a:r>
            <a:r>
              <a:rPr lang="en-US" baseline="30000" dirty="0"/>
              <a:t>3 </a:t>
            </a:r>
            <a:r>
              <a:rPr lang="en-US" dirty="0"/>
              <a:t> x2  + θ</a:t>
            </a:r>
            <a:r>
              <a:rPr lang="en-US" baseline="-25000" dirty="0"/>
              <a:t>6 </a:t>
            </a:r>
            <a:r>
              <a:rPr lang="en-US" dirty="0"/>
              <a:t>X1  X2 </a:t>
            </a:r>
            <a:r>
              <a:rPr lang="en-US" baseline="30000" dirty="0"/>
              <a:t>2 </a:t>
            </a:r>
            <a:r>
              <a:rPr lang="en-US" dirty="0"/>
              <a:t> + …)</a:t>
            </a:r>
            <a:r>
              <a:rPr lang="en-US" baseline="30000" dirty="0"/>
              <a:t>   </a:t>
            </a:r>
            <a:r>
              <a:rPr lang="en-US" dirty="0"/>
              <a:t> and by including a lot of polynomial terms, you may get hypothesis that will separate the positives and negatives.</a:t>
            </a:r>
          </a:p>
          <a:p>
            <a:r>
              <a:rPr lang="en-US" dirty="0"/>
              <a:t>G is sigmoid function and we include a lot polynomial terms. In this case, we used two features of X1 and x2.</a:t>
            </a:r>
          </a:p>
          <a:p>
            <a:endParaRPr lang="en-US" dirty="0"/>
          </a:p>
          <a:p>
            <a:endParaRPr lang="en-US" dirty="0"/>
          </a:p>
        </p:txBody>
      </p:sp>
      <p:sp>
        <p:nvSpPr>
          <p:cNvPr id="5" name="TextBox 4">
            <a:extLst>
              <a:ext uri="{FF2B5EF4-FFF2-40B4-BE49-F238E27FC236}">
                <a16:creationId xmlns:a16="http://schemas.microsoft.com/office/drawing/2014/main" id="{1D38DA15-2611-6182-7431-F10F342C6AB8}"/>
              </a:ext>
            </a:extLst>
          </p:cNvPr>
          <p:cNvSpPr txBox="1"/>
          <p:nvPr/>
        </p:nvSpPr>
        <p:spPr>
          <a:xfrm>
            <a:off x="7217229" y="3984171"/>
            <a:ext cx="1685108" cy="338554"/>
          </a:xfrm>
          <a:prstGeom prst="rect">
            <a:avLst/>
          </a:prstGeom>
          <a:noFill/>
        </p:spPr>
        <p:txBody>
          <a:bodyPr wrap="square" rtlCol="0">
            <a:spAutoFit/>
          </a:bodyPr>
          <a:lstStyle/>
          <a:p>
            <a:r>
              <a:rPr lang="en-US" sz="1600" dirty="0"/>
              <a:t>Polynomial terms</a:t>
            </a:r>
          </a:p>
        </p:txBody>
      </p:sp>
    </p:spTree>
    <p:extLst>
      <p:ext uri="{BB962C8B-B14F-4D97-AF65-F5344CB8AC3E}">
        <p14:creationId xmlns:p14="http://schemas.microsoft.com/office/powerpoint/2010/main" val="1389509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A38B9-150B-B949-E4F6-82D15F3CEC2F}"/>
              </a:ext>
            </a:extLst>
          </p:cNvPr>
          <p:cNvSpPr>
            <a:spLocks noGrp="1"/>
          </p:cNvSpPr>
          <p:nvPr>
            <p:ph type="title"/>
          </p:nvPr>
        </p:nvSpPr>
        <p:spPr>
          <a:xfrm>
            <a:off x="838200" y="365126"/>
            <a:ext cx="10515600" cy="529104"/>
          </a:xfrm>
        </p:spPr>
        <p:txBody>
          <a:bodyPr>
            <a:normAutofit/>
          </a:bodyPr>
          <a:lstStyle/>
          <a:p>
            <a:pPr algn="ctr"/>
            <a:r>
              <a:rPr lang="en-US" sz="2400" dirty="0">
                <a:latin typeface="Arial Black" panose="020B0A04020102020204" pitchFamily="34" charset="0"/>
              </a:rPr>
              <a:t>Matrix indexing convention: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6F59785-4E1E-F451-DD20-FEF690BCCDDD}"/>
                  </a:ext>
                </a:extLst>
              </p:cNvPr>
              <p:cNvSpPr>
                <a:spLocks noGrp="1"/>
              </p:cNvSpPr>
              <p:nvPr>
                <p:ph idx="1"/>
              </p:nvPr>
            </p:nvSpPr>
            <p:spPr>
              <a:xfrm>
                <a:off x="838200" y="1082488"/>
                <a:ext cx="10515600" cy="5094475"/>
              </a:xfrm>
            </p:spPr>
            <p:txBody>
              <a:bodyPr/>
              <a:lstStyle/>
              <a:p>
                <a:pPr marL="0" indent="0">
                  <a:buNone/>
                </a:pPr>
                <a:r>
                  <a:rPr lang="en-US" sz="2000" dirty="0">
                    <a:latin typeface="Aptos" panose="020B0004020202020204" pitchFamily="34" charset="0"/>
                  </a:rPr>
                  <a:t>For θ^(j), an individual weight is written θ^(j)_i, k where:</a:t>
                </a:r>
              </a:p>
              <a:p>
                <a:pPr marL="0" indent="0">
                  <a:buNone/>
                </a:pPr>
                <a:r>
                  <a:rPr lang="en-US" sz="2000" b="1" dirty="0">
                    <a:latin typeface="Aptos" panose="020B0004020202020204" pitchFamily="34" charset="0"/>
                  </a:rPr>
                  <a:t>i</a:t>
                </a:r>
                <a:r>
                  <a:rPr lang="en-US" sz="2000" dirty="0">
                    <a:latin typeface="Aptos" panose="020B0004020202020204" pitchFamily="34" charset="0"/>
                  </a:rPr>
                  <a:t> = the row index → corresponds to the unit in the </a:t>
                </a:r>
                <a:r>
                  <a:rPr lang="en-US" sz="2000" b="1" dirty="0">
                    <a:latin typeface="Aptos" panose="020B0004020202020204" pitchFamily="34" charset="0"/>
                  </a:rPr>
                  <a:t>next</a:t>
                </a:r>
                <a:r>
                  <a:rPr lang="en-US" sz="2000" dirty="0">
                    <a:latin typeface="Aptos" panose="020B0004020202020204" pitchFamily="34" charset="0"/>
                  </a:rPr>
                  <a:t> layer (the destination) </a:t>
                </a:r>
              </a:p>
              <a:p>
                <a:pPr marL="0" indent="0">
                  <a:buNone/>
                </a:pPr>
                <a:r>
                  <a:rPr lang="en-US" sz="2000" b="1" dirty="0">
                    <a:latin typeface="Aptos" panose="020B0004020202020204" pitchFamily="34" charset="0"/>
                  </a:rPr>
                  <a:t>k</a:t>
                </a:r>
                <a:r>
                  <a:rPr lang="en-US" sz="2000" dirty="0">
                    <a:latin typeface="Aptos" panose="020B0004020202020204" pitchFamily="34" charset="0"/>
                  </a:rPr>
                  <a:t> (or sometimes written as second subscript) = the column index → corresponds to the unit in the </a:t>
                </a:r>
                <a:r>
                  <a:rPr lang="en-US" sz="2000" b="1" dirty="0">
                    <a:latin typeface="Aptos" panose="020B0004020202020204" pitchFamily="34" charset="0"/>
                  </a:rPr>
                  <a:t>current</a:t>
                </a:r>
                <a:r>
                  <a:rPr lang="en-US" sz="2000" dirty="0">
                    <a:latin typeface="Aptos" panose="020B0004020202020204" pitchFamily="34" charset="0"/>
                  </a:rPr>
                  <a:t> layer (the source)</a:t>
                </a:r>
              </a:p>
              <a:p>
                <a:r>
                  <a:rPr lang="en-US" sz="2000" b="1" dirty="0">
                    <a:latin typeface="Aptos" panose="020B0004020202020204" pitchFamily="34" charset="0"/>
                  </a:rPr>
                  <a:t>Matrix dimensions rule:</a:t>
                </a:r>
                <a:endParaRPr lang="en-US" sz="2000" dirty="0">
                  <a:latin typeface="Aptos" panose="020B0004020202020204" pitchFamily="34" charset="0"/>
                </a:endParaRPr>
              </a:p>
              <a:p>
                <a:r>
                  <a:rPr lang="en-US" sz="2000" dirty="0">
                    <a:latin typeface="Aptos" panose="020B0004020202020204" pitchFamily="34" charset="0"/>
                  </a:rPr>
                  <a:t>If layer j has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𝑠</m:t>
                        </m:r>
                      </m:e>
                      <m:sub>
                        <m:r>
                          <a:rPr lang="en-US" sz="2000" i="1">
                            <a:latin typeface="Cambria Math" panose="02040503050406030204" pitchFamily="18" charset="0"/>
                          </a:rPr>
                          <m:t>𝑗</m:t>
                        </m:r>
                      </m:sub>
                    </m:sSub>
                  </m:oMath>
                </a14:m>
                <a:r>
                  <a:rPr lang="en-US" sz="2000" dirty="0">
                    <a:latin typeface="Aptos" panose="020B0004020202020204" pitchFamily="34" charset="0"/>
                  </a:rPr>
                  <a:t>units (not counting the bias unit), and layer j+1 has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𝑠</m:t>
                        </m:r>
                      </m:e>
                      <m:sub>
                        <m:r>
                          <a:rPr lang="en-US" sz="2000" i="1">
                            <a:latin typeface="Cambria Math" panose="02040503050406030204" pitchFamily="18" charset="0"/>
                          </a:rPr>
                          <m:t>𝑗</m:t>
                        </m:r>
                        <m:r>
                          <a:rPr lang="en-US" sz="2000">
                            <a:latin typeface="Cambria Math" panose="02040503050406030204" pitchFamily="18" charset="0"/>
                          </a:rPr>
                          <m:t>+1</m:t>
                        </m:r>
                      </m:sub>
                    </m:sSub>
                  </m:oMath>
                </a14:m>
                <a:r>
                  <a:rPr lang="en-US" sz="2000" dirty="0">
                    <a:latin typeface="Aptos" panose="020B0004020202020204" pitchFamily="34" charset="0"/>
                  </a:rPr>
                  <a:t>units, then:</a:t>
                </a:r>
              </a:p>
              <a:p>
                <a14:m>
                  <m:oMath xmlns:m="http://schemas.openxmlformats.org/officeDocument/2006/math">
                    <m:sSup>
                      <m:sSupPr>
                        <m:ctrlPr>
                          <a:rPr lang="en-US" sz="2000" i="1">
                            <a:latin typeface="Cambria Math" panose="02040503050406030204" pitchFamily="18" charset="0"/>
                          </a:rPr>
                        </m:ctrlPr>
                      </m:sSupPr>
                      <m:e>
                        <m:r>
                          <a:rPr lang="en-US" sz="2000" i="1">
                            <a:latin typeface="Cambria Math" panose="02040503050406030204" pitchFamily="18" charset="0"/>
                          </a:rPr>
                          <m:t>𝜃</m:t>
                        </m:r>
                      </m:e>
                      <m:sup>
                        <m:d>
                          <m:dPr>
                            <m:ctrlPr>
                              <a:rPr lang="en-US" sz="2000" i="1">
                                <a:latin typeface="Cambria Math" panose="02040503050406030204" pitchFamily="18" charset="0"/>
                              </a:rPr>
                            </m:ctrlPr>
                          </m:dPr>
                          <m:e>
                            <m:r>
                              <a:rPr lang="en-US" sz="2000" i="1">
                                <a:latin typeface="Cambria Math" panose="02040503050406030204" pitchFamily="18" charset="0"/>
                              </a:rPr>
                              <m:t>𝑗</m:t>
                            </m:r>
                          </m:e>
                        </m:d>
                      </m:sup>
                    </m:sSup>
                    <m:r>
                      <m:rPr>
                        <m:nor/>
                      </m:rPr>
                      <a:rPr lang="en-US" sz="2000" i="0">
                        <a:latin typeface="Aptos" panose="020B0004020202020204" pitchFamily="34" charset="0"/>
                      </a:rPr>
                      <m:t> has dimensions: </m:t>
                    </m:r>
                    <m:sSub>
                      <m:sSubPr>
                        <m:ctrlPr>
                          <a:rPr lang="en-US" sz="2000" i="1">
                            <a:latin typeface="Cambria Math" panose="02040503050406030204" pitchFamily="18" charset="0"/>
                          </a:rPr>
                        </m:ctrlPr>
                      </m:sSubPr>
                      <m:e>
                        <m:r>
                          <a:rPr lang="en-US" sz="2000" i="1">
                            <a:latin typeface="Cambria Math" panose="02040503050406030204" pitchFamily="18" charset="0"/>
                          </a:rPr>
                          <m:t>𝑠</m:t>
                        </m:r>
                      </m:e>
                      <m:sub>
                        <m:r>
                          <a:rPr lang="en-US" sz="2000" i="1">
                            <a:latin typeface="Cambria Math" panose="02040503050406030204" pitchFamily="18" charset="0"/>
                          </a:rPr>
                          <m:t>𝑗</m:t>
                        </m:r>
                        <m:r>
                          <a:rPr lang="en-US" sz="2000">
                            <a:latin typeface="Cambria Math" panose="02040503050406030204" pitchFamily="18" charset="0"/>
                          </a:rPr>
                          <m:t>+1</m:t>
                        </m:r>
                      </m:sub>
                    </m:sSub>
                    <m:r>
                      <a:rPr lang="en-US" sz="2000">
                        <a:latin typeface="Cambria Math" panose="02040503050406030204" pitchFamily="18" charset="0"/>
                      </a:rPr>
                      <m:t>×</m:t>
                    </m:r>
                    <m:d>
                      <m:dPr>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𝑠</m:t>
                            </m:r>
                          </m:e>
                          <m:sub>
                            <m:r>
                              <a:rPr lang="en-US" sz="2000" i="1">
                                <a:latin typeface="Cambria Math" panose="02040503050406030204" pitchFamily="18" charset="0"/>
                              </a:rPr>
                              <m:t>𝑗</m:t>
                            </m:r>
                          </m:sub>
                        </m:sSub>
                        <m:r>
                          <a:rPr lang="en-US" sz="2000">
                            <a:latin typeface="Cambria Math" panose="02040503050406030204" pitchFamily="18" charset="0"/>
                          </a:rPr>
                          <m:t>+1</m:t>
                        </m:r>
                      </m:e>
                    </m:d>
                  </m:oMath>
                </a14:m>
                <a:endParaRPr lang="en-US" sz="2000" dirty="0">
                  <a:latin typeface="Aptos" panose="020B0004020202020204" pitchFamily="34" charset="0"/>
                </a:endParaRPr>
              </a:p>
              <a:p>
                <a:r>
                  <a:rPr lang="en-US" sz="2000" dirty="0">
                    <a:latin typeface="Aptos" panose="020B0004020202020204" pitchFamily="34" charset="0"/>
                  </a:rPr>
                  <a:t>(The </a:t>
                </a:r>
                <a:r>
                  <a:rPr lang="en-US" sz="2000" b="1" dirty="0">
                    <a:latin typeface="Aptos" panose="020B0004020202020204" pitchFamily="34" charset="0"/>
                  </a:rPr>
                  <a:t>+1</a:t>
                </a:r>
                <a:r>
                  <a:rPr lang="en-US" sz="2000" dirty="0">
                    <a:latin typeface="Aptos" panose="020B0004020202020204" pitchFamily="34" charset="0"/>
                  </a:rPr>
                  <a:t> accounts for the bias unit in layer j.)</a:t>
                </a:r>
              </a:p>
              <a:p>
                <a:r>
                  <a:rPr lang="en-US" sz="2000" dirty="0">
                    <a:latin typeface="Times New Roman" panose="02020603050405020304" pitchFamily="18" charset="0"/>
                    <a:cs typeface="Times New Roman" panose="02020603050405020304" pitchFamily="18" charset="0"/>
                  </a:rPr>
                  <a:t>If network has </a:t>
                </a:r>
                <a:r>
                  <a:rPr lang="en-US" sz="2000" dirty="0" err="1">
                    <a:latin typeface="Times New Roman" panose="02020603050405020304" pitchFamily="18" charset="0"/>
                    <a:cs typeface="Times New Roman" panose="02020603050405020304" pitchFamily="18" charset="0"/>
                  </a:rPr>
                  <a:t>S_j</a:t>
                </a:r>
                <a:r>
                  <a:rPr lang="en-US" sz="2000" dirty="0">
                    <a:latin typeface="Times New Roman" panose="02020603050405020304" pitchFamily="18" charset="0"/>
                    <a:cs typeface="Times New Roman" panose="02020603050405020304" pitchFamily="18" charset="0"/>
                  </a:rPr>
                  <a:t> units in layer j, S_j+1 in layer j + 1, </a:t>
                </a:r>
              </a:p>
              <a:p>
                <a:r>
                  <a:rPr lang="en-US" sz="2000" dirty="0">
                    <a:latin typeface="Times New Roman" panose="02020603050405020304" pitchFamily="18" charset="0"/>
                    <a:cs typeface="Times New Roman" panose="02020603050405020304" pitchFamily="18" charset="0"/>
                  </a:rPr>
                  <a:t>then θ^(j) will be dimension S_(j+1)X (</a:t>
                </a:r>
                <a:r>
                  <a:rPr lang="en-US" sz="2000" dirty="0" err="1">
                    <a:latin typeface="Times New Roman" panose="02020603050405020304" pitchFamily="18" charset="0"/>
                    <a:cs typeface="Times New Roman" panose="02020603050405020304" pitchFamily="18" charset="0"/>
                  </a:rPr>
                  <a:t>S_j</a:t>
                </a:r>
                <a:r>
                  <a:rPr lang="en-US" sz="2000" dirty="0">
                    <a:latin typeface="Times New Roman" panose="02020603050405020304" pitchFamily="18" charset="0"/>
                    <a:cs typeface="Times New Roman" panose="02020603050405020304" pitchFamily="18" charset="0"/>
                  </a:rPr>
                  <a:t>  + 1 ) </a:t>
                </a:r>
              </a:p>
              <a:p>
                <a:r>
                  <a:rPr lang="en-US" sz="2000" dirty="0" err="1">
                    <a:latin typeface="Times New Roman" panose="02020603050405020304" pitchFamily="18" charset="0"/>
                    <a:cs typeface="Times New Roman" panose="02020603050405020304" pitchFamily="18" charset="0"/>
                  </a:rPr>
                  <a:t>θ^j</a:t>
                </a:r>
                <a:r>
                  <a:rPr lang="en-US" sz="2000" dirty="0">
                    <a:latin typeface="Times New Roman" panose="02020603050405020304" pitchFamily="18" charset="0"/>
                    <a:cs typeface="Times New Roman" panose="02020603050405020304" pitchFamily="18" charset="0"/>
                  </a:rPr>
                  <a:t> ∊ ℝ^ 3x 4</a:t>
                </a:r>
              </a:p>
              <a:p>
                <a:pPr marL="0" indent="0">
                  <a:buNone/>
                </a:pPr>
                <a:endParaRPr lang="en-US" sz="2000" dirty="0">
                  <a:latin typeface="Aptos" panose="020B0004020202020204" pitchFamily="34" charset="0"/>
                </a:endParaRPr>
              </a:p>
              <a:p>
                <a:pPr marL="0" indent="0">
                  <a:buNone/>
                </a:pPr>
                <a:endParaRPr lang="en-US" dirty="0"/>
              </a:p>
              <a:p>
                <a:endParaRPr lang="en-US" dirty="0"/>
              </a:p>
            </p:txBody>
          </p:sp>
        </mc:Choice>
        <mc:Fallback xmlns="">
          <p:sp>
            <p:nvSpPr>
              <p:cNvPr id="3" name="Content Placeholder 2">
                <a:extLst>
                  <a:ext uri="{FF2B5EF4-FFF2-40B4-BE49-F238E27FC236}">
                    <a16:creationId xmlns:a16="http://schemas.microsoft.com/office/drawing/2014/main" id="{F6F59785-4E1E-F451-DD20-FEF690BCCDDD}"/>
                  </a:ext>
                </a:extLst>
              </p:cNvPr>
              <p:cNvSpPr>
                <a:spLocks noGrp="1" noRot="1" noChangeAspect="1" noMove="1" noResize="1" noEditPoints="1" noAdjustHandles="1" noChangeArrowheads="1" noChangeShapeType="1" noTextEdit="1"/>
              </p:cNvSpPr>
              <p:nvPr>
                <p:ph idx="1"/>
              </p:nvPr>
            </p:nvSpPr>
            <p:spPr>
              <a:xfrm>
                <a:off x="838200" y="1082488"/>
                <a:ext cx="10515600" cy="5094475"/>
              </a:xfrm>
              <a:blipFill>
                <a:blip r:embed="rId2"/>
                <a:stretch>
                  <a:fillRect l="-638" t="-1198"/>
                </a:stretch>
              </a:blipFill>
            </p:spPr>
            <p:txBody>
              <a:bodyPr/>
              <a:lstStyle/>
              <a:p>
                <a:r>
                  <a:rPr lang="en-US">
                    <a:noFill/>
                  </a:rPr>
                  <a:t> </a:t>
                </a:r>
              </a:p>
            </p:txBody>
          </p:sp>
        </mc:Fallback>
      </mc:AlternateContent>
    </p:spTree>
    <p:extLst>
      <p:ext uri="{BB962C8B-B14F-4D97-AF65-F5344CB8AC3E}">
        <p14:creationId xmlns:p14="http://schemas.microsoft.com/office/powerpoint/2010/main" val="31924604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DA4CBC-E5C9-C12C-12FD-C29A57CA0B7E}"/>
              </a:ext>
            </a:extLst>
          </p:cNvPr>
          <p:cNvSpPr>
            <a:spLocks noGrp="1"/>
          </p:cNvSpPr>
          <p:nvPr>
            <p:ph idx="1"/>
          </p:nvPr>
        </p:nvSpPr>
        <p:spPr>
          <a:xfrm>
            <a:off x="838200" y="590719"/>
            <a:ext cx="10515600" cy="5586244"/>
          </a:xfrm>
        </p:spPr>
        <p:txBody>
          <a:bodyPr/>
          <a:lstStyle/>
          <a:p>
            <a:r>
              <a:rPr lang="en-US" dirty="0"/>
              <a:t>If a neural network with x_1, x_2, x_3 inputs and a_1^2, a_2^2, a_3^2 in hidden layer or layer 2 and third layer of output with h</a:t>
            </a:r>
            <a:r>
              <a:rPr lang="el-GR" baseline="-25000" dirty="0"/>
              <a:t>θ</a:t>
            </a:r>
            <a:r>
              <a:rPr lang="en-US" dirty="0"/>
              <a:t> (x).</a:t>
            </a:r>
          </a:p>
          <a:p>
            <a:r>
              <a:rPr lang="en-US" dirty="0"/>
              <a:t>Network has S_j units in layer j, S_j+1 in layer j_j+1, then </a:t>
            </a:r>
            <a:r>
              <a:rPr lang="el-GR" dirty="0"/>
              <a:t>θ</a:t>
            </a:r>
            <a:r>
              <a:rPr lang="en-US" dirty="0"/>
              <a:t>^j will be the dimension of  S_j+1 x  S_j + 1.</a:t>
            </a:r>
          </a:p>
          <a:p>
            <a:r>
              <a:rPr lang="en-US" dirty="0"/>
              <a:t>Double check: S units in layer 1 (3 units) S_J+1 units in layer 2 or 6 units in my case, S_j + 1 in third layer or 6 + 1 units?</a:t>
            </a:r>
          </a:p>
          <a:p>
            <a:r>
              <a:rPr lang="el-GR" dirty="0"/>
              <a:t>Θ</a:t>
            </a:r>
            <a:r>
              <a:rPr lang="en-US" dirty="0"/>
              <a:t>^1 </a:t>
            </a:r>
            <a:r>
              <a:rPr lang="el-GR" dirty="0"/>
              <a:t>ϵ</a:t>
            </a:r>
            <a:r>
              <a:rPr lang="en-US" dirty="0"/>
              <a:t>  ꓣ^3x4</a:t>
            </a:r>
          </a:p>
          <a:p>
            <a:r>
              <a:rPr lang="en-US" dirty="0"/>
              <a:t>Is it a correct notation? 3 row and 4 columns?</a:t>
            </a:r>
          </a:p>
          <a:p>
            <a:endParaRPr lang="en-US" dirty="0"/>
          </a:p>
        </p:txBody>
      </p:sp>
    </p:spTree>
    <p:extLst>
      <p:ext uri="{BB962C8B-B14F-4D97-AF65-F5344CB8AC3E}">
        <p14:creationId xmlns:p14="http://schemas.microsoft.com/office/powerpoint/2010/main" val="3299384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FEB36-E8CC-2811-2B13-585BA5EC1287}"/>
              </a:ext>
            </a:extLst>
          </p:cNvPr>
          <p:cNvSpPr>
            <a:spLocks noGrp="1"/>
          </p:cNvSpPr>
          <p:nvPr>
            <p:ph type="title"/>
          </p:nvPr>
        </p:nvSpPr>
        <p:spPr>
          <a:xfrm>
            <a:off x="838200" y="365126"/>
            <a:ext cx="10515600" cy="683746"/>
          </a:xfrm>
        </p:spPr>
        <p:txBody>
          <a:bodyPr>
            <a:normAutofit/>
          </a:bodyPr>
          <a:lstStyle/>
          <a:p>
            <a:pPr algn="ctr"/>
            <a:r>
              <a:rPr lang="en-US" sz="2400" dirty="0">
                <a:latin typeface="Arial Black" panose="020B0A04020102020204" pitchFamily="34" charset="0"/>
              </a:rPr>
              <a:t>WEIGHT MATRIX DEIMENSIONS</a:t>
            </a:r>
          </a:p>
        </p:txBody>
      </p:sp>
      <p:sp>
        <p:nvSpPr>
          <p:cNvPr id="3" name="Content Placeholder 2">
            <a:extLst>
              <a:ext uri="{FF2B5EF4-FFF2-40B4-BE49-F238E27FC236}">
                <a16:creationId xmlns:a16="http://schemas.microsoft.com/office/drawing/2014/main" id="{26173EC8-F343-3485-E938-58451B19B498}"/>
              </a:ext>
            </a:extLst>
          </p:cNvPr>
          <p:cNvSpPr>
            <a:spLocks noGrp="1"/>
          </p:cNvSpPr>
          <p:nvPr>
            <p:ph idx="1"/>
          </p:nvPr>
        </p:nvSpPr>
        <p:spPr>
          <a:xfrm>
            <a:off x="784411" y="1183341"/>
            <a:ext cx="10515600" cy="4986898"/>
          </a:xfrm>
        </p:spPr>
        <p:txBody>
          <a:bodyPr>
            <a:normAutofit lnSpcReduction="10000"/>
          </a:bodyPr>
          <a:lstStyle/>
          <a:p>
            <a:pPr marL="0" indent="0">
              <a:buNone/>
            </a:pPr>
            <a:r>
              <a:rPr lang="en-US" sz="1800" dirty="0">
                <a:latin typeface="Arial Black" panose="020B0A04020102020204" pitchFamily="34" charset="0"/>
              </a:rPr>
              <a:t>The general rules is:</a:t>
            </a:r>
          </a:p>
          <a:p>
            <a:pPr marL="0" indent="0">
              <a:buNone/>
            </a:pPr>
            <a:r>
              <a:rPr lang="el-GR" sz="1800" dirty="0"/>
              <a:t>θ</a:t>
            </a:r>
            <a:r>
              <a:rPr lang="en-US" sz="1800" baseline="30000" dirty="0"/>
              <a:t>j </a:t>
            </a:r>
            <a:r>
              <a:rPr lang="el-GR" sz="1800" dirty="0"/>
              <a:t>ϵ</a:t>
            </a:r>
            <a:r>
              <a:rPr lang="el-GR" sz="1800" dirty="0">
                <a:latin typeface="Segoe UI Symbol" panose="020B0502040204020203" pitchFamily="34" charset="0"/>
                <a:ea typeface="Segoe UI Symbol" panose="020B0502040204020203" pitchFamily="34" charset="0"/>
              </a:rPr>
              <a:t>ℝ</a:t>
            </a:r>
            <a:r>
              <a:rPr lang="en-US" sz="1800" baseline="30000" dirty="0">
                <a:latin typeface="Segoe UI Symbol" panose="020B0502040204020203" pitchFamily="34" charset="0"/>
                <a:ea typeface="Segoe UI Symbol" panose="020B0502040204020203" pitchFamily="34" charset="0"/>
              </a:rPr>
              <a:t>s</a:t>
            </a:r>
            <a:r>
              <a:rPr lang="en-US" sz="1800" baseline="-25000" dirty="0">
                <a:latin typeface="Segoe UI Symbol" panose="020B0502040204020203" pitchFamily="34" charset="0"/>
                <a:ea typeface="Segoe UI Symbol" panose="020B0502040204020203" pitchFamily="34" charset="0"/>
              </a:rPr>
              <a:t>j</a:t>
            </a:r>
            <a:r>
              <a:rPr lang="en-US" sz="1800" baseline="30000" dirty="0">
                <a:latin typeface="Segoe UI Symbol" panose="020B0502040204020203" pitchFamily="34" charset="0"/>
                <a:ea typeface="Segoe UI Symbol" panose="020B0502040204020203" pitchFamily="34" charset="0"/>
              </a:rPr>
              <a:t>+1x s</a:t>
            </a:r>
            <a:r>
              <a:rPr lang="en-US" sz="1800" baseline="-25000" dirty="0">
                <a:latin typeface="Segoe UI Symbol" panose="020B0502040204020203" pitchFamily="34" charset="0"/>
                <a:ea typeface="Segoe UI Symbol" panose="020B0502040204020203" pitchFamily="34" charset="0"/>
              </a:rPr>
              <a:t>j </a:t>
            </a:r>
            <a:r>
              <a:rPr lang="en-US" sz="1800" baseline="30000" dirty="0">
                <a:latin typeface="Segoe UI Symbol" panose="020B0502040204020203" pitchFamily="34" charset="0"/>
                <a:ea typeface="Segoe UI Symbol" panose="020B0502040204020203" pitchFamily="34" charset="0"/>
              </a:rPr>
              <a:t>+ 1</a:t>
            </a:r>
          </a:p>
          <a:p>
            <a:pPr marL="0" indent="0">
              <a:buNone/>
            </a:pPr>
            <a:r>
              <a:rPr lang="en-US" sz="1800" baseline="30000" dirty="0">
                <a:latin typeface="Segoe UI Symbol" panose="020B0502040204020203" pitchFamily="34" charset="0"/>
                <a:ea typeface="Segoe UI Symbol" panose="020B0502040204020203" pitchFamily="34" charset="0"/>
              </a:rPr>
              <a:t>The rows correspond to units in layer j +1</a:t>
            </a:r>
          </a:p>
          <a:p>
            <a:pPr marL="0" indent="0">
              <a:buNone/>
            </a:pPr>
            <a:r>
              <a:rPr lang="en-US" sz="1800" baseline="30000" dirty="0">
                <a:latin typeface="Segoe UI Symbol" panose="020B0502040204020203" pitchFamily="34" charset="0"/>
                <a:ea typeface="Segoe UI Symbol" panose="020B0502040204020203" pitchFamily="34" charset="0"/>
              </a:rPr>
              <a:t>The columns correspond to units in layer j, plus one for the bias unit</a:t>
            </a:r>
          </a:p>
          <a:p>
            <a:pPr marL="0" indent="0">
              <a:buNone/>
            </a:pPr>
            <a:r>
              <a:rPr lang="en-US" sz="1800" baseline="30000" dirty="0">
                <a:latin typeface="Segoe UI Symbol" panose="020B0502040204020203" pitchFamily="34" charset="0"/>
                <a:ea typeface="Segoe UI Symbol" panose="020B0502040204020203" pitchFamily="34" charset="0"/>
              </a:rPr>
              <a:t>Example:  </a:t>
            </a:r>
          </a:p>
          <a:p>
            <a:pPr marL="0" indent="0">
              <a:buNone/>
            </a:pPr>
            <a:r>
              <a:rPr lang="en-US" sz="1800" baseline="30000" dirty="0">
                <a:latin typeface="Aptos" panose="020B0004020202020204" pitchFamily="34" charset="0"/>
                <a:ea typeface="Segoe UI Symbol" panose="020B0502040204020203" pitchFamily="34" charset="0"/>
              </a:rPr>
              <a:t>1) From layer 1 to layer 2</a:t>
            </a:r>
          </a:p>
          <a:p>
            <a:pPr lvl="1">
              <a:buFont typeface="Wingdings" panose="05000000000000000000" pitchFamily="2" charset="2"/>
              <a:buChar char="§"/>
            </a:pPr>
            <a:r>
              <a:rPr lang="en-US" sz="1800" dirty="0">
                <a:latin typeface="Aptos" panose="020B0004020202020204" pitchFamily="34" charset="0"/>
                <a:ea typeface="Segoe UI Symbol" panose="020B0502040204020203" pitchFamily="34" charset="0"/>
              </a:rPr>
              <a:t>S1 </a:t>
            </a:r>
            <a:r>
              <a:rPr lang="en-US" sz="1800" baseline="30000" dirty="0">
                <a:latin typeface="Aptos" panose="020B0004020202020204" pitchFamily="34" charset="0"/>
                <a:ea typeface="Segoe UI Symbol" panose="020B0502040204020203" pitchFamily="34" charset="0"/>
              </a:rPr>
              <a:t>=  3 units (input units)</a:t>
            </a:r>
          </a:p>
          <a:p>
            <a:pPr lvl="1">
              <a:buFont typeface="Wingdings" panose="05000000000000000000" pitchFamily="2" charset="2"/>
              <a:buChar char="§"/>
            </a:pPr>
            <a:r>
              <a:rPr lang="en-US" sz="1800" dirty="0">
                <a:latin typeface="Aptos" panose="020B0004020202020204" pitchFamily="34" charset="0"/>
                <a:ea typeface="Segoe UI Symbol" panose="020B0502040204020203" pitchFamily="34" charset="0"/>
              </a:rPr>
              <a:t>S2  </a:t>
            </a:r>
            <a:r>
              <a:rPr lang="en-US" sz="1800" baseline="30000" dirty="0">
                <a:latin typeface="Aptos" panose="020B0004020202020204" pitchFamily="34" charset="0"/>
                <a:ea typeface="Segoe UI Symbol" panose="020B0502040204020203" pitchFamily="34" charset="0"/>
              </a:rPr>
              <a:t>= 6 units(hidden units)</a:t>
            </a:r>
          </a:p>
          <a:p>
            <a:pPr lvl="1">
              <a:buFont typeface="Wingdings" panose="05000000000000000000" pitchFamily="2" charset="2"/>
              <a:buChar char="§"/>
            </a:pPr>
            <a:r>
              <a:rPr lang="en-US" sz="1800" dirty="0">
                <a:latin typeface="Aptos" panose="020B0004020202020204" pitchFamily="34" charset="0"/>
                <a:ea typeface="Segoe UI Symbol" panose="020B0502040204020203" pitchFamily="34" charset="0"/>
              </a:rPr>
              <a:t>So, </a:t>
            </a:r>
            <a:r>
              <a:rPr lang="el-GR" sz="1800" dirty="0">
                <a:latin typeface="Aptos" panose="020B0004020202020204" pitchFamily="34" charset="0"/>
                <a:ea typeface="Segoe UI Symbol" panose="020B0502040204020203" pitchFamily="34" charset="0"/>
              </a:rPr>
              <a:t>θ</a:t>
            </a:r>
            <a:r>
              <a:rPr lang="en-US" sz="1800" dirty="0">
                <a:latin typeface="Aptos" panose="020B0004020202020204" pitchFamily="34" charset="0"/>
                <a:ea typeface="Segoe UI Symbol" panose="020B0502040204020203" pitchFamily="34" charset="0"/>
              </a:rPr>
              <a:t> </a:t>
            </a:r>
            <a:r>
              <a:rPr lang="en-US" sz="1800" baseline="30000" dirty="0">
                <a:latin typeface="Aptos" panose="020B0004020202020204" pitchFamily="34" charset="0"/>
                <a:ea typeface="Segoe UI Symbol" panose="020B0502040204020203" pitchFamily="34" charset="0"/>
              </a:rPr>
              <a:t>(1) </a:t>
            </a:r>
            <a:r>
              <a:rPr lang="el-GR" sz="1800" dirty="0">
                <a:latin typeface="Aptos" panose="020B0004020202020204" pitchFamily="34" charset="0"/>
              </a:rPr>
              <a:t>ϵ</a:t>
            </a:r>
            <a:r>
              <a:rPr lang="en-US" sz="1800" dirty="0">
                <a:latin typeface="Aptos" panose="020B0004020202020204" pitchFamily="34" charset="0"/>
              </a:rPr>
              <a:t> </a:t>
            </a:r>
            <a:r>
              <a:rPr lang="el-GR" sz="1800" dirty="0">
                <a:latin typeface="Aptos" panose="020B0004020202020204" pitchFamily="34" charset="0"/>
                <a:ea typeface="Segoe UI Symbol" panose="020B0502040204020203" pitchFamily="34" charset="0"/>
              </a:rPr>
              <a:t>ℝ</a:t>
            </a:r>
            <a:r>
              <a:rPr lang="en-US" sz="1800" baseline="30000" dirty="0">
                <a:latin typeface="Aptos" panose="020B0004020202020204" pitchFamily="34" charset="0"/>
                <a:ea typeface="Segoe UI Symbol" panose="020B0502040204020203" pitchFamily="34" charset="0"/>
              </a:rPr>
              <a:t>s</a:t>
            </a:r>
            <a:r>
              <a:rPr lang="en-US" sz="1800" baseline="-25000" dirty="0">
                <a:latin typeface="Aptos" panose="020B0004020202020204" pitchFamily="34" charset="0"/>
                <a:ea typeface="Segoe UI Symbol" panose="020B0502040204020203" pitchFamily="34" charset="0"/>
              </a:rPr>
              <a:t>j</a:t>
            </a:r>
            <a:r>
              <a:rPr lang="en-US" sz="1800" baseline="30000" dirty="0">
                <a:latin typeface="Aptos" panose="020B0004020202020204" pitchFamily="34" charset="0"/>
                <a:ea typeface="Segoe UI Symbol" panose="020B0502040204020203" pitchFamily="34" charset="0"/>
              </a:rPr>
              <a:t>+1x s</a:t>
            </a:r>
            <a:r>
              <a:rPr lang="en-US" sz="1800" baseline="-25000" dirty="0">
                <a:latin typeface="Aptos" panose="020B0004020202020204" pitchFamily="34" charset="0"/>
                <a:ea typeface="Segoe UI Symbol" panose="020B0502040204020203" pitchFamily="34" charset="0"/>
              </a:rPr>
              <a:t>j </a:t>
            </a:r>
            <a:r>
              <a:rPr lang="en-US" sz="1800" baseline="30000" dirty="0">
                <a:latin typeface="Aptos" panose="020B0004020202020204" pitchFamily="34" charset="0"/>
                <a:ea typeface="Segoe UI Symbol" panose="020B0502040204020203" pitchFamily="34" charset="0"/>
              </a:rPr>
              <a:t>+ 1    </a:t>
            </a:r>
            <a:r>
              <a:rPr lang="en-US" sz="1800" baseline="30000" dirty="0">
                <a:latin typeface="Aptos" panose="020B0004020202020204" pitchFamily="34" charset="0"/>
                <a:ea typeface="Segoe UI Symbol" panose="020B0502040204020203" pitchFamily="34" charset="0"/>
                <a:sym typeface="Wingdings" panose="05000000000000000000" pitchFamily="2" charset="2"/>
              </a:rPr>
              <a:t>  </a:t>
            </a:r>
            <a:r>
              <a:rPr lang="el-GR" sz="1800" dirty="0">
                <a:latin typeface="Aptos" panose="020B0004020202020204" pitchFamily="34" charset="0"/>
              </a:rPr>
              <a:t>ϵ</a:t>
            </a:r>
            <a:r>
              <a:rPr lang="el-GR" sz="1800" dirty="0">
                <a:latin typeface="Aptos" panose="020B0004020202020204" pitchFamily="34" charset="0"/>
                <a:ea typeface="Segoe UI Symbol" panose="020B0502040204020203" pitchFamily="34" charset="0"/>
              </a:rPr>
              <a:t>ℝ</a:t>
            </a:r>
            <a:r>
              <a:rPr lang="en-US" sz="1800" baseline="30000" dirty="0">
                <a:latin typeface="Aptos" panose="020B0004020202020204" pitchFamily="34" charset="0"/>
                <a:ea typeface="Segoe UI Symbol" panose="020B0502040204020203" pitchFamily="34" charset="0"/>
              </a:rPr>
              <a:t> 6x  (3</a:t>
            </a:r>
            <a:r>
              <a:rPr lang="en-US" sz="1800" baseline="-25000" dirty="0">
                <a:latin typeface="Aptos" panose="020B0004020202020204" pitchFamily="34" charset="0"/>
                <a:ea typeface="Segoe UI Symbol" panose="020B0502040204020203" pitchFamily="34" charset="0"/>
              </a:rPr>
              <a:t> </a:t>
            </a:r>
            <a:r>
              <a:rPr lang="en-US" sz="1800" baseline="30000" dirty="0">
                <a:latin typeface="Aptos" panose="020B0004020202020204" pitchFamily="34" charset="0"/>
                <a:ea typeface="Segoe UI Symbol" panose="020B0502040204020203" pitchFamily="34" charset="0"/>
              </a:rPr>
              <a:t>+ 1) </a:t>
            </a:r>
            <a:r>
              <a:rPr lang="en-US" sz="1800" baseline="30000" dirty="0">
                <a:latin typeface="Aptos" panose="020B0004020202020204" pitchFamily="34" charset="0"/>
                <a:ea typeface="Segoe UI Symbol" panose="020B0502040204020203" pitchFamily="34" charset="0"/>
                <a:sym typeface="Wingdings" panose="05000000000000000000" pitchFamily="2" charset="2"/>
              </a:rPr>
              <a:t> </a:t>
            </a:r>
            <a:r>
              <a:rPr lang="el-GR" sz="1800" dirty="0">
                <a:latin typeface="Aptos" panose="020B0004020202020204" pitchFamily="34" charset="0"/>
              </a:rPr>
              <a:t>ϵ</a:t>
            </a:r>
            <a:r>
              <a:rPr lang="el-GR" sz="1800" dirty="0">
                <a:latin typeface="Aptos" panose="020B0004020202020204" pitchFamily="34" charset="0"/>
                <a:ea typeface="Segoe UI Symbol" panose="020B0502040204020203" pitchFamily="34" charset="0"/>
              </a:rPr>
              <a:t>ℝ</a:t>
            </a:r>
            <a:r>
              <a:rPr lang="en-US" sz="1800" baseline="30000" dirty="0">
                <a:latin typeface="Aptos" panose="020B0004020202020204" pitchFamily="34" charset="0"/>
                <a:ea typeface="Segoe UI Symbol" panose="020B0502040204020203" pitchFamily="34" charset="0"/>
              </a:rPr>
              <a:t> 6x  4</a:t>
            </a:r>
          </a:p>
          <a:p>
            <a:pPr marL="0" indent="0">
              <a:buNone/>
            </a:pPr>
            <a:r>
              <a:rPr lang="en-US" sz="1800" dirty="0">
                <a:latin typeface="Aptos" panose="020B0004020202020204" pitchFamily="34" charset="0"/>
                <a:ea typeface="Segoe UI Symbol" panose="020B0502040204020203" pitchFamily="34" charset="0"/>
              </a:rPr>
              <a:t>2) From layer 2 to layer 3</a:t>
            </a:r>
          </a:p>
          <a:p>
            <a:pPr lvl="1">
              <a:buFont typeface="Wingdings" panose="05000000000000000000" pitchFamily="2" charset="2"/>
              <a:buChar char="§"/>
            </a:pPr>
            <a:r>
              <a:rPr lang="el-GR" sz="1800" dirty="0">
                <a:latin typeface="Aptos" panose="020B0004020202020204" pitchFamily="34" charset="0"/>
                <a:ea typeface="Segoe UI Symbol" panose="020B0502040204020203" pitchFamily="34" charset="0"/>
              </a:rPr>
              <a:t>θ</a:t>
            </a:r>
            <a:r>
              <a:rPr lang="en-US" sz="1800" dirty="0">
                <a:latin typeface="Aptos" panose="020B0004020202020204" pitchFamily="34" charset="0"/>
                <a:ea typeface="Segoe UI Symbol" panose="020B0502040204020203" pitchFamily="34" charset="0"/>
              </a:rPr>
              <a:t> </a:t>
            </a:r>
            <a:r>
              <a:rPr lang="en-US" sz="1800" baseline="30000" dirty="0">
                <a:latin typeface="Aptos" panose="020B0004020202020204" pitchFamily="34" charset="0"/>
                <a:ea typeface="Segoe UI Symbol" panose="020B0502040204020203" pitchFamily="34" charset="0"/>
              </a:rPr>
              <a:t>(1) </a:t>
            </a:r>
            <a:r>
              <a:rPr lang="el-GR" sz="1800" dirty="0">
                <a:latin typeface="Aptos" panose="020B0004020202020204" pitchFamily="34" charset="0"/>
              </a:rPr>
              <a:t>ϵ</a:t>
            </a:r>
            <a:r>
              <a:rPr lang="en-US" sz="1800" dirty="0">
                <a:latin typeface="Aptos" panose="020B0004020202020204" pitchFamily="34" charset="0"/>
              </a:rPr>
              <a:t> </a:t>
            </a:r>
            <a:r>
              <a:rPr lang="el-GR" sz="1800" dirty="0">
                <a:latin typeface="Aptos" panose="020B0004020202020204" pitchFamily="34" charset="0"/>
                <a:ea typeface="Segoe UI Symbol" panose="020B0502040204020203" pitchFamily="34" charset="0"/>
              </a:rPr>
              <a:t>ℝ</a:t>
            </a:r>
            <a:r>
              <a:rPr lang="en-US" sz="1800" baseline="30000" dirty="0">
                <a:latin typeface="Aptos" panose="020B0004020202020204" pitchFamily="34" charset="0"/>
                <a:ea typeface="Segoe UI Symbol" panose="020B0502040204020203" pitchFamily="34" charset="0"/>
              </a:rPr>
              <a:t>s</a:t>
            </a:r>
            <a:r>
              <a:rPr lang="en-US" sz="1800" baseline="-25000" dirty="0">
                <a:latin typeface="Aptos" panose="020B0004020202020204" pitchFamily="34" charset="0"/>
                <a:ea typeface="Segoe UI Symbol" panose="020B0502040204020203" pitchFamily="34" charset="0"/>
              </a:rPr>
              <a:t>j</a:t>
            </a:r>
            <a:r>
              <a:rPr lang="en-US" sz="1800" baseline="30000" dirty="0">
                <a:latin typeface="Aptos" panose="020B0004020202020204" pitchFamily="34" charset="0"/>
                <a:ea typeface="Segoe UI Symbol" panose="020B0502040204020203" pitchFamily="34" charset="0"/>
              </a:rPr>
              <a:t>+1x s</a:t>
            </a:r>
            <a:r>
              <a:rPr lang="en-US" sz="1800" baseline="-25000" dirty="0">
                <a:latin typeface="Aptos" panose="020B0004020202020204" pitchFamily="34" charset="0"/>
                <a:ea typeface="Segoe UI Symbol" panose="020B0502040204020203" pitchFamily="34" charset="0"/>
              </a:rPr>
              <a:t>j </a:t>
            </a:r>
            <a:r>
              <a:rPr lang="en-US" sz="1800" baseline="30000" dirty="0">
                <a:latin typeface="Aptos" panose="020B0004020202020204" pitchFamily="34" charset="0"/>
                <a:ea typeface="Segoe UI Symbol" panose="020B0502040204020203" pitchFamily="34" charset="0"/>
              </a:rPr>
              <a:t>+ 1    </a:t>
            </a:r>
            <a:r>
              <a:rPr lang="en-US" sz="1800" baseline="30000" dirty="0">
                <a:latin typeface="Aptos" panose="020B0004020202020204" pitchFamily="34" charset="0"/>
                <a:ea typeface="Segoe UI Symbol" panose="020B0502040204020203" pitchFamily="34" charset="0"/>
                <a:sym typeface="Wingdings" panose="05000000000000000000" pitchFamily="2" charset="2"/>
              </a:rPr>
              <a:t>  </a:t>
            </a:r>
            <a:r>
              <a:rPr lang="el-GR" sz="1800" dirty="0">
                <a:latin typeface="Aptos" panose="020B0004020202020204" pitchFamily="34" charset="0"/>
              </a:rPr>
              <a:t>ϵ</a:t>
            </a:r>
            <a:r>
              <a:rPr lang="el-GR" sz="1800" dirty="0">
                <a:latin typeface="Aptos" panose="020B0004020202020204" pitchFamily="34" charset="0"/>
                <a:ea typeface="Segoe UI Symbol" panose="020B0502040204020203" pitchFamily="34" charset="0"/>
              </a:rPr>
              <a:t>ℝ</a:t>
            </a:r>
            <a:r>
              <a:rPr lang="en-US" sz="1800" baseline="30000" dirty="0">
                <a:latin typeface="Aptos" panose="020B0004020202020204" pitchFamily="34" charset="0"/>
                <a:ea typeface="Segoe UI Symbol" panose="020B0502040204020203" pitchFamily="34" charset="0"/>
              </a:rPr>
              <a:t> 1 x  (6</a:t>
            </a:r>
            <a:r>
              <a:rPr lang="en-US" sz="1800" baseline="-25000" dirty="0">
                <a:latin typeface="Aptos" panose="020B0004020202020204" pitchFamily="34" charset="0"/>
                <a:ea typeface="Segoe UI Symbol" panose="020B0502040204020203" pitchFamily="34" charset="0"/>
              </a:rPr>
              <a:t> </a:t>
            </a:r>
            <a:r>
              <a:rPr lang="en-US" sz="1800" baseline="30000" dirty="0">
                <a:latin typeface="Aptos" panose="020B0004020202020204" pitchFamily="34" charset="0"/>
                <a:ea typeface="Segoe UI Symbol" panose="020B0502040204020203" pitchFamily="34" charset="0"/>
              </a:rPr>
              <a:t>+ 1) </a:t>
            </a:r>
            <a:r>
              <a:rPr lang="en-US" sz="1800" baseline="30000" dirty="0">
                <a:latin typeface="Aptos" panose="020B0004020202020204" pitchFamily="34" charset="0"/>
                <a:ea typeface="Segoe UI Symbol" panose="020B0502040204020203" pitchFamily="34" charset="0"/>
                <a:sym typeface="Wingdings" panose="05000000000000000000" pitchFamily="2" charset="2"/>
              </a:rPr>
              <a:t> </a:t>
            </a:r>
            <a:r>
              <a:rPr lang="el-GR" sz="1800" dirty="0">
                <a:latin typeface="Aptos" panose="020B0004020202020204" pitchFamily="34" charset="0"/>
              </a:rPr>
              <a:t>ϵ</a:t>
            </a:r>
            <a:r>
              <a:rPr lang="el-GR" sz="1800" dirty="0">
                <a:latin typeface="Aptos" panose="020B0004020202020204" pitchFamily="34" charset="0"/>
                <a:ea typeface="Segoe UI Symbol" panose="020B0502040204020203" pitchFamily="34" charset="0"/>
              </a:rPr>
              <a:t>ℝ</a:t>
            </a:r>
            <a:r>
              <a:rPr lang="en-US" sz="1800" baseline="30000" dirty="0">
                <a:latin typeface="Aptos" panose="020B0004020202020204" pitchFamily="34" charset="0"/>
                <a:ea typeface="Segoe UI Symbol" panose="020B0502040204020203" pitchFamily="34" charset="0"/>
              </a:rPr>
              <a:t> 1x  7</a:t>
            </a:r>
          </a:p>
          <a:p>
            <a:pPr marL="0" indent="0">
              <a:buNone/>
            </a:pPr>
            <a:r>
              <a:rPr lang="el-GR" sz="1800" dirty="0">
                <a:latin typeface="Arial Black" panose="020B0A04020102020204" pitchFamily="34" charset="0"/>
              </a:rPr>
              <a:t>θ</a:t>
            </a:r>
            <a:r>
              <a:rPr lang="en-US" sz="1800" dirty="0">
                <a:latin typeface="Arial Black" panose="020B0A04020102020204" pitchFamily="34" charset="0"/>
              </a:rPr>
              <a:t>j </a:t>
            </a:r>
            <a:r>
              <a:rPr lang="el-GR" sz="1800" dirty="0">
                <a:latin typeface="Arial Black" panose="020B0A04020102020204" pitchFamily="34" charset="0"/>
              </a:rPr>
              <a:t>ϵ</a:t>
            </a:r>
            <a:r>
              <a:rPr lang="el-GR" sz="1800" dirty="0">
                <a:latin typeface="Arial Black" panose="020B0A04020102020204" pitchFamily="34" charset="0"/>
                <a:ea typeface="Segoe UI Symbol" panose="020B0502040204020203" pitchFamily="34" charset="0"/>
              </a:rPr>
              <a:t>ℝ</a:t>
            </a:r>
            <a:r>
              <a:rPr lang="en-US" sz="1800" dirty="0">
                <a:latin typeface="Arial Black" panose="020B0A04020102020204" pitchFamily="34" charset="0"/>
                <a:ea typeface="Segoe UI Symbol" panose="020B0502040204020203" pitchFamily="34" charset="0"/>
              </a:rPr>
              <a:t>sj+1x sj + 1</a:t>
            </a:r>
          </a:p>
          <a:p>
            <a:pPr marL="0" indent="0">
              <a:buNone/>
            </a:pPr>
            <a:r>
              <a:rPr lang="en-US" sz="1800" dirty="0">
                <a:latin typeface="Aptos" panose="020B0004020202020204" pitchFamily="34" charset="0"/>
                <a:ea typeface="Segoe UI Symbol" panose="020B0502040204020203" pitchFamily="34" charset="0"/>
              </a:rPr>
              <a:t>Where:</a:t>
            </a:r>
          </a:p>
          <a:p>
            <a:pPr marL="0" indent="0">
              <a:buNone/>
            </a:pPr>
            <a:r>
              <a:rPr lang="en-US" sz="1800" dirty="0">
                <a:latin typeface="Aptos" panose="020B0004020202020204" pitchFamily="34" charset="0"/>
                <a:ea typeface="Segoe UI Symbol" panose="020B0502040204020203" pitchFamily="34" charset="0"/>
              </a:rPr>
              <a:t>S</a:t>
            </a:r>
            <a:r>
              <a:rPr lang="en-US" sz="1800" baseline="-25000" dirty="0">
                <a:latin typeface="Aptos" panose="020B0004020202020204" pitchFamily="34" charset="0"/>
                <a:ea typeface="Segoe UI Symbol" panose="020B0502040204020203" pitchFamily="34" charset="0"/>
              </a:rPr>
              <a:t>j</a:t>
            </a:r>
            <a:r>
              <a:rPr lang="en-US" sz="1800" dirty="0">
                <a:latin typeface="Aptos" panose="020B0004020202020204" pitchFamily="34" charset="0"/>
                <a:ea typeface="Segoe UI Symbol" panose="020B0502040204020203" pitchFamily="34" charset="0"/>
              </a:rPr>
              <a:t> : number of </a:t>
            </a:r>
            <a:r>
              <a:rPr lang="en-US" sz="1800" dirty="0">
                <a:latin typeface="Arial Black" panose="020B0A04020102020204" pitchFamily="34" charset="0"/>
                <a:ea typeface="Segoe UI Symbol" panose="020B0502040204020203" pitchFamily="34" charset="0"/>
              </a:rPr>
              <a:t>non-bias</a:t>
            </a:r>
            <a:r>
              <a:rPr lang="en-US" sz="1800" dirty="0">
                <a:latin typeface="Aptos" panose="020B0004020202020204" pitchFamily="34" charset="0"/>
                <a:ea typeface="Segoe UI Symbol" panose="020B0502040204020203" pitchFamily="34" charset="0"/>
              </a:rPr>
              <a:t> units in layer j</a:t>
            </a:r>
          </a:p>
          <a:p>
            <a:pPr marL="0" indent="0">
              <a:buNone/>
            </a:pPr>
            <a:r>
              <a:rPr lang="en-US" sz="1800" dirty="0">
                <a:latin typeface="Aptos" panose="020B0004020202020204" pitchFamily="34" charset="0"/>
                <a:ea typeface="Segoe UI Symbol" panose="020B0502040204020203" pitchFamily="34" charset="0"/>
              </a:rPr>
              <a:t>S</a:t>
            </a:r>
            <a:r>
              <a:rPr lang="en-US" sz="1800" baseline="-25000" dirty="0">
                <a:latin typeface="Aptos" panose="020B0004020202020204" pitchFamily="34" charset="0"/>
                <a:ea typeface="Segoe UI Symbol" panose="020B0502040204020203" pitchFamily="34" charset="0"/>
              </a:rPr>
              <a:t>j+1 </a:t>
            </a:r>
            <a:r>
              <a:rPr lang="en-US" sz="1800" dirty="0">
                <a:latin typeface="Aptos" panose="020B0004020202020204" pitchFamily="34" charset="0"/>
                <a:ea typeface="Segoe UI Symbol" panose="020B0502040204020203" pitchFamily="34" charset="0"/>
              </a:rPr>
              <a:t>: number of </a:t>
            </a:r>
            <a:r>
              <a:rPr lang="en-US" sz="1800" dirty="0">
                <a:latin typeface="Arial Black" panose="020B0A04020102020204" pitchFamily="34" charset="0"/>
                <a:ea typeface="Segoe UI Symbol" panose="020B0502040204020203" pitchFamily="34" charset="0"/>
              </a:rPr>
              <a:t>non-bias</a:t>
            </a:r>
            <a:r>
              <a:rPr lang="en-US" sz="1800" dirty="0">
                <a:latin typeface="Aptos" panose="020B0004020202020204" pitchFamily="34" charset="0"/>
                <a:ea typeface="Segoe UI Symbol" panose="020B0502040204020203" pitchFamily="34" charset="0"/>
              </a:rPr>
              <a:t> units in layer j + 1</a:t>
            </a:r>
          </a:p>
          <a:p>
            <a:pPr marL="0" indent="0">
              <a:buNone/>
            </a:pPr>
            <a:r>
              <a:rPr lang="en-US" sz="1800" dirty="0">
                <a:latin typeface="Arial Black" panose="020B0A04020102020204" pitchFamily="34" charset="0"/>
                <a:ea typeface="Segoe UI Symbol" panose="020B0502040204020203" pitchFamily="34" charset="0"/>
              </a:rPr>
              <a:t>+1 </a:t>
            </a:r>
            <a:r>
              <a:rPr lang="en-US" sz="1800" dirty="0">
                <a:latin typeface="Aptos" panose="020B0004020202020204" pitchFamily="34" charset="0"/>
                <a:ea typeface="Segoe UI Symbol" panose="020B0502040204020203" pitchFamily="34" charset="0"/>
              </a:rPr>
              <a:t>accounts for bias unit in layer j</a:t>
            </a:r>
          </a:p>
          <a:p>
            <a:pPr marL="0" indent="0">
              <a:buNone/>
            </a:pPr>
            <a:endParaRPr lang="en-US" sz="1800" baseline="30000" dirty="0">
              <a:latin typeface="Aptos" panose="020B0004020202020204" pitchFamily="34" charset="0"/>
              <a:ea typeface="Segoe UI Symbol" panose="020B0502040204020203" pitchFamily="34" charset="0"/>
            </a:endParaRPr>
          </a:p>
          <a:p>
            <a:pPr lvl="1">
              <a:buFont typeface="Wingdings" panose="05000000000000000000" pitchFamily="2" charset="2"/>
              <a:buChar char="§"/>
            </a:pPr>
            <a:endParaRPr lang="en-US" sz="1800" baseline="30000" dirty="0">
              <a:latin typeface="Segoe UI Symbol" panose="020B0502040204020203" pitchFamily="34" charset="0"/>
              <a:ea typeface="Segoe UI Symbol" panose="020B0502040204020203" pitchFamily="34" charset="0"/>
            </a:endParaRPr>
          </a:p>
          <a:p>
            <a:pPr lvl="1">
              <a:buFont typeface="Wingdings" panose="05000000000000000000" pitchFamily="2" charset="2"/>
              <a:buChar char="§"/>
            </a:pPr>
            <a:endParaRPr lang="en-US" sz="1800" baseline="30000" dirty="0">
              <a:latin typeface="Segoe UI Symbol" panose="020B0502040204020203" pitchFamily="34" charset="0"/>
              <a:ea typeface="Segoe UI Symbol" panose="020B0502040204020203" pitchFamily="34" charset="0"/>
            </a:endParaRPr>
          </a:p>
          <a:p>
            <a:pPr marL="0" indent="0">
              <a:buNone/>
            </a:pPr>
            <a:endParaRPr lang="en-US" baseline="30000" dirty="0"/>
          </a:p>
        </p:txBody>
      </p:sp>
    </p:spTree>
    <p:extLst>
      <p:ext uri="{BB962C8B-B14F-4D97-AF65-F5344CB8AC3E}">
        <p14:creationId xmlns:p14="http://schemas.microsoft.com/office/powerpoint/2010/main" val="37591735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E63AF-3AA3-46B8-53C8-5AE535CB1554}"/>
              </a:ext>
            </a:extLst>
          </p:cNvPr>
          <p:cNvSpPr>
            <a:spLocks noGrp="1"/>
          </p:cNvSpPr>
          <p:nvPr>
            <p:ph type="title"/>
          </p:nvPr>
        </p:nvSpPr>
        <p:spPr>
          <a:xfrm>
            <a:off x="838200" y="365126"/>
            <a:ext cx="10515600" cy="757704"/>
          </a:xfrm>
        </p:spPr>
        <p:txBody>
          <a:bodyPr>
            <a:normAutofit/>
          </a:bodyPr>
          <a:lstStyle/>
          <a:p>
            <a:pPr algn="ctr"/>
            <a:r>
              <a:rPr lang="en-US" sz="2400" dirty="0">
                <a:latin typeface="Arial Black" panose="020B0A04020102020204" pitchFamily="34" charset="0"/>
              </a:rPr>
              <a:t>Why this matters</a:t>
            </a:r>
          </a:p>
        </p:txBody>
      </p:sp>
      <p:sp>
        <p:nvSpPr>
          <p:cNvPr id="3" name="Content Placeholder 2">
            <a:extLst>
              <a:ext uri="{FF2B5EF4-FFF2-40B4-BE49-F238E27FC236}">
                <a16:creationId xmlns:a16="http://schemas.microsoft.com/office/drawing/2014/main" id="{003A79CA-C06D-18CB-48FC-3B1E9624EB25}"/>
              </a:ext>
            </a:extLst>
          </p:cNvPr>
          <p:cNvSpPr>
            <a:spLocks noGrp="1"/>
          </p:cNvSpPr>
          <p:nvPr>
            <p:ph idx="1"/>
          </p:nvPr>
        </p:nvSpPr>
        <p:spPr>
          <a:xfrm>
            <a:off x="838200" y="1337982"/>
            <a:ext cx="10515600" cy="4879322"/>
          </a:xfrm>
        </p:spPr>
        <p:txBody>
          <a:bodyPr/>
          <a:lstStyle/>
          <a:p>
            <a:pPr>
              <a:buFont typeface="Wingdings" panose="05000000000000000000" pitchFamily="2" charset="2"/>
              <a:buChar char="§"/>
            </a:pPr>
            <a:r>
              <a:rPr lang="en-US" sz="1800" dirty="0"/>
              <a:t>Each row of </a:t>
            </a:r>
            <a:r>
              <a:rPr lang="el-GR" sz="1800" dirty="0">
                <a:latin typeface="Aptos" panose="020B0004020202020204" pitchFamily="34" charset="0"/>
              </a:rPr>
              <a:t>θ</a:t>
            </a:r>
            <a:r>
              <a:rPr lang="en-US" sz="1800" baseline="30000" dirty="0">
                <a:latin typeface="Aptos" panose="020B0004020202020204" pitchFamily="34" charset="0"/>
              </a:rPr>
              <a:t>(j ) </a:t>
            </a:r>
            <a:r>
              <a:rPr lang="en-US" sz="1800" dirty="0">
                <a:latin typeface="Aptos" panose="020B0004020202020204" pitchFamily="34" charset="0"/>
              </a:rPr>
              <a:t>corresponds to one unit in layer j+ 1</a:t>
            </a:r>
          </a:p>
          <a:p>
            <a:pPr>
              <a:buFont typeface="Wingdings" panose="05000000000000000000" pitchFamily="2" charset="2"/>
              <a:buChar char="§"/>
            </a:pPr>
            <a:r>
              <a:rPr lang="en-US" sz="1800" dirty="0">
                <a:latin typeface="Aptos" panose="020B0004020202020204" pitchFamily="34" charset="0"/>
              </a:rPr>
              <a:t>Each column corresponds to one unit in layer including the bias unit</a:t>
            </a:r>
          </a:p>
          <a:p>
            <a:pPr>
              <a:buFont typeface="Wingdings" panose="05000000000000000000" pitchFamily="2" charset="2"/>
              <a:buChar char="§"/>
            </a:pPr>
            <a:r>
              <a:rPr lang="en-US" sz="1800" dirty="0">
                <a:latin typeface="Aptos" panose="020B0004020202020204" pitchFamily="34" charset="0"/>
              </a:rPr>
              <a:t>So, the matrix maps augmented activations from layer j to  </a:t>
            </a:r>
            <a:r>
              <a:rPr lang="en-US" sz="1800" dirty="0">
                <a:latin typeface="Arial Black" panose="020B0A04020102020204" pitchFamily="34" charset="0"/>
              </a:rPr>
              <a:t>pre-activations </a:t>
            </a:r>
            <a:r>
              <a:rPr lang="en-US" sz="1800" dirty="0">
                <a:latin typeface="Aptos" panose="020B0004020202020204" pitchFamily="34" charset="0"/>
              </a:rPr>
              <a:t>in layer j + 1</a:t>
            </a:r>
          </a:p>
          <a:p>
            <a:pPr>
              <a:buFont typeface="Wingdings" panose="05000000000000000000" pitchFamily="2" charset="2"/>
              <a:buChar char="§"/>
            </a:pPr>
            <a:endParaRPr lang="en-US" sz="1800" dirty="0">
              <a:latin typeface="Aptos" panose="020B0004020202020204" pitchFamily="34" charset="0"/>
            </a:endParaRPr>
          </a:p>
          <a:p>
            <a:endParaRPr lang="en-US" dirty="0"/>
          </a:p>
        </p:txBody>
      </p:sp>
    </p:spTree>
    <p:extLst>
      <p:ext uri="{BB962C8B-B14F-4D97-AF65-F5344CB8AC3E}">
        <p14:creationId xmlns:p14="http://schemas.microsoft.com/office/powerpoint/2010/main" val="21831632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FAC62-81E1-206E-21F4-4419A58B6F3C}"/>
              </a:ext>
            </a:extLst>
          </p:cNvPr>
          <p:cNvSpPr>
            <a:spLocks noGrp="1"/>
          </p:cNvSpPr>
          <p:nvPr>
            <p:ph type="title"/>
          </p:nvPr>
        </p:nvSpPr>
        <p:spPr>
          <a:xfrm>
            <a:off x="838200" y="365126"/>
            <a:ext cx="10515600" cy="800128"/>
          </a:xfrm>
        </p:spPr>
        <p:txBody>
          <a:bodyPr>
            <a:normAutofit/>
          </a:bodyPr>
          <a:lstStyle/>
          <a:p>
            <a:pPr algn="ctr"/>
            <a:r>
              <a:rPr lang="en-US" sz="2400" dirty="0">
                <a:latin typeface="Arial Black" panose="020B0A04020102020204" pitchFamily="34" charset="0"/>
              </a:rPr>
              <a:t>Intuition of what these hypotheses do?</a:t>
            </a:r>
          </a:p>
        </p:txBody>
      </p:sp>
      <p:sp>
        <p:nvSpPr>
          <p:cNvPr id="3" name="Content Placeholder 2">
            <a:extLst>
              <a:ext uri="{FF2B5EF4-FFF2-40B4-BE49-F238E27FC236}">
                <a16:creationId xmlns:a16="http://schemas.microsoft.com/office/drawing/2014/main" id="{9816824A-F236-D8F7-484F-F4ADECCDFC56}"/>
              </a:ext>
            </a:extLst>
          </p:cNvPr>
          <p:cNvSpPr>
            <a:spLocks noGrp="1"/>
          </p:cNvSpPr>
          <p:nvPr>
            <p:ph idx="1"/>
          </p:nvPr>
        </p:nvSpPr>
        <p:spPr>
          <a:xfrm>
            <a:off x="838200" y="1367554"/>
            <a:ext cx="10515600" cy="4809409"/>
          </a:xfrm>
        </p:spPr>
        <p:txBody>
          <a:bodyPr>
            <a:normAutofit/>
          </a:bodyPr>
          <a:lstStyle/>
          <a:p>
            <a:r>
              <a:rPr lang="en-US" sz="1800" dirty="0">
                <a:latin typeface="Times New Roman" panose="02020603050405020304" pitchFamily="18" charset="0"/>
                <a:cs typeface="Times New Roman" panose="02020603050405020304" pitchFamily="18" charset="0"/>
              </a:rPr>
              <a:t>The  artificial network which defines the function H that maps from x’s input values to hopefully to space of predictions Y and these hypotheses are parameterized by parameters that are denoted with capital theta so as we wary theta we get different hypotheses or different functions mapping say from x to y. </a:t>
            </a:r>
            <a:r>
              <a:rPr lang="en-US" sz="1800" dirty="0">
                <a:latin typeface="Arial Black" panose="020B0A04020102020204" pitchFamily="34" charset="0"/>
              </a:rPr>
              <a:t>Intuition of what these hypotheses do? </a:t>
            </a:r>
            <a:r>
              <a:rPr lang="en-US" sz="1800" dirty="0">
                <a:latin typeface="Times New Roman" panose="02020603050405020304" pitchFamily="18" charset="0"/>
                <a:cs typeface="Times New Roman" panose="02020603050405020304" pitchFamily="18" charset="0"/>
              </a:rPr>
              <a:t>Some examples and how to compute these functions efficiently.</a:t>
            </a:r>
          </a:p>
          <a:p>
            <a:r>
              <a:rPr lang="en-US" sz="1800" dirty="0">
                <a:latin typeface="Times New Roman" panose="02020603050405020304" pitchFamily="18" charset="0"/>
                <a:cs typeface="Times New Roman" panose="02020603050405020304" pitchFamily="18" charset="0"/>
              </a:rPr>
              <a:t>How to carry out these computations efficiently and implement them by vectorization. That is to show you a vectorized implementation.</a:t>
            </a:r>
          </a:p>
          <a:p>
            <a:r>
              <a:rPr lang="en-US" sz="1800" dirty="0">
                <a:latin typeface="Times New Roman" panose="02020603050405020304" pitchFamily="18" charset="0"/>
                <a:cs typeface="Times New Roman" panose="02020603050405020304" pitchFamily="18" charset="0"/>
              </a:rPr>
              <a:t>Start to giving you intuition about why these  neural network representations might be a good idea and how they can help us to learn complex nonlinear hypothesis. Consider this neural network:</a:t>
            </a:r>
          </a:p>
        </p:txBody>
      </p:sp>
      <p:pic>
        <p:nvPicPr>
          <p:cNvPr id="5" name="Picture 4">
            <a:extLst>
              <a:ext uri="{FF2B5EF4-FFF2-40B4-BE49-F238E27FC236}">
                <a16:creationId xmlns:a16="http://schemas.microsoft.com/office/drawing/2014/main" id="{B6C5102E-3FC5-2EE7-C2E6-7BDA85EDBA92}"/>
              </a:ext>
            </a:extLst>
          </p:cNvPr>
          <p:cNvPicPr>
            <a:picLocks noChangeAspect="1"/>
          </p:cNvPicPr>
          <p:nvPr/>
        </p:nvPicPr>
        <p:blipFill>
          <a:blip r:embed="rId2"/>
          <a:stretch>
            <a:fillRect/>
          </a:stretch>
        </p:blipFill>
        <p:spPr>
          <a:xfrm>
            <a:off x="1272304" y="3689968"/>
            <a:ext cx="9740956" cy="2802906"/>
          </a:xfrm>
          <a:prstGeom prst="rect">
            <a:avLst/>
          </a:prstGeom>
        </p:spPr>
      </p:pic>
    </p:spTree>
    <p:extLst>
      <p:ext uri="{BB962C8B-B14F-4D97-AF65-F5344CB8AC3E}">
        <p14:creationId xmlns:p14="http://schemas.microsoft.com/office/powerpoint/2010/main" val="3936756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C3A0D7-9B72-619D-E7C5-76BD5D8CD1D0}"/>
              </a:ext>
            </a:extLst>
          </p:cNvPr>
          <p:cNvSpPr>
            <a:spLocks noGrp="1"/>
          </p:cNvSpPr>
          <p:nvPr>
            <p:ph idx="1"/>
          </p:nvPr>
        </p:nvSpPr>
        <p:spPr>
          <a:xfrm>
            <a:off x="838200" y="428878"/>
            <a:ext cx="10515600" cy="5748085"/>
          </a:xfrm>
        </p:spPr>
        <p:txBody>
          <a:bodyPr>
            <a:normAutofit/>
          </a:bodyPr>
          <a:lstStyle/>
          <a:p>
            <a:r>
              <a:rPr lang="en-US" sz="1800" dirty="0">
                <a:latin typeface="Times New Roman" panose="02020603050405020304" pitchFamily="18" charset="0"/>
                <a:cs typeface="Times New Roman" panose="02020603050405020304" pitchFamily="18" charset="0"/>
              </a:rPr>
              <a:t>Sequences of steps are needed to compute the output of hypotheses these equations given on the left where we compute the activation values completely need units then we use those to compute the final output out hypotheses H of x. Now, we define a few extra terms. So, this term underlining here</a:t>
            </a:r>
          </a:p>
        </p:txBody>
      </p:sp>
      <p:pic>
        <p:nvPicPr>
          <p:cNvPr id="9" name="Picture 8">
            <a:extLst>
              <a:ext uri="{FF2B5EF4-FFF2-40B4-BE49-F238E27FC236}">
                <a16:creationId xmlns:a16="http://schemas.microsoft.com/office/drawing/2014/main" id="{161168F5-C4B8-A582-A844-60BBC6B5F771}"/>
              </a:ext>
            </a:extLst>
          </p:cNvPr>
          <p:cNvPicPr>
            <a:picLocks noChangeAspect="1"/>
          </p:cNvPicPr>
          <p:nvPr/>
        </p:nvPicPr>
        <p:blipFill>
          <a:blip r:embed="rId2"/>
          <a:stretch>
            <a:fillRect/>
          </a:stretch>
        </p:blipFill>
        <p:spPr>
          <a:xfrm>
            <a:off x="0" y="454758"/>
            <a:ext cx="12192000" cy="5948484"/>
          </a:xfrm>
          <a:prstGeom prst="rect">
            <a:avLst/>
          </a:prstGeom>
        </p:spPr>
      </p:pic>
      <p:sp>
        <p:nvSpPr>
          <p:cNvPr id="10" name="TextBox 9">
            <a:extLst>
              <a:ext uri="{FF2B5EF4-FFF2-40B4-BE49-F238E27FC236}">
                <a16:creationId xmlns:a16="http://schemas.microsoft.com/office/drawing/2014/main" id="{7E5310BC-3905-39FA-BF09-C7F402B475D6}"/>
              </a:ext>
            </a:extLst>
          </p:cNvPr>
          <p:cNvSpPr txBox="1"/>
          <p:nvPr/>
        </p:nvSpPr>
        <p:spPr>
          <a:xfrm>
            <a:off x="5089890" y="922492"/>
            <a:ext cx="1472751" cy="523220"/>
          </a:xfrm>
          <a:prstGeom prst="rect">
            <a:avLst/>
          </a:prstGeom>
          <a:noFill/>
        </p:spPr>
        <p:txBody>
          <a:bodyPr wrap="square" rtlCol="0">
            <a:spAutoFit/>
          </a:bodyPr>
          <a:lstStyle/>
          <a:p>
            <a:r>
              <a:rPr lang="en-US" sz="1400" dirty="0"/>
              <a:t>2= indicate Hidden layer</a:t>
            </a:r>
          </a:p>
        </p:txBody>
      </p:sp>
    </p:spTree>
    <p:extLst>
      <p:ext uri="{BB962C8B-B14F-4D97-AF65-F5344CB8AC3E}">
        <p14:creationId xmlns:p14="http://schemas.microsoft.com/office/powerpoint/2010/main" val="343887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0C373D7-69D6-0639-D3E3-7DDBB4F28170}"/>
              </a:ext>
            </a:extLst>
          </p:cNvPr>
          <p:cNvPicPr>
            <a:picLocks noGrp="1" noChangeAspect="1"/>
          </p:cNvPicPr>
          <p:nvPr>
            <p:ph idx="1"/>
          </p:nvPr>
        </p:nvPicPr>
        <p:blipFill>
          <a:blip r:embed="rId2"/>
          <a:stretch>
            <a:fillRect/>
          </a:stretch>
        </p:blipFill>
        <p:spPr>
          <a:xfrm>
            <a:off x="3101821" y="2153349"/>
            <a:ext cx="5988358" cy="3695890"/>
          </a:xfrm>
          <a:prstGeom prst="rect">
            <a:avLst/>
          </a:prstGeom>
        </p:spPr>
      </p:pic>
    </p:spTree>
    <p:extLst>
      <p:ext uri="{BB962C8B-B14F-4D97-AF65-F5344CB8AC3E}">
        <p14:creationId xmlns:p14="http://schemas.microsoft.com/office/powerpoint/2010/main" val="1703431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BA3644D-5FD1-7B82-7491-80D752989CB6}"/>
              </a:ext>
            </a:extLst>
          </p:cNvPr>
          <p:cNvPicPr>
            <a:picLocks noGrp="1" noChangeAspect="1"/>
          </p:cNvPicPr>
          <p:nvPr>
            <p:ph idx="1"/>
          </p:nvPr>
        </p:nvPicPr>
        <p:blipFill>
          <a:blip r:embed="rId2"/>
          <a:stretch>
            <a:fillRect/>
          </a:stretch>
        </p:blipFill>
        <p:spPr>
          <a:xfrm>
            <a:off x="838200" y="491392"/>
            <a:ext cx="10515600" cy="6076676"/>
          </a:xfrm>
          <a:prstGeom prst="rect">
            <a:avLst/>
          </a:prstGeom>
        </p:spPr>
      </p:pic>
    </p:spTree>
    <p:extLst>
      <p:ext uri="{BB962C8B-B14F-4D97-AF65-F5344CB8AC3E}">
        <p14:creationId xmlns:p14="http://schemas.microsoft.com/office/powerpoint/2010/main" val="19881747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1ED5-7551-8A6A-6205-FF491E949E6F}"/>
              </a:ext>
            </a:extLst>
          </p:cNvPr>
          <p:cNvSpPr>
            <a:spLocks noGrp="1"/>
          </p:cNvSpPr>
          <p:nvPr>
            <p:ph type="title"/>
          </p:nvPr>
        </p:nvSpPr>
        <p:spPr>
          <a:xfrm>
            <a:off x="838200" y="365125"/>
            <a:ext cx="10515600" cy="690469"/>
          </a:xfrm>
        </p:spPr>
        <p:txBody>
          <a:bodyPr>
            <a:normAutofit/>
          </a:bodyPr>
          <a:lstStyle/>
          <a:p>
            <a:pPr algn="ctr"/>
            <a:r>
              <a:rPr lang="en-US" sz="2400" dirty="0">
                <a:latin typeface="Arial Black" panose="020B0A04020102020204" pitchFamily="34" charset="0"/>
              </a:rPr>
              <a:t>Vectorizing Forward Propagation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0359B53-EB6B-23E0-AD9C-CFF9645964EF}"/>
                  </a:ext>
                </a:extLst>
              </p:cNvPr>
              <p:cNvSpPr>
                <a:spLocks noGrp="1"/>
              </p:cNvSpPr>
              <p:nvPr>
                <p:ph idx="1"/>
              </p:nvPr>
            </p:nvSpPr>
            <p:spPr>
              <a:xfrm>
                <a:off x="838200" y="961466"/>
                <a:ext cx="10515600" cy="5215498"/>
              </a:xfrm>
            </p:spPr>
            <p:txBody>
              <a:bodyPr>
                <a:normAutofit fontScale="92500"/>
              </a:bodyPr>
              <a:lstStyle/>
              <a:p>
                <a:pPr marL="0" indent="0">
                  <a:buNone/>
                </a:pPr>
                <a:r>
                  <a:rPr lang="en-US" sz="1800" dirty="0"/>
                  <a:t>Step-by-Step (Scalar Form)</a:t>
                </a:r>
              </a:p>
              <a:p>
                <a:pPr marL="0" indent="0">
                  <a:buNone/>
                </a:pPr>
                <a:r>
                  <a:rPr lang="en-US" sz="1800" dirty="0"/>
                  <a:t>for layer 2 (the first hidden layer), each activation is computed as:</a:t>
                </a:r>
              </a:p>
              <a:p>
                <a:r>
                  <a:rPr lang="en-US" sz="1800" dirty="0"/>
                  <a:t>a</a:t>
                </a:r>
                <a:r>
                  <a:rPr lang="en-US" sz="1800" baseline="-25000" dirty="0">
                    <a:effectLst/>
                  </a:rPr>
                  <a:t>1</a:t>
                </a:r>
                <a:r>
                  <a:rPr lang="en-US" sz="1800" baseline="30000" dirty="0">
                    <a:effectLst/>
                  </a:rPr>
                  <a:t>(2)</a:t>
                </a:r>
                <a:r>
                  <a:rPr lang="en-US" sz="1800" dirty="0"/>
                  <a:t>​=</a:t>
                </a:r>
                <a:r>
                  <a:rPr lang="en-US" sz="1800" dirty="0">
                    <a:effectLst/>
                  </a:rPr>
                  <a:t>g</a:t>
                </a:r>
                <a:r>
                  <a:rPr lang="en-US" sz="1800" dirty="0"/>
                  <a:t>(</a:t>
                </a:r>
                <a:r>
                  <a:rPr lang="en-US" sz="1800" dirty="0">
                    <a:effectLst/>
                  </a:rPr>
                  <a:t>z</a:t>
                </a:r>
                <a:r>
                  <a:rPr lang="en-US" sz="1800" baseline="-25000" dirty="0">
                    <a:effectLst/>
                  </a:rPr>
                  <a:t>1</a:t>
                </a:r>
                <a:r>
                  <a:rPr lang="en-US" sz="1800" baseline="30000" dirty="0">
                    <a:effectLst/>
                  </a:rPr>
                  <a:t>(2)</a:t>
                </a:r>
                <a:r>
                  <a:rPr lang="en-US" sz="1800" baseline="30000" dirty="0"/>
                  <a:t>​</a:t>
                </a:r>
                <a:r>
                  <a:rPr lang="en-US" sz="1800" dirty="0"/>
                  <a:t>) </a:t>
                </a:r>
              </a:p>
              <a:p>
                <a14:m>
                  <m:oMath xmlns:m="http://schemas.openxmlformats.org/officeDocument/2006/math">
                    <m:sSubSup>
                      <m:sSubSupPr>
                        <m:ctrlPr>
                          <a:rPr lang="en-US" sz="1800" i="1">
                            <a:latin typeface="Cambria Math" panose="02040503050406030204" pitchFamily="18" charset="0"/>
                          </a:rPr>
                        </m:ctrlPr>
                      </m:sSubSupPr>
                      <m:e>
                        <m:r>
                          <a:rPr lang="en-US" sz="1800" i="1">
                            <a:latin typeface="Cambria Math" panose="02040503050406030204" pitchFamily="18" charset="0"/>
                          </a:rPr>
                          <m:t>𝑎</m:t>
                        </m:r>
                      </m:e>
                      <m:sub>
                        <m:r>
                          <a:rPr lang="en-US" sz="1800">
                            <a:latin typeface="Cambria Math" panose="02040503050406030204" pitchFamily="18" charset="0"/>
                          </a:rPr>
                          <m:t>2</m:t>
                        </m:r>
                      </m:sub>
                      <m:sup>
                        <m:d>
                          <m:dPr>
                            <m:ctrlPr>
                              <a:rPr lang="en-US" sz="1800">
                                <a:latin typeface="Cambria Math" panose="02040503050406030204" pitchFamily="18" charset="0"/>
                              </a:rPr>
                            </m:ctrlPr>
                          </m:dPr>
                          <m:e>
                            <m:r>
                              <a:rPr lang="en-US" sz="1800">
                                <a:latin typeface="Cambria Math" panose="02040503050406030204" pitchFamily="18" charset="0"/>
                              </a:rPr>
                              <m:t>2</m:t>
                            </m:r>
                          </m:e>
                        </m:d>
                      </m:sup>
                    </m:sSubSup>
                    <m:r>
                      <a:rPr lang="en-US" sz="1800">
                        <a:latin typeface="Cambria Math" panose="02040503050406030204" pitchFamily="18" charset="0"/>
                      </a:rPr>
                      <m:t>=</m:t>
                    </m:r>
                    <m:r>
                      <a:rPr lang="en-US" sz="1800" i="1">
                        <a:latin typeface="Cambria Math" panose="02040503050406030204" pitchFamily="18" charset="0"/>
                      </a:rPr>
                      <m:t>𝑔</m:t>
                    </m:r>
                    <m:d>
                      <m:dPr>
                        <m:ctrlPr>
                          <a:rPr lang="en-US" sz="1800" i="1">
                            <a:latin typeface="Cambria Math" panose="02040503050406030204" pitchFamily="18" charset="0"/>
                          </a:rPr>
                        </m:ctrlPr>
                      </m:dPr>
                      <m:e>
                        <m:sSubSup>
                          <m:sSubSupPr>
                            <m:ctrlPr>
                              <a:rPr lang="en-US" sz="1800" i="1">
                                <a:latin typeface="Cambria Math" panose="02040503050406030204" pitchFamily="18" charset="0"/>
                              </a:rPr>
                            </m:ctrlPr>
                          </m:sSubSupPr>
                          <m:e>
                            <m:r>
                              <a:rPr lang="en-US" sz="1800" i="1">
                                <a:latin typeface="Cambria Math" panose="02040503050406030204" pitchFamily="18" charset="0"/>
                              </a:rPr>
                              <m:t>𝑧</m:t>
                            </m:r>
                          </m:e>
                          <m:sub>
                            <m:r>
                              <a:rPr lang="en-US" sz="1800">
                                <a:latin typeface="Cambria Math" panose="02040503050406030204" pitchFamily="18" charset="0"/>
                              </a:rPr>
                              <m:t>2</m:t>
                            </m:r>
                          </m:sub>
                          <m:sup>
                            <m:d>
                              <m:dPr>
                                <m:ctrlPr>
                                  <a:rPr lang="en-US" sz="1800">
                                    <a:latin typeface="Cambria Math" panose="02040503050406030204" pitchFamily="18" charset="0"/>
                                  </a:rPr>
                                </m:ctrlPr>
                              </m:dPr>
                              <m:e>
                                <m:r>
                                  <a:rPr lang="en-US" sz="1800">
                                    <a:latin typeface="Cambria Math" panose="02040503050406030204" pitchFamily="18" charset="0"/>
                                  </a:rPr>
                                  <m:t>2</m:t>
                                </m:r>
                              </m:e>
                            </m:d>
                          </m:sup>
                        </m:sSubSup>
                      </m:e>
                    </m:d>
                  </m:oMath>
                </a14:m>
                <a:endParaRPr lang="en-US" sz="1800" dirty="0"/>
              </a:p>
              <a:p>
                <a14:m>
                  <m:oMath xmlns:m="http://schemas.openxmlformats.org/officeDocument/2006/math">
                    <m:sSubSup>
                      <m:sSubSupPr>
                        <m:ctrlPr>
                          <a:rPr lang="en-US" sz="1800" i="1">
                            <a:latin typeface="Cambria Math" panose="02040503050406030204" pitchFamily="18" charset="0"/>
                          </a:rPr>
                        </m:ctrlPr>
                      </m:sSubSupPr>
                      <m:e>
                        <m:r>
                          <a:rPr lang="en-US" sz="1800" i="1">
                            <a:latin typeface="Cambria Math" panose="02040503050406030204" pitchFamily="18" charset="0"/>
                          </a:rPr>
                          <m:t>𝑎</m:t>
                        </m:r>
                      </m:e>
                      <m:sub>
                        <m:r>
                          <a:rPr lang="en-US" sz="1800">
                            <a:latin typeface="Cambria Math" panose="02040503050406030204" pitchFamily="18" charset="0"/>
                          </a:rPr>
                          <m:t>3</m:t>
                        </m:r>
                      </m:sub>
                      <m:sup>
                        <m:d>
                          <m:dPr>
                            <m:ctrlPr>
                              <a:rPr lang="en-US" sz="1800">
                                <a:latin typeface="Cambria Math" panose="02040503050406030204" pitchFamily="18" charset="0"/>
                              </a:rPr>
                            </m:ctrlPr>
                          </m:dPr>
                          <m:e>
                            <m:r>
                              <a:rPr lang="en-US" sz="1800">
                                <a:latin typeface="Cambria Math" panose="02040503050406030204" pitchFamily="18" charset="0"/>
                              </a:rPr>
                              <m:t>2</m:t>
                            </m:r>
                          </m:e>
                        </m:d>
                      </m:sup>
                    </m:sSubSup>
                    <m:r>
                      <a:rPr lang="en-US" sz="1800">
                        <a:latin typeface="Cambria Math" panose="02040503050406030204" pitchFamily="18" charset="0"/>
                      </a:rPr>
                      <m:t>=</m:t>
                    </m:r>
                    <m:r>
                      <a:rPr lang="en-US" sz="1800" i="1">
                        <a:latin typeface="Cambria Math" panose="02040503050406030204" pitchFamily="18" charset="0"/>
                      </a:rPr>
                      <m:t>𝑔</m:t>
                    </m:r>
                    <m:d>
                      <m:dPr>
                        <m:ctrlPr>
                          <a:rPr lang="en-US" sz="1800" i="1">
                            <a:latin typeface="Cambria Math" panose="02040503050406030204" pitchFamily="18" charset="0"/>
                          </a:rPr>
                        </m:ctrlPr>
                      </m:dPr>
                      <m:e>
                        <m:sSubSup>
                          <m:sSubSupPr>
                            <m:ctrlPr>
                              <a:rPr lang="en-US" sz="1800" i="1">
                                <a:latin typeface="Cambria Math" panose="02040503050406030204" pitchFamily="18" charset="0"/>
                              </a:rPr>
                            </m:ctrlPr>
                          </m:sSubSupPr>
                          <m:e>
                            <m:r>
                              <a:rPr lang="en-US" sz="1800" i="1">
                                <a:latin typeface="Cambria Math" panose="02040503050406030204" pitchFamily="18" charset="0"/>
                              </a:rPr>
                              <m:t>𝑧</m:t>
                            </m:r>
                          </m:e>
                          <m:sub>
                            <m:r>
                              <a:rPr lang="en-US" sz="1800">
                                <a:latin typeface="Cambria Math" panose="02040503050406030204" pitchFamily="18" charset="0"/>
                              </a:rPr>
                              <m:t>3</m:t>
                            </m:r>
                          </m:sub>
                          <m:sup>
                            <m:d>
                              <m:dPr>
                                <m:ctrlPr>
                                  <a:rPr lang="en-US" sz="1800">
                                    <a:latin typeface="Cambria Math" panose="02040503050406030204" pitchFamily="18" charset="0"/>
                                  </a:rPr>
                                </m:ctrlPr>
                              </m:dPr>
                              <m:e>
                                <m:r>
                                  <a:rPr lang="en-US" sz="1800">
                                    <a:latin typeface="Cambria Math" panose="02040503050406030204" pitchFamily="18" charset="0"/>
                                  </a:rPr>
                                  <m:t>2</m:t>
                                </m:r>
                              </m:e>
                            </m:d>
                          </m:sup>
                        </m:sSubSup>
                      </m:e>
                    </m:d>
                  </m:oMath>
                </a14:m>
                <a:endParaRPr lang="en-US" sz="1800" dirty="0"/>
              </a:p>
              <a:p>
                <a:pPr marL="0" indent="0">
                  <a:buNone/>
                </a:pPr>
                <a:r>
                  <a:rPr lang="en-US" sz="1800" dirty="0"/>
                  <a:t>Where each </a:t>
                </a:r>
                <a14:m>
                  <m:oMath xmlns:m="http://schemas.openxmlformats.org/officeDocument/2006/math">
                    <m:sSubSup>
                      <m:sSubSupPr>
                        <m:ctrlPr>
                          <a:rPr lang="en-US" sz="1800" i="1">
                            <a:latin typeface="Cambria Math" panose="02040503050406030204" pitchFamily="18" charset="0"/>
                          </a:rPr>
                        </m:ctrlPr>
                      </m:sSubSupPr>
                      <m:e>
                        <m:r>
                          <a:rPr lang="en-US" sz="1800" i="1">
                            <a:latin typeface="Cambria Math" panose="02040503050406030204" pitchFamily="18" charset="0"/>
                          </a:rPr>
                          <m:t>𝑧</m:t>
                        </m:r>
                      </m:e>
                      <m:sub>
                        <m:r>
                          <a:rPr lang="en-US" sz="1800" i="1">
                            <a:latin typeface="Cambria Math" panose="02040503050406030204" pitchFamily="18" charset="0"/>
                          </a:rPr>
                          <m:t>𝑖</m:t>
                        </m:r>
                      </m:sub>
                      <m:sup>
                        <m:d>
                          <m:dPr>
                            <m:ctrlPr>
                              <a:rPr lang="en-US" sz="1800">
                                <a:latin typeface="Cambria Math" panose="02040503050406030204" pitchFamily="18" charset="0"/>
                              </a:rPr>
                            </m:ctrlPr>
                          </m:dPr>
                          <m:e>
                            <m:r>
                              <a:rPr lang="en-US" sz="1800">
                                <a:latin typeface="Cambria Math" panose="02040503050406030204" pitchFamily="18" charset="0"/>
                              </a:rPr>
                              <m:t>2</m:t>
                            </m:r>
                          </m:e>
                        </m:d>
                      </m:sup>
                    </m:sSubSup>
                  </m:oMath>
                </a14:m>
                <a:r>
                  <a:rPr lang="en-US" sz="1800" dirty="0"/>
                  <a:t>is a </a:t>
                </a:r>
                <a:r>
                  <a:rPr lang="en-US" sz="1800" b="1" dirty="0"/>
                  <a:t>weighted linear combination</a:t>
                </a:r>
                <a:r>
                  <a:rPr lang="en-US" sz="1800" dirty="0"/>
                  <a:t> of the input values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𝑥</m:t>
                        </m:r>
                      </m:e>
                      <m:sub>
                        <m:r>
                          <a:rPr lang="en-US" sz="1800">
                            <a:latin typeface="Cambria Math" panose="02040503050406030204" pitchFamily="18" charset="0"/>
                          </a:rPr>
                          <m:t>0</m:t>
                        </m:r>
                      </m:sub>
                    </m:sSub>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𝑥</m:t>
                        </m:r>
                      </m:e>
                      <m:sub>
                        <m:r>
                          <a:rPr lang="en-US" sz="1800">
                            <a:latin typeface="Cambria Math" panose="02040503050406030204" pitchFamily="18" charset="0"/>
                          </a:rPr>
                          <m:t>1</m:t>
                        </m:r>
                      </m:sub>
                    </m:sSub>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𝑥</m:t>
                        </m:r>
                      </m:e>
                      <m:sub>
                        <m:r>
                          <a:rPr lang="en-US" sz="1800">
                            <a:latin typeface="Cambria Math" panose="02040503050406030204" pitchFamily="18" charset="0"/>
                          </a:rPr>
                          <m:t>2</m:t>
                        </m:r>
                      </m:sub>
                    </m:sSub>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𝑥</m:t>
                        </m:r>
                      </m:e>
                      <m:sub>
                        <m:r>
                          <a:rPr lang="en-US" sz="1800">
                            <a:latin typeface="Cambria Math" panose="02040503050406030204" pitchFamily="18" charset="0"/>
                          </a:rPr>
                          <m:t>3</m:t>
                        </m:r>
                      </m:sub>
                    </m:sSub>
                  </m:oMath>
                </a14:m>
                <a:r>
                  <a:rPr lang="en-US" sz="1800" dirty="0"/>
                  <a:t>feeding into that particular neuron:</a:t>
                </a:r>
              </a:p>
              <a:p>
                <a:pPr marL="0" indent="0">
                  <a:buNone/>
                </a:pPr>
                <a:r>
                  <a:rPr lang="en-US" sz="1800" dirty="0"/>
                  <a:t>z</a:t>
                </a:r>
                <a:r>
                  <a:rPr lang="en-US" sz="1800" baseline="-25000" dirty="0"/>
                  <a:t>1</a:t>
                </a:r>
                <a:r>
                  <a:rPr lang="en-US" sz="1800" baseline="30000" dirty="0"/>
                  <a:t>(2)​</a:t>
                </a:r>
                <a:r>
                  <a:rPr lang="en-US" sz="1800" dirty="0"/>
                  <a:t>=Θ</a:t>
                </a:r>
                <a:r>
                  <a:rPr lang="en-US" sz="1800" baseline="-25000" dirty="0"/>
                  <a:t>10</a:t>
                </a:r>
                <a:r>
                  <a:rPr lang="en-US" sz="1800" baseline="30000" dirty="0"/>
                  <a:t>(1)​</a:t>
                </a:r>
                <a:r>
                  <a:rPr lang="en-US" sz="1800" dirty="0"/>
                  <a:t>x0​+Θ</a:t>
                </a:r>
                <a:r>
                  <a:rPr lang="en-US" sz="1800" baseline="-25000" dirty="0"/>
                  <a:t>11</a:t>
                </a:r>
                <a:r>
                  <a:rPr lang="en-US" sz="1800" baseline="30000" dirty="0"/>
                  <a:t>(1)</a:t>
                </a:r>
                <a:r>
                  <a:rPr lang="en-US" sz="1800" dirty="0"/>
                  <a:t>​x1​+Θ</a:t>
                </a:r>
                <a:r>
                  <a:rPr lang="en-US" sz="1800" baseline="-25000" dirty="0"/>
                  <a:t>12</a:t>
                </a:r>
                <a:r>
                  <a:rPr lang="en-US" sz="1800" baseline="30000" dirty="0"/>
                  <a:t>(1)</a:t>
                </a:r>
                <a:r>
                  <a:rPr lang="en-US" sz="1800" dirty="0"/>
                  <a:t>​x2​+Θ</a:t>
                </a:r>
                <a:r>
                  <a:rPr lang="en-US" sz="1800" baseline="-25000" dirty="0"/>
                  <a:t>13</a:t>
                </a:r>
                <a:r>
                  <a:rPr lang="en-US" sz="1800" baseline="30000" dirty="0"/>
                  <a:t>(1)</a:t>
                </a:r>
                <a:r>
                  <a:rPr lang="en-US" sz="1800" dirty="0"/>
                  <a:t>​x3​</a:t>
                </a:r>
              </a:p>
              <a:p>
                <a:pPr marL="0" indent="0">
                  <a:buNone/>
                </a:pPr>
                <a:r>
                  <a:rPr lang="en-US" sz="1800" dirty="0"/>
                  <a:t>Vectorizing the Computation</a:t>
                </a:r>
              </a:p>
              <a:p>
                <a:pPr marL="0" indent="0">
                  <a:buNone/>
                </a:pPr>
                <a:r>
                  <a:rPr lang="en-US" sz="1800" b="1" dirty="0"/>
                  <a:t>Define the feature vector</a:t>
                </a:r>
                <a:r>
                  <a:rPr lang="en-US" sz="1800" dirty="0"/>
                  <a:t> </a:t>
                </a:r>
                <a14:m>
                  <m:oMath xmlns:m="http://schemas.openxmlformats.org/officeDocument/2006/math">
                    <m:r>
                      <a:rPr lang="en-US" sz="1800" i="1">
                        <a:latin typeface="Cambria Math" panose="02040503050406030204" pitchFamily="18" charset="0"/>
                      </a:rPr>
                      <m:t>𝑥</m:t>
                    </m:r>
                  </m:oMath>
                </a14:m>
                <a:r>
                  <a:rPr lang="en-US" sz="1800" dirty="0"/>
                  <a:t>as usual, including the bias term:      	where x0​=1</a:t>
                </a:r>
              </a:p>
              <a:p>
                <a:pPr marL="0" indent="0">
                  <a:buNone/>
                </a:pPr>
                <a:endParaRPr lang="en-US" sz="1800" b="1" dirty="0"/>
              </a:p>
              <a:p>
                <a:pPr marL="0" indent="0">
                  <a:buNone/>
                </a:pPr>
                <a:r>
                  <a:rPr lang="en-US" sz="1800" b="1" dirty="0"/>
                  <a:t>Define</a:t>
                </a:r>
                <a:r>
                  <a:rPr lang="en-US" sz="1800"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𝑧</m:t>
                        </m:r>
                      </m:e>
                      <m:sup>
                        <m:d>
                          <m:dPr>
                            <m:ctrlPr>
                              <a:rPr lang="en-US">
                                <a:latin typeface="Cambria Math" panose="02040503050406030204" pitchFamily="18" charset="0"/>
                              </a:rPr>
                            </m:ctrlPr>
                          </m:dPr>
                          <m:e>
                            <m:r>
                              <a:rPr lang="en-US">
                                <a:latin typeface="Cambria Math" panose="02040503050406030204" pitchFamily="18" charset="0"/>
                              </a:rPr>
                              <m:t>2</m:t>
                            </m:r>
                          </m:e>
                        </m:d>
                      </m:sup>
                    </m:sSup>
                  </m:oMath>
                </a14:m>
                <a:r>
                  <a:rPr lang="en-US" sz="1800" dirty="0"/>
                  <a:t>as the vector obtained by multiplying the weight matrix </a:t>
                </a:r>
                <a14:m>
                  <m:oMath xmlns:m="http://schemas.openxmlformats.org/officeDocument/2006/math">
                    <m:sSup>
                      <m:sSupPr>
                        <m:ctrlPr>
                          <a:rPr lang="en-US">
                            <a:latin typeface="Cambria Math" panose="02040503050406030204" pitchFamily="18" charset="0"/>
                          </a:rPr>
                        </m:ctrlPr>
                      </m:sSupPr>
                      <m:e>
                        <m:r>
                          <m:rPr>
                            <m:sty m:val="p"/>
                          </m:rPr>
                          <a:rPr lang="en-US">
                            <a:latin typeface="Cambria Math" panose="02040503050406030204" pitchFamily="18" charset="0"/>
                          </a:rPr>
                          <m:t>Θ</m:t>
                        </m:r>
                      </m:e>
                      <m:sup>
                        <m:d>
                          <m:dPr>
                            <m:ctrlPr>
                              <a:rPr lang="en-US">
                                <a:latin typeface="Cambria Math" panose="02040503050406030204" pitchFamily="18" charset="0"/>
                              </a:rPr>
                            </m:ctrlPr>
                          </m:dPr>
                          <m:e>
                            <m:r>
                              <a:rPr lang="en-US">
                                <a:latin typeface="Cambria Math" panose="02040503050406030204" pitchFamily="18" charset="0"/>
                              </a:rPr>
                              <m:t>1</m:t>
                            </m:r>
                          </m:e>
                        </m:d>
                      </m:sup>
                    </m:sSup>
                  </m:oMath>
                </a14:m>
                <a:r>
                  <a:rPr lang="en-US" sz="1800" dirty="0"/>
                  <a:t>by the input vector </a:t>
                </a:r>
                <a14:m>
                  <m:oMath xmlns:m="http://schemas.openxmlformats.org/officeDocument/2006/math">
                    <m:r>
                      <a:rPr lang="en-US" i="1">
                        <a:latin typeface="Cambria Math" panose="02040503050406030204" pitchFamily="18" charset="0"/>
                      </a:rPr>
                      <m:t>𝑥</m:t>
                    </m:r>
                  </m:oMath>
                </a14:m>
                <a:r>
                  <a:rPr lang="en-US" sz="1800" dirty="0"/>
                  <a:t>:</a:t>
                </a:r>
              </a:p>
              <a:p>
                <a:pPr marL="0" indent="0">
                  <a:buNone/>
                </a:pPr>
                <a:r>
                  <a:rPr lang="en-US" sz="1800" dirty="0"/>
                  <a:t>	z</a:t>
                </a:r>
                <a:r>
                  <a:rPr lang="en-US" sz="1800" baseline="30000" dirty="0"/>
                  <a:t>(2)</a:t>
                </a:r>
                <a:r>
                  <a:rPr lang="en-US" sz="1800" dirty="0"/>
                  <a:t>=Θ</a:t>
                </a:r>
                <a:r>
                  <a:rPr lang="en-US" sz="1800" baseline="30000" dirty="0"/>
                  <a:t>(1) </a:t>
                </a:r>
                <a:r>
                  <a:rPr lang="en-US" sz="1800" dirty="0"/>
                  <a:t>x	 This single matrix-vector multiplication computes </a:t>
                </a:r>
                <a:r>
                  <a:rPr lang="en-US" sz="1800" b="1" dirty="0"/>
                  <a:t>all three</a:t>
                </a:r>
                <a:r>
                  <a:rPr lang="en-US" sz="1800" dirty="0"/>
                  <a: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𝑧</m:t>
                        </m:r>
                      </m:e>
                      <m:sub>
                        <m:r>
                          <a:rPr lang="en-US" i="1">
                            <a:latin typeface="Cambria Math" panose="02040503050406030204" pitchFamily="18" charset="0"/>
                          </a:rPr>
                          <m:t>𝑖</m:t>
                        </m:r>
                      </m:sub>
                      <m:sup>
                        <m:d>
                          <m:dPr>
                            <m:ctrlPr>
                              <a:rPr lang="en-US">
                                <a:latin typeface="Cambria Math" panose="02040503050406030204" pitchFamily="18" charset="0"/>
                              </a:rPr>
                            </m:ctrlPr>
                          </m:dPr>
                          <m:e>
                            <m:r>
                              <a:rPr lang="en-US">
                                <a:latin typeface="Cambria Math" panose="02040503050406030204" pitchFamily="18" charset="0"/>
                              </a:rPr>
                              <m:t>2</m:t>
                            </m:r>
                          </m:e>
                        </m:d>
                      </m:sup>
                    </m:sSubSup>
                  </m:oMath>
                </a14:m>
                <a:r>
                  <a:rPr lang="en-US" sz="1800" dirty="0"/>
                  <a:t>values at once — no need for separate scalar equations.</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D0359B53-EB6B-23E0-AD9C-CFF9645964EF}"/>
                  </a:ext>
                </a:extLst>
              </p:cNvPr>
              <p:cNvSpPr>
                <a:spLocks noGrp="1" noRot="1" noChangeAspect="1" noMove="1" noResize="1" noEditPoints="1" noAdjustHandles="1" noChangeArrowheads="1" noChangeShapeType="1" noTextEdit="1"/>
              </p:cNvSpPr>
              <p:nvPr>
                <p:ph idx="1"/>
              </p:nvPr>
            </p:nvSpPr>
            <p:spPr>
              <a:xfrm>
                <a:off x="838200" y="961466"/>
                <a:ext cx="10515600" cy="5215498"/>
              </a:xfrm>
              <a:blipFill>
                <a:blip r:embed="rId2"/>
                <a:stretch>
                  <a:fillRect l="-406" t="-936" b="-819"/>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2D4804A1-DF14-6421-8F4B-D7E982BDDBA2}"/>
              </a:ext>
            </a:extLst>
          </p:cNvPr>
          <p:cNvPicPr>
            <a:picLocks noChangeAspect="1"/>
          </p:cNvPicPr>
          <p:nvPr/>
        </p:nvPicPr>
        <p:blipFill>
          <a:blip r:embed="rId3"/>
          <a:stretch>
            <a:fillRect/>
          </a:stretch>
        </p:blipFill>
        <p:spPr>
          <a:xfrm>
            <a:off x="6486485" y="3934885"/>
            <a:ext cx="590632" cy="857370"/>
          </a:xfrm>
          <a:prstGeom prst="rect">
            <a:avLst/>
          </a:prstGeom>
        </p:spPr>
      </p:pic>
    </p:spTree>
    <p:extLst>
      <p:ext uri="{BB962C8B-B14F-4D97-AF65-F5344CB8AC3E}">
        <p14:creationId xmlns:p14="http://schemas.microsoft.com/office/powerpoint/2010/main" val="1597245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0A9A6-87E0-42E1-9BDD-2382EB0AD5D6}"/>
              </a:ext>
            </a:extLst>
          </p:cNvPr>
          <p:cNvSpPr>
            <a:spLocks noGrp="1"/>
          </p:cNvSpPr>
          <p:nvPr>
            <p:ph type="title"/>
          </p:nvPr>
        </p:nvSpPr>
        <p:spPr>
          <a:xfrm>
            <a:off x="838200" y="365126"/>
            <a:ext cx="10242176" cy="394633"/>
          </a:xfrm>
        </p:spPr>
        <p:txBody>
          <a:bodyPr>
            <a:normAutofit/>
          </a:bodyPr>
          <a:lstStyle/>
          <a:p>
            <a:pPr algn="ctr"/>
            <a:r>
              <a:rPr lang="en-US" sz="2000" dirty="0">
                <a:latin typeface="Arial Black" panose="020B0A04020102020204" pitchFamily="34" charset="0"/>
              </a:rPr>
              <a:t>The General Linear Combination (Dot Product Form)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55A2E25-CC9B-5F6C-A8F0-3C053D39813F}"/>
                  </a:ext>
                </a:extLst>
              </p:cNvPr>
              <p:cNvSpPr>
                <a:spLocks noGrp="1"/>
              </p:cNvSpPr>
              <p:nvPr>
                <p:ph idx="1"/>
              </p:nvPr>
            </p:nvSpPr>
            <p:spPr>
              <a:xfrm>
                <a:off x="838200" y="1109382"/>
                <a:ext cx="10515600" cy="5067581"/>
              </a:xfrm>
            </p:spPr>
            <p:txBody>
              <a:bodyPr>
                <a:normAutofit fontScale="70000" lnSpcReduction="20000"/>
              </a:bodyPr>
              <a:lstStyle/>
              <a:p>
                <a:r>
                  <a:rPr lang="en-US" sz="1800" dirty="0"/>
                  <a:t>More generally, for a single weighted sum over </a:t>
                </a:r>
                <a14:m>
                  <m:oMath xmlns:m="http://schemas.openxmlformats.org/officeDocument/2006/math">
                    <m:r>
                      <a:rPr lang="en-US" sz="1800" i="1">
                        <a:latin typeface="Cambria Math" panose="02040503050406030204" pitchFamily="18" charset="0"/>
                      </a:rPr>
                      <m:t>𝑛</m:t>
                    </m:r>
                  </m:oMath>
                </a14:m>
                <a:r>
                  <a:rPr lang="en-US" sz="1800" dirty="0"/>
                  <a:t>features:</a:t>
                </a:r>
              </a:p>
              <a:p>
                <a:pPr marL="0" indent="0">
                  <a:buNone/>
                </a:pPr>
                <a14:m>
                  <m:oMathPara xmlns:m="http://schemas.openxmlformats.org/officeDocument/2006/math">
                    <m:oMath>
                      <m:r>
                        <a:rPr lang="en-US" sz="1800" i="1">
                          <a:latin typeface="Cambria Math" panose="02040503050406030204" pitchFamily="18" charset="0"/>
                        </a:rPr>
                        <m:t>𝑧</m:t>
                      </m:r>
                      <m:r>
                        <a:rPr lang="en-US" sz="1800">
                          <a:latin typeface="Cambria Math" panose="02040503050406030204" pitchFamily="18" charset="0"/>
                        </a:rPr>
                        <m:t>=</m:t>
                      </m:r>
                      <m:nary>
                        <m:naryPr>
                          <m:chr m:val="∑"/>
                          <m:grow m:val="on"/>
                          <m:ctrlPr>
                            <a:rPr lang="en-US" sz="1800" i="1">
                              <a:latin typeface="Cambria Math" panose="02040503050406030204" pitchFamily="18" charset="0"/>
                            </a:rPr>
                          </m:ctrlPr>
                        </m:naryPr>
                        <m:sub>
                          <m:r>
                            <a:rPr lang="en-US" sz="1800" i="1">
                              <a:latin typeface="Cambria Math" panose="02040503050406030204" pitchFamily="18" charset="0"/>
                            </a:rPr>
                            <m:t>𝑖</m:t>
                          </m:r>
                          <m:r>
                            <a:rPr lang="en-US" sz="1800">
                              <a:latin typeface="Cambria Math" panose="02040503050406030204" pitchFamily="18" charset="0"/>
                            </a:rPr>
                            <m:t>=1</m:t>
                          </m:r>
                        </m:sub>
                        <m:sup>
                          <m:r>
                            <a:rPr lang="en-US" sz="1800" i="1">
                              <a:latin typeface="Cambria Math" panose="02040503050406030204" pitchFamily="18" charset="0"/>
                            </a:rPr>
                            <m:t>𝑛</m:t>
                          </m:r>
                        </m:sup>
                        <m:e>
                          <m:sSub>
                            <m:sSubPr>
                              <m:ctrlPr>
                                <a:rPr lang="en-US" sz="1800" i="1">
                                  <a:latin typeface="Cambria Math" panose="02040503050406030204" pitchFamily="18" charset="0"/>
                                </a:rPr>
                              </m:ctrlPr>
                            </m:sSubPr>
                            <m:e>
                              <m:r>
                                <a:rPr lang="en-US" sz="1800" i="1">
                                  <a:latin typeface="Cambria Math" panose="02040503050406030204" pitchFamily="18" charset="0"/>
                                </a:rPr>
                                <m:t>𝜃</m:t>
                              </m:r>
                            </m:e>
                            <m:sub>
                              <m:r>
                                <a:rPr lang="en-US" sz="1800" i="1">
                                  <a:latin typeface="Cambria Math" panose="02040503050406030204" pitchFamily="18" charset="0"/>
                                </a:rPr>
                                <m:t>𝑖</m:t>
                              </m:r>
                            </m:sub>
                          </m:sSub>
                        </m:e>
                      </m:nary>
                      <m:sSub>
                        <m:sSubPr>
                          <m:ctrlPr>
                            <a:rPr lang="en-US" sz="1800" i="1">
                              <a:latin typeface="Cambria Math" panose="02040503050406030204" pitchFamily="18" charset="0"/>
                            </a:rPr>
                          </m:ctrlPr>
                        </m:sSubPr>
                        <m:e>
                          <m:r>
                            <a:rPr lang="en-US" sz="1800" i="1">
                              <a:latin typeface="Cambria Math" panose="02040503050406030204" pitchFamily="18" charset="0"/>
                            </a:rPr>
                            <m:t>𝑥</m:t>
                          </m:r>
                        </m:e>
                        <m:sub>
                          <m:r>
                            <a:rPr lang="en-US" sz="1800" i="1">
                              <a:latin typeface="Cambria Math" panose="02040503050406030204" pitchFamily="18" charset="0"/>
                            </a:rPr>
                            <m:t>𝑖</m:t>
                          </m:r>
                        </m:sub>
                      </m:sSub>
                      <m:r>
                        <a:rPr lang="en-US" sz="1800">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𝜃</m:t>
                          </m:r>
                        </m:e>
                        <m:sup>
                          <m:r>
                            <a:rPr lang="en-US" sz="1800" i="1">
                              <a:latin typeface="Cambria Math" panose="02040503050406030204" pitchFamily="18" charset="0"/>
                            </a:rPr>
                            <m:t>𝑇</m:t>
                          </m:r>
                        </m:sup>
                      </m:sSup>
                      <m:r>
                        <a:rPr lang="en-US" sz="1800" i="1">
                          <a:latin typeface="Cambria Math" panose="02040503050406030204" pitchFamily="18" charset="0"/>
                        </a:rPr>
                        <m:t>𝑥</m:t>
                      </m:r>
                    </m:oMath>
                  </m:oMathPara>
                </a14:m>
                <a:endParaRPr lang="en-US" sz="1800" dirty="0"/>
              </a:p>
              <a:p>
                <a:pPr marL="0" indent="0">
                  <a:buNone/>
                </a:pPr>
                <a:r>
                  <a:rPr lang="en-US" sz="1800" dirty="0"/>
                  <a:t>Meaning of each term:</a:t>
                </a:r>
              </a:p>
              <a:p>
                <a:pPr marL="0" indent="0">
                  <a:buNone/>
                </a:pPr>
                <a:r>
                  <a:rPr lang="en-US" sz="1800" dirty="0"/>
                  <a:t>Term			meaning</a:t>
                </a:r>
              </a:p>
              <a:p>
                <a:pPr marL="0" indent="0">
                  <a:buNone/>
                </a:pPr>
                <a:r>
                  <a:rPr lang="en-US" sz="1800" dirty="0"/>
                  <a:t>θ</a:t>
                </a:r>
                <a:r>
                  <a:rPr lang="en-US" sz="1800" baseline="-25000" dirty="0"/>
                  <a:t>i​</a:t>
                </a:r>
                <a:r>
                  <a:rPr lang="en-US" sz="1800" dirty="0"/>
                  <a:t>		The weight (parameter) for the </a:t>
                </a:r>
                <a14:m>
                  <m:oMath xmlns:m="http://schemas.openxmlformats.org/officeDocument/2006/math">
                    <m:r>
                      <a:rPr lang="en-US" i="1">
                        <a:latin typeface="Cambria Math" panose="02040503050406030204" pitchFamily="18" charset="0"/>
                      </a:rPr>
                      <m:t>𝑖</m:t>
                    </m:r>
                  </m:oMath>
                </a14:m>
                <a:r>
                  <a:rPr lang="en-US" sz="1800" dirty="0"/>
                  <a:t>-th feature</a:t>
                </a:r>
              </a:p>
              <a:p>
                <a:pPr marL="0" indent="0">
                  <a:buNone/>
                </a:pPr>
                <a:r>
                  <a:rPr lang="en-US" sz="1800" dirty="0"/>
                  <a:t>x</a:t>
                </a:r>
                <a:r>
                  <a:rPr lang="en-US" sz="1800" baseline="-25000" dirty="0">
                    <a:effectLst/>
                  </a:rPr>
                  <a:t>i</a:t>
                </a:r>
                <a:r>
                  <a:rPr lang="en-US" sz="1800" baseline="-25000" dirty="0"/>
                  <a:t>​</a:t>
                </a:r>
                <a:r>
                  <a:rPr lang="en-US" sz="1800" dirty="0"/>
                  <a:t>		The value of the </a:t>
                </a:r>
                <a14:m>
                  <m:oMath xmlns:m="http://schemas.openxmlformats.org/officeDocument/2006/math">
                    <m:r>
                      <a:rPr lang="en-US" i="1">
                        <a:latin typeface="Cambria Math" panose="02040503050406030204" pitchFamily="18" charset="0"/>
                      </a:rPr>
                      <m:t>𝑖</m:t>
                    </m:r>
                  </m:oMath>
                </a14:m>
                <a:r>
                  <a:rPr lang="en-US" sz="1800" dirty="0"/>
                  <a:t>-th feature</a:t>
                </a:r>
              </a:p>
              <a:p>
                <a:pPr marL="0" indent="0">
                  <a:buNone/>
                </a:pPr>
                <a:r>
                  <a:rPr lang="el-GR" sz="1800" dirty="0"/>
                  <a:t>Θ</a:t>
                </a:r>
                <a:r>
                  <a:rPr lang="en-US" sz="1800" dirty="0"/>
                  <a:t> </a:t>
                </a:r>
                <a:r>
                  <a:rPr lang="en-US" sz="1800" baseline="30000" dirty="0"/>
                  <a:t>T</a:t>
                </a:r>
                <a:r>
                  <a:rPr lang="en-US" sz="1800" dirty="0"/>
                  <a:t>x		The dot product of the parameter vector and input vector </a:t>
                </a:r>
                <a14:m>
                  <m:oMath xmlns:m="http://schemas.openxmlformats.org/officeDocument/2006/math">
                    <m:r>
                      <a:rPr lang="en-US" i="1">
                        <a:latin typeface="Cambria Math" panose="02040503050406030204" pitchFamily="18" charset="0"/>
                      </a:rPr>
                      <m:t>𝑥</m:t>
                    </m:r>
                  </m:oMath>
                </a14:m>
                <a:endParaRPr lang="en-US" sz="1800" dirty="0"/>
              </a:p>
              <a:p>
                <a:pPr marL="0" indent="0">
                  <a:buNone/>
                </a:pPr>
                <a:r>
                  <a:rPr lang="en-US" sz="1800" dirty="0"/>
                  <a:t>This confirms	z=∑</a:t>
                </a:r>
                <a:r>
                  <a:rPr lang="en-US" sz="1800" baseline="30000" dirty="0"/>
                  <a:t>n</a:t>
                </a:r>
                <a:r>
                  <a:rPr lang="en-US" sz="1800" baseline="-25000" dirty="0"/>
                  <a:t>i=1</a:t>
                </a:r>
                <a:r>
                  <a:rPr lang="en-US" sz="1800" dirty="0"/>
                  <a:t>θ</a:t>
                </a:r>
                <a:r>
                  <a:rPr lang="en-US" sz="1800" baseline="-25000" dirty="0"/>
                  <a:t>i​</a:t>
                </a:r>
                <a:r>
                  <a:rPr lang="en-US" sz="1800" dirty="0"/>
                  <a:t>x</a:t>
                </a:r>
                <a:r>
                  <a:rPr lang="en-US" sz="1800" baseline="-25000" dirty="0"/>
                  <a:t>i</a:t>
                </a:r>
                <a:r>
                  <a:rPr lang="en-US" sz="1800" dirty="0"/>
                  <a:t>​=θ</a:t>
                </a:r>
                <a:r>
                  <a:rPr lang="en-US" sz="1800" baseline="30000" dirty="0"/>
                  <a:t>T </a:t>
                </a:r>
                <a:r>
                  <a:rPr lang="en-US" sz="1800" dirty="0"/>
                  <a:t>x</a:t>
                </a:r>
              </a:p>
              <a:p>
                <a:pPr marL="0" indent="0">
                  <a:buNone/>
                </a:pPr>
                <a:r>
                  <a:rPr lang="en-US" sz="1800" dirty="0"/>
                  <a:t>is simply the </a:t>
                </a:r>
                <a:r>
                  <a:rPr lang="en-US" sz="1800" b="1" dirty="0"/>
                  <a:t>linear combination</a:t>
                </a:r>
                <a:r>
                  <a:rPr lang="en-US" sz="1800" dirty="0"/>
                  <a:t> computed </a:t>
                </a:r>
                <a:r>
                  <a:rPr lang="en-US" sz="1800" i="1" dirty="0"/>
                  <a:t>before</a:t>
                </a:r>
                <a:r>
                  <a:rPr lang="en-US" sz="1800" dirty="0"/>
                  <a:t> applying the activation function </a:t>
                </a:r>
                <a14:m>
                  <m:oMath xmlns:m="http://schemas.openxmlformats.org/officeDocument/2006/math">
                    <m:r>
                      <a:rPr lang="en-US" i="1">
                        <a:latin typeface="Cambria Math" panose="02040503050406030204" pitchFamily="18" charset="0"/>
                      </a:rPr>
                      <m:t>𝑔</m:t>
                    </m:r>
                    <m:d>
                      <m:dPr>
                        <m:ctrlPr>
                          <a:rPr lang="en-US">
                            <a:latin typeface="Cambria Math" panose="02040503050406030204" pitchFamily="18" charset="0"/>
                          </a:rPr>
                        </m:ctrlPr>
                      </m:dPr>
                      <m:e>
                        <m:r>
                          <a:rPr lang="en-US">
                            <a:latin typeface="Cambria Math" panose="02040503050406030204" pitchFamily="18" charset="0"/>
                          </a:rPr>
                          <m:t>⋅</m:t>
                        </m:r>
                      </m:e>
                    </m:d>
                  </m:oMath>
                </a14:m>
                <a:r>
                  <a:rPr lang="en-US" sz="1800" dirty="0"/>
                  <a:t>.</a:t>
                </a:r>
              </a:p>
              <a:p>
                <a:r>
                  <a:rPr lang="en-US" b="1" dirty="0"/>
                  <a:t>Putting It Together</a:t>
                </a:r>
              </a:p>
              <a:p>
                <a:r>
                  <a:rPr lang="en-US" dirty="0"/>
                  <a:t>Once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𝑧</m:t>
                        </m:r>
                      </m:e>
                      <m:sup>
                        <m:d>
                          <m:dPr>
                            <m:ctrlPr>
                              <a:rPr lang="en-US">
                                <a:latin typeface="Cambria Math" panose="02040503050406030204" pitchFamily="18" charset="0"/>
                              </a:rPr>
                            </m:ctrlPr>
                          </m:dPr>
                          <m:e>
                            <m:r>
                              <a:rPr lang="en-US">
                                <a:latin typeface="Cambria Math" panose="02040503050406030204" pitchFamily="18" charset="0"/>
                              </a:rPr>
                              <m:t>2</m:t>
                            </m:r>
                          </m:e>
                        </m:d>
                      </m:sup>
                    </m:sSup>
                  </m:oMath>
                </a14:m>
                <a:r>
                  <a:rPr lang="en-US" dirty="0"/>
                  <a:t>is computed as a vector:</a:t>
                </a:r>
              </a:p>
              <a:p>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𝑎</m:t>
                        </m:r>
                      </m:e>
                      <m:sup>
                        <m:d>
                          <m:dPr>
                            <m:ctrlPr>
                              <a:rPr lang="en-US">
                                <a:latin typeface="Cambria Math" panose="02040503050406030204" pitchFamily="18" charset="0"/>
                              </a:rPr>
                            </m:ctrlPr>
                          </m:dPr>
                          <m:e>
                            <m:r>
                              <a:rPr lang="en-US">
                                <a:latin typeface="Cambria Math" panose="02040503050406030204" pitchFamily="18" charset="0"/>
                              </a:rPr>
                              <m:t>2</m:t>
                            </m:r>
                          </m:e>
                        </m:d>
                      </m:sup>
                    </m:sSup>
                    <m:r>
                      <a:rPr lang="en-US">
                        <a:latin typeface="Cambria Math" panose="02040503050406030204" pitchFamily="18" charset="0"/>
                      </a:rPr>
                      <m:t>=</m:t>
                    </m:r>
                    <m:r>
                      <a:rPr lang="en-US" i="1">
                        <a:latin typeface="Cambria Math" panose="02040503050406030204" pitchFamily="18" charset="0"/>
                      </a:rPr>
                      <m:t>𝑔</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𝑧</m:t>
                            </m:r>
                          </m:e>
                          <m:sup>
                            <m:d>
                              <m:dPr>
                                <m:ctrlPr>
                                  <a:rPr lang="en-US">
                                    <a:latin typeface="Cambria Math" panose="02040503050406030204" pitchFamily="18" charset="0"/>
                                  </a:rPr>
                                </m:ctrlPr>
                              </m:dPr>
                              <m:e>
                                <m:r>
                                  <a:rPr lang="en-US">
                                    <a:latin typeface="Cambria Math" panose="02040503050406030204" pitchFamily="18" charset="0"/>
                                  </a:rPr>
                                  <m:t>2</m:t>
                                </m:r>
                              </m:e>
                            </m:d>
                          </m:sup>
                        </m:sSup>
                      </m:e>
                    </m:d>
                  </m:oMath>
                </a14:m>
                <a:endParaRPr lang="en-US" dirty="0"/>
              </a:p>
              <a:p>
                <a:r>
                  <a:rPr lang="en-US" dirty="0"/>
                  <a:t>applying </a:t>
                </a:r>
                <a14:m>
                  <m:oMath xmlns:m="http://schemas.openxmlformats.org/officeDocument/2006/math">
                    <m:r>
                      <a:rPr lang="en-US" i="1">
                        <a:latin typeface="Cambria Math" panose="02040503050406030204" pitchFamily="18" charset="0"/>
                      </a:rPr>
                      <m:t>𝑔</m:t>
                    </m:r>
                  </m:oMath>
                </a14:m>
                <a:r>
                  <a:rPr lang="en-US" b="1" dirty="0"/>
                  <a:t>element-wise</a:t>
                </a:r>
                <a:r>
                  <a:rPr lang="en-US" dirty="0"/>
                  <a:t> to the vector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𝑧</m:t>
                        </m:r>
                      </m:e>
                      <m:sup>
                        <m:d>
                          <m:dPr>
                            <m:ctrlPr>
                              <a:rPr lang="en-US">
                                <a:latin typeface="Cambria Math" panose="02040503050406030204" pitchFamily="18" charset="0"/>
                              </a:rPr>
                            </m:ctrlPr>
                          </m:dPr>
                          <m:e>
                            <m:r>
                              <a:rPr lang="en-US">
                                <a:latin typeface="Cambria Math" panose="02040503050406030204" pitchFamily="18" charset="0"/>
                              </a:rPr>
                              <m:t>2</m:t>
                            </m:r>
                          </m:e>
                        </m:d>
                      </m:sup>
                    </m:sSup>
                  </m:oMath>
                </a14:m>
                <a:r>
                  <a:rPr lang="en-US" dirty="0"/>
                  <a:t>gives you the full activation vector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𝑎</m:t>
                        </m:r>
                      </m:e>
                      <m:sup>
                        <m:d>
                          <m:dPr>
                            <m:ctrlPr>
                              <a:rPr lang="en-US">
                                <a:latin typeface="Cambria Math" panose="02040503050406030204" pitchFamily="18" charset="0"/>
                              </a:rPr>
                            </m:ctrlPr>
                          </m:dPr>
                          <m:e>
                            <m:r>
                              <a:rPr lang="en-US">
                                <a:latin typeface="Cambria Math" panose="02040503050406030204" pitchFamily="18" charset="0"/>
                              </a:rPr>
                              <m:t>2</m:t>
                            </m:r>
                          </m:e>
                        </m:d>
                      </m:sup>
                    </m:sSup>
                    <m:r>
                      <a:rPr lang="en-US">
                        <a:latin typeface="Cambria Math" panose="02040503050406030204" pitchFamily="18" charset="0"/>
                      </a:rPr>
                      <m:t>=</m:t>
                    </m:r>
                    <m:sSup>
                      <m:sSupPr>
                        <m:ctrlPr>
                          <a:rPr lang="en-US" i="1">
                            <a:latin typeface="Cambria Math" panose="02040503050406030204" pitchFamily="18" charset="0"/>
                          </a:rPr>
                        </m:ctrlPr>
                      </m:sSupPr>
                      <m:e>
                        <m:d>
                          <m:dPr>
                            <m:begChr m:val="["/>
                            <m:endChr m:val="]"/>
                            <m:sepChr m:val=","/>
                            <m:ctrlPr>
                              <a:rPr lang="en-US" i="1">
                                <a:latin typeface="Cambria Math" panose="02040503050406030204" pitchFamily="18" charset="0"/>
                              </a:rPr>
                            </m:ctrlPr>
                          </m:dPr>
                          <m:e>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a:latin typeface="Cambria Math" panose="02040503050406030204" pitchFamily="18" charset="0"/>
                                  </a:rPr>
                                  <m:t>1</m:t>
                                </m:r>
                              </m:sub>
                              <m:sup>
                                <m:d>
                                  <m:dPr>
                                    <m:ctrlPr>
                                      <a:rPr lang="en-US">
                                        <a:latin typeface="Cambria Math" panose="02040503050406030204" pitchFamily="18" charset="0"/>
                                      </a:rPr>
                                    </m:ctrlPr>
                                  </m:dPr>
                                  <m:e>
                                    <m:r>
                                      <a:rPr lang="en-US">
                                        <a:latin typeface="Cambria Math" panose="02040503050406030204" pitchFamily="18" charset="0"/>
                                      </a:rPr>
                                      <m:t>2</m:t>
                                    </m:r>
                                  </m:e>
                                </m:d>
                              </m:sup>
                            </m:sSubSup>
                          </m:e>
                          <m:e>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a:latin typeface="Cambria Math" panose="02040503050406030204" pitchFamily="18" charset="0"/>
                                  </a:rPr>
                                  <m:t>2</m:t>
                                </m:r>
                              </m:sub>
                              <m:sup>
                                <m:d>
                                  <m:dPr>
                                    <m:ctrlPr>
                                      <a:rPr lang="en-US">
                                        <a:latin typeface="Cambria Math" panose="02040503050406030204" pitchFamily="18" charset="0"/>
                                      </a:rPr>
                                    </m:ctrlPr>
                                  </m:dPr>
                                  <m:e>
                                    <m:r>
                                      <a:rPr lang="en-US">
                                        <a:latin typeface="Cambria Math" panose="02040503050406030204" pitchFamily="18" charset="0"/>
                                      </a:rPr>
                                      <m:t>2</m:t>
                                    </m:r>
                                  </m:e>
                                </m:d>
                              </m:sup>
                            </m:sSubSup>
                          </m:e>
                          <m:e>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a:latin typeface="Cambria Math" panose="02040503050406030204" pitchFamily="18" charset="0"/>
                                  </a:rPr>
                                  <m:t>3</m:t>
                                </m:r>
                              </m:sub>
                              <m:sup>
                                <m:d>
                                  <m:dPr>
                                    <m:ctrlPr>
                                      <a:rPr lang="en-US">
                                        <a:latin typeface="Cambria Math" panose="02040503050406030204" pitchFamily="18" charset="0"/>
                                      </a:rPr>
                                    </m:ctrlPr>
                                  </m:dPr>
                                  <m:e>
                                    <m:r>
                                      <a:rPr lang="en-US">
                                        <a:latin typeface="Cambria Math" panose="02040503050406030204" pitchFamily="18" charset="0"/>
                                      </a:rPr>
                                      <m:t>2</m:t>
                                    </m:r>
                                  </m:e>
                                </m:d>
                              </m:sup>
                            </m:sSubSup>
                          </m:e>
                        </m:d>
                      </m:e>
                      <m:sup>
                        <m:r>
                          <a:rPr lang="en-US" i="1">
                            <a:latin typeface="Cambria Math" panose="02040503050406030204" pitchFamily="18" charset="0"/>
                          </a:rPr>
                          <m:t>𝑇</m:t>
                        </m:r>
                      </m:sup>
                    </m:sSup>
                  </m:oMath>
                </a14:m>
                <a:r>
                  <a:rPr lang="en-US" dirty="0"/>
                  <a:t>in one step — this is the vectorized version of the three scalar equations you started with.</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355A2E25-CC9B-5F6C-A8F0-3C053D39813F}"/>
                  </a:ext>
                </a:extLst>
              </p:cNvPr>
              <p:cNvSpPr>
                <a:spLocks noGrp="1" noRot="1" noChangeAspect="1" noMove="1" noResize="1" noEditPoints="1" noAdjustHandles="1" noChangeArrowheads="1" noChangeShapeType="1" noTextEdit="1"/>
              </p:cNvSpPr>
              <p:nvPr>
                <p:ph idx="1"/>
              </p:nvPr>
            </p:nvSpPr>
            <p:spPr>
              <a:xfrm>
                <a:off x="838200" y="1109382"/>
                <a:ext cx="10515600" cy="5067581"/>
              </a:xfrm>
              <a:blipFill>
                <a:blip r:embed="rId2"/>
                <a:stretch>
                  <a:fillRect l="-522" t="-9988"/>
                </a:stretch>
              </a:blipFill>
            </p:spPr>
            <p:txBody>
              <a:bodyPr/>
              <a:lstStyle/>
              <a:p>
                <a:r>
                  <a:rPr lang="en-US">
                    <a:noFill/>
                  </a:rPr>
                  <a:t> </a:t>
                </a:r>
              </a:p>
            </p:txBody>
          </p:sp>
        </mc:Fallback>
      </mc:AlternateContent>
    </p:spTree>
    <p:extLst>
      <p:ext uri="{BB962C8B-B14F-4D97-AF65-F5344CB8AC3E}">
        <p14:creationId xmlns:p14="http://schemas.microsoft.com/office/powerpoint/2010/main" val="1841489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1BC23-26EE-39FC-4827-36A19A927F49}"/>
              </a:ext>
            </a:extLst>
          </p:cNvPr>
          <p:cNvSpPr>
            <a:spLocks noGrp="1"/>
          </p:cNvSpPr>
          <p:nvPr>
            <p:ph type="title"/>
          </p:nvPr>
        </p:nvSpPr>
        <p:spPr>
          <a:xfrm>
            <a:off x="838200" y="365126"/>
            <a:ext cx="10515600" cy="862784"/>
          </a:xfrm>
        </p:spPr>
        <p:txBody>
          <a:bodyPr>
            <a:normAutofit/>
          </a:bodyPr>
          <a:lstStyle/>
          <a:p>
            <a:pPr algn="ctr"/>
            <a:r>
              <a:rPr lang="en-US" sz="2000" dirty="0">
                <a:latin typeface="Arial Black" panose="020B0A04020102020204" pitchFamily="34" charset="0"/>
              </a:rPr>
              <a:t>Why do we need for Neural Networks</a:t>
            </a:r>
            <a:endParaRPr lang="en-US" sz="2000" dirty="0"/>
          </a:p>
        </p:txBody>
      </p:sp>
      <p:sp>
        <p:nvSpPr>
          <p:cNvPr id="3" name="Content Placeholder 2">
            <a:extLst>
              <a:ext uri="{FF2B5EF4-FFF2-40B4-BE49-F238E27FC236}">
                <a16:creationId xmlns:a16="http://schemas.microsoft.com/office/drawing/2014/main" id="{2C8193A7-0940-F19B-B92B-D6ECD2F6932D}"/>
              </a:ext>
            </a:extLst>
          </p:cNvPr>
          <p:cNvSpPr>
            <a:spLocks noGrp="1"/>
          </p:cNvSpPr>
          <p:nvPr>
            <p:ph idx="1"/>
          </p:nvPr>
        </p:nvSpPr>
        <p:spPr>
          <a:xfrm>
            <a:off x="838200" y="1527600"/>
            <a:ext cx="10515600" cy="4649363"/>
          </a:xfrm>
        </p:spPr>
        <p:txBody>
          <a:bodyPr>
            <a:normAutofit/>
          </a:bodyPr>
          <a:lstStyle/>
          <a:p>
            <a:r>
              <a:rPr lang="en-US" sz="2000" dirty="0"/>
              <a:t>In this case, the housing problem and prediction for how many houses will be sold in the next 6monthes. Need for hundreds of features to solve the problem. Includes the higher order polynomial degrees. When n is large then ended up with high complexity computational and then the complexity will be higher. Ending up with 170000 cubic feature.</a:t>
            </a:r>
          </a:p>
          <a:p>
            <a:pPr marL="0" indent="0">
              <a:buNone/>
            </a:pPr>
            <a:r>
              <a:rPr lang="en-US" sz="2000" dirty="0"/>
              <a:t>X1  = size</a:t>
            </a:r>
          </a:p>
          <a:p>
            <a:pPr marL="0" indent="0">
              <a:buNone/>
            </a:pPr>
            <a:r>
              <a:rPr lang="en-US" sz="2000" dirty="0"/>
              <a:t>X2 = #bedrooms</a:t>
            </a:r>
          </a:p>
          <a:p>
            <a:pPr marL="0" indent="0">
              <a:buNone/>
            </a:pPr>
            <a:r>
              <a:rPr lang="en-US" sz="2000" dirty="0"/>
              <a:t>X3 = no. of floors</a:t>
            </a:r>
          </a:p>
          <a:p>
            <a:pPr marL="0" indent="0">
              <a:buNone/>
            </a:pPr>
            <a:r>
              <a:rPr lang="en-US" sz="2000" dirty="0"/>
              <a:t>X4 = age</a:t>
            </a:r>
          </a:p>
          <a:p>
            <a:pPr marL="0" indent="0">
              <a:buNone/>
            </a:pPr>
            <a:r>
              <a:rPr lang="en-US" sz="2000" dirty="0"/>
              <a:t>…</a:t>
            </a:r>
          </a:p>
          <a:p>
            <a:pPr marL="0" indent="0">
              <a:buNone/>
            </a:pPr>
            <a:r>
              <a:rPr lang="en-US" sz="2000" dirty="0"/>
              <a:t>X100</a:t>
            </a:r>
          </a:p>
        </p:txBody>
      </p:sp>
      <p:pic>
        <p:nvPicPr>
          <p:cNvPr id="5" name="Picture 4">
            <a:extLst>
              <a:ext uri="{FF2B5EF4-FFF2-40B4-BE49-F238E27FC236}">
                <a16:creationId xmlns:a16="http://schemas.microsoft.com/office/drawing/2014/main" id="{F1CF417B-9676-E4E7-FE1D-9F7B92BAAAA7}"/>
              </a:ext>
            </a:extLst>
          </p:cNvPr>
          <p:cNvPicPr>
            <a:picLocks noChangeAspect="1"/>
          </p:cNvPicPr>
          <p:nvPr/>
        </p:nvPicPr>
        <p:blipFill>
          <a:blip r:embed="rId3"/>
          <a:stretch>
            <a:fillRect/>
          </a:stretch>
        </p:blipFill>
        <p:spPr>
          <a:xfrm>
            <a:off x="7585832" y="3429000"/>
            <a:ext cx="3238952" cy="952633"/>
          </a:xfrm>
          <a:prstGeom prst="rect">
            <a:avLst/>
          </a:prstGeom>
        </p:spPr>
      </p:pic>
      <p:pic>
        <p:nvPicPr>
          <p:cNvPr id="7" name="Picture 6">
            <a:extLst>
              <a:ext uri="{FF2B5EF4-FFF2-40B4-BE49-F238E27FC236}">
                <a16:creationId xmlns:a16="http://schemas.microsoft.com/office/drawing/2014/main" id="{FFA2164E-1D0C-58FB-99ED-4DE2730039EC}"/>
              </a:ext>
            </a:extLst>
          </p:cNvPr>
          <p:cNvPicPr>
            <a:picLocks noChangeAspect="1"/>
          </p:cNvPicPr>
          <p:nvPr/>
        </p:nvPicPr>
        <p:blipFill>
          <a:blip r:embed="rId4"/>
          <a:stretch>
            <a:fillRect/>
          </a:stretch>
        </p:blipFill>
        <p:spPr>
          <a:xfrm>
            <a:off x="4674643" y="2886770"/>
            <a:ext cx="2725148" cy="1379962"/>
          </a:xfrm>
          <a:prstGeom prst="rect">
            <a:avLst/>
          </a:prstGeom>
        </p:spPr>
      </p:pic>
    </p:spTree>
    <p:extLst>
      <p:ext uri="{BB962C8B-B14F-4D97-AF65-F5344CB8AC3E}">
        <p14:creationId xmlns:p14="http://schemas.microsoft.com/office/powerpoint/2010/main" val="11586186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68FFF-4BA9-6FCA-4872-86765EBDBDE2}"/>
              </a:ext>
            </a:extLst>
          </p:cNvPr>
          <p:cNvSpPr>
            <a:spLocks noGrp="1"/>
          </p:cNvSpPr>
          <p:nvPr>
            <p:ph type="title"/>
          </p:nvPr>
        </p:nvSpPr>
        <p:spPr>
          <a:xfrm>
            <a:off x="838200" y="365125"/>
            <a:ext cx="10515600" cy="892175"/>
          </a:xfrm>
        </p:spPr>
        <p:txBody>
          <a:bodyPr>
            <a:normAutofit/>
          </a:bodyPr>
          <a:lstStyle/>
          <a:p>
            <a:pPr algn="ctr"/>
            <a:r>
              <a:rPr lang="en-US" sz="2000" dirty="0">
                <a:latin typeface="Arial Black" panose="020B0A04020102020204" pitchFamily="34" charset="0"/>
              </a:rPr>
              <a:t>Computing the Output Layer (Forward Propagation, Final Step</a:t>
            </a:r>
            <a:r>
              <a:rPr lang="en-US" sz="2400" dirty="0">
                <a:latin typeface="Arial Black" panose="020B0A04020102020204" pitchFamily="34" charset="0"/>
              </a:rPr>
              <a: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C8E12DB-1172-8885-A38E-6C513CAF6825}"/>
                  </a:ext>
                </a:extLst>
              </p:cNvPr>
              <p:cNvSpPr>
                <a:spLocks noGrp="1"/>
              </p:cNvSpPr>
              <p:nvPr>
                <p:ph idx="1"/>
              </p:nvPr>
            </p:nvSpPr>
            <p:spPr>
              <a:xfrm>
                <a:off x="838200" y="1257300"/>
                <a:ext cx="10515600" cy="4919663"/>
              </a:xfrm>
            </p:spPr>
            <p:txBody>
              <a:bodyPr>
                <a:normAutofit lnSpcReduction="10000"/>
              </a:bodyPr>
              <a:lstStyle/>
              <a:p>
                <a:r>
                  <a:rPr lang="en-US" b="1" dirty="0"/>
                  <a:t>Scalar Form</a:t>
                </a:r>
              </a:p>
              <a:p>
                <a:r>
                  <a:rPr lang="en-US" sz="1800" dirty="0"/>
                  <a:t>To compute the final hypothesis output, we compute </a:t>
                </a:r>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𝑧</m:t>
                        </m:r>
                      </m:e>
                      <m:sup>
                        <m:d>
                          <m:dPr>
                            <m:ctrlPr>
                              <a:rPr lang="en-US" sz="1800">
                                <a:latin typeface="Cambria Math" panose="02040503050406030204" pitchFamily="18" charset="0"/>
                              </a:rPr>
                            </m:ctrlPr>
                          </m:dPr>
                          <m:e>
                            <m:r>
                              <a:rPr lang="en-US" sz="1800">
                                <a:latin typeface="Cambria Math" panose="02040503050406030204" pitchFamily="18" charset="0"/>
                              </a:rPr>
                              <m:t>3</m:t>
                            </m:r>
                          </m:e>
                        </m:d>
                      </m:sup>
                    </m:sSup>
                  </m:oMath>
                </a14:m>
                <a:r>
                  <a:rPr lang="en-US" sz="1800" dirty="0"/>
                  <a:t>— the weighted combination feeding into the output layer:</a:t>
                </a:r>
              </a:p>
              <a:p>
                <a:pPr marL="0" indent="0">
                  <a:buNone/>
                </a:pPr>
                <a:r>
                  <a:rPr lang="en-US" sz="1800" dirty="0">
                    <a:latin typeface="Times New Roman" panose="02020603050405020304" pitchFamily="18" charset="0"/>
                    <a:cs typeface="Times New Roman" panose="02020603050405020304" pitchFamily="18" charset="0"/>
                  </a:rPr>
                  <a:t>	</a:t>
                </a:r>
                <a:r>
                  <a:rPr lang="en-US" sz="1800" dirty="0"/>
                  <a:t> </a:t>
                </a:r>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𝑧</m:t>
                        </m:r>
                      </m:e>
                      <m:sup>
                        <m:d>
                          <m:dPr>
                            <m:ctrlPr>
                              <a:rPr lang="en-US" sz="1800">
                                <a:latin typeface="Cambria Math" panose="02040503050406030204" pitchFamily="18" charset="0"/>
                              </a:rPr>
                            </m:ctrlPr>
                          </m:dPr>
                          <m:e>
                            <m:r>
                              <a:rPr lang="en-US" sz="1800">
                                <a:latin typeface="Cambria Math" panose="02040503050406030204" pitchFamily="18" charset="0"/>
                              </a:rPr>
                              <m:t>3</m:t>
                            </m:r>
                          </m:e>
                        </m:d>
                      </m:sup>
                    </m:sSup>
                    <m:r>
                      <a:rPr lang="en-US" sz="1800" i="1">
                        <a:latin typeface="Cambria Math" panose="02040503050406030204" pitchFamily="18" charset="0"/>
                      </a:rPr>
                      <m:t> </m:t>
                    </m:r>
                  </m:oMath>
                </a14:m>
                <a:r>
                  <a:rPr lang="en-US" sz="1800" dirty="0">
                    <a:latin typeface="Times New Roman" panose="02020603050405020304" pitchFamily="18" charset="0"/>
                    <a:cs typeface="Times New Roman" panose="02020603050405020304" pitchFamily="18" charset="0"/>
                  </a:rPr>
                  <a:t>= g(</a:t>
                </a:r>
                <a:r>
                  <a:rPr lang="el-GR" sz="18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10</a:t>
                </a:r>
                <a:r>
                  <a:rPr lang="en-US" sz="1800" baseline="30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a</a:t>
                </a:r>
                <a:r>
                  <a:rPr lang="en-US" sz="1800" baseline="-25000" dirty="0">
                    <a:latin typeface="Times New Roman" panose="02020603050405020304" pitchFamily="18" charset="0"/>
                    <a:cs typeface="Times New Roman" panose="02020603050405020304" pitchFamily="18" charset="0"/>
                  </a:rPr>
                  <a:t>0</a:t>
                </a:r>
                <a:r>
                  <a:rPr lang="en-US" sz="1800" baseline="30000" dirty="0">
                    <a:latin typeface="Times New Roman" panose="02020603050405020304" pitchFamily="18" charset="0"/>
                    <a:cs typeface="Times New Roman" panose="02020603050405020304" pitchFamily="18" charset="0"/>
                  </a:rPr>
                  <a:t>(2)</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 </a:t>
                </a:r>
                <a:r>
                  <a:rPr lang="el-GR" sz="1800" dirty="0">
                    <a:latin typeface="Times New Roman" panose="02020603050405020304" pitchFamily="18" charset="0"/>
                    <a:cs typeface="Times New Roman" panose="02020603050405020304" pitchFamily="18" charset="0"/>
                  </a:rPr>
                  <a:t>Θ</a:t>
                </a:r>
                <a:r>
                  <a:rPr lang="en-US" sz="1800" baseline="30000" dirty="0">
                    <a:latin typeface="Times New Roman" panose="02020603050405020304" pitchFamily="18" charset="0"/>
                    <a:cs typeface="Times New Roman" panose="02020603050405020304" pitchFamily="18" charset="0"/>
                  </a:rPr>
                  <a:t>(2)</a:t>
                </a:r>
                <a:r>
                  <a:rPr lang="en-US" sz="1800" baseline="-25000" dirty="0">
                    <a:latin typeface="Times New Roman" panose="02020603050405020304" pitchFamily="18" charset="0"/>
                    <a:cs typeface="Times New Roman" panose="02020603050405020304" pitchFamily="18" charset="0"/>
                  </a:rPr>
                  <a:t>11</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1</a:t>
                </a:r>
                <a:r>
                  <a:rPr lang="en-US" sz="1800" baseline="30000" dirty="0">
                    <a:latin typeface="Times New Roman" panose="02020603050405020304" pitchFamily="18" charset="0"/>
                    <a:cs typeface="Times New Roman" panose="02020603050405020304" pitchFamily="18" charset="0"/>
                  </a:rPr>
                  <a:t>(2) </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Θ</a:t>
                </a:r>
                <a:r>
                  <a:rPr lang="en-US" sz="1800" baseline="30000" dirty="0">
                    <a:latin typeface="Times New Roman" panose="02020603050405020304" pitchFamily="18" charset="0"/>
                    <a:cs typeface="Times New Roman" panose="02020603050405020304" pitchFamily="18" charset="0"/>
                  </a:rPr>
                  <a:t>(2)</a:t>
                </a:r>
                <a:r>
                  <a:rPr lang="en-US" sz="1800" baseline="-25000" dirty="0">
                    <a:latin typeface="Times New Roman" panose="02020603050405020304" pitchFamily="18" charset="0"/>
                    <a:cs typeface="Times New Roman" panose="02020603050405020304" pitchFamily="18" charset="0"/>
                  </a:rPr>
                  <a:t>12</a:t>
                </a:r>
                <a:r>
                  <a:rPr lang="en-US" sz="1800" baseline="30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 </a:t>
                </a:r>
                <a:r>
                  <a:rPr lang="en-US" sz="1800" baseline="30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  + </a:t>
                </a:r>
                <a:r>
                  <a:rPr lang="el-GR" sz="1800" dirty="0">
                    <a:latin typeface="Times New Roman" panose="02020603050405020304" pitchFamily="18" charset="0"/>
                    <a:cs typeface="Times New Roman" panose="02020603050405020304" pitchFamily="18" charset="0"/>
                  </a:rPr>
                  <a:t>Θ</a:t>
                </a:r>
                <a:r>
                  <a:rPr lang="en-US" sz="1800" baseline="30000" dirty="0">
                    <a:latin typeface="Times New Roman" panose="02020603050405020304" pitchFamily="18" charset="0"/>
                    <a:cs typeface="Times New Roman" panose="02020603050405020304" pitchFamily="18" charset="0"/>
                  </a:rPr>
                  <a:t>2</a:t>
                </a:r>
                <a:r>
                  <a:rPr lang="en-US" sz="1800" baseline="-25000" dirty="0">
                    <a:latin typeface="Times New Roman" panose="02020603050405020304" pitchFamily="18" charset="0"/>
                    <a:cs typeface="Times New Roman" panose="02020603050405020304" pitchFamily="18" charset="0"/>
                  </a:rPr>
                  <a:t>13</a:t>
                </a:r>
                <a:r>
                  <a:rPr lang="en-US" sz="1800" baseline="30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3</a:t>
                </a:r>
                <a:r>
                  <a:rPr lang="en-US" sz="1800" baseline="30000" dirty="0">
                    <a:latin typeface="Times New Roman" panose="02020603050405020304" pitchFamily="18" charset="0"/>
                    <a:cs typeface="Times New Roman" panose="02020603050405020304" pitchFamily="18" charset="0"/>
                  </a:rPr>
                  <a:t>2</a:t>
                </a:r>
              </a:p>
              <a:p>
                <a:pPr marL="0" indent="0">
                  <a:buNone/>
                </a:pPr>
                <a:r>
                  <a:rPr lang="en-US" sz="1800" dirty="0"/>
                  <a:t>Then the hypothesis output is:</a:t>
                </a:r>
              </a:p>
              <a:p>
                <a:pPr marL="0" indent="0">
                  <a:buNone/>
                </a:pPr>
                <a:r>
                  <a:rPr lang="en-US" sz="1800" dirty="0"/>
                  <a:t>	h</a:t>
                </a:r>
                <a:r>
                  <a:rPr lang="en-US" sz="1800" baseline="-25000" dirty="0"/>
                  <a:t>Θ​</a:t>
                </a:r>
                <a:r>
                  <a:rPr lang="en-US" sz="1800" dirty="0"/>
                  <a:t>(x)= a</a:t>
                </a:r>
                <a:r>
                  <a:rPr lang="en-US" sz="1800" baseline="30000" dirty="0"/>
                  <a:t>(3)</a:t>
                </a:r>
                <a:r>
                  <a:rPr lang="en-US" sz="1800" dirty="0"/>
                  <a:t>=g(z</a:t>
                </a:r>
                <a:r>
                  <a:rPr lang="en-US" sz="1800" baseline="30000" dirty="0"/>
                  <a:t>(3)</a:t>
                </a:r>
                <a:r>
                  <a:rPr lang="en-US" sz="1800" dirty="0"/>
                  <a:t>)</a:t>
                </a:r>
                <a:endParaRPr lang="en-US" sz="1800" dirty="0">
                  <a:latin typeface="Calibri" panose="020F0502020204030204" pitchFamily="34" charset="0"/>
                  <a:cs typeface="Calibri" panose="020F0502020204030204" pitchFamily="34" charset="0"/>
                </a:endParaRPr>
              </a:p>
              <a:p>
                <a:pPr marL="0" indent="0">
                  <a:buNone/>
                </a:pPr>
                <a:r>
                  <a:rPr lang="en-US" sz="1800" dirty="0"/>
                  <a:t>Since there is only </a:t>
                </a:r>
                <a:r>
                  <a:rPr lang="en-US" sz="1800" b="1" dirty="0"/>
                  <a:t>one unit</a:t>
                </a:r>
                <a:r>
                  <a:rPr lang="en-US" sz="1800" dirty="0"/>
                  <a:t> in the output layer, </a:t>
                </a:r>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𝑎</m:t>
                        </m:r>
                      </m:e>
                      <m:sup>
                        <m:d>
                          <m:dPr>
                            <m:ctrlPr>
                              <a:rPr lang="en-US" sz="1800">
                                <a:latin typeface="Cambria Math" panose="02040503050406030204" pitchFamily="18" charset="0"/>
                              </a:rPr>
                            </m:ctrlPr>
                          </m:dPr>
                          <m:e>
                            <m:r>
                              <a:rPr lang="en-US" sz="1800">
                                <a:latin typeface="Cambria Math" panose="02040503050406030204" pitchFamily="18" charset="0"/>
                              </a:rPr>
                              <m:t>3</m:t>
                            </m:r>
                          </m:e>
                        </m:d>
                      </m:sup>
                    </m:sSup>
                  </m:oMath>
                </a14:m>
                <a:r>
                  <a:rPr lang="en-US" sz="1800" dirty="0"/>
                  <a:t>is a single value (a scalar) — the activation of that one output unit.</a:t>
                </a:r>
              </a:p>
              <a:p>
                <a:pPr marL="0" indent="0">
                  <a:buNone/>
                </a:pPr>
                <a:r>
                  <a:rPr lang="en-US" sz="1800" dirty="0">
                    <a:latin typeface="Arial Black" panose="020B0A04020102020204" pitchFamily="34" charset="0"/>
                  </a:rPr>
                  <a:t>Vectorized Form</a:t>
                </a:r>
              </a:p>
              <a:p>
                <a:r>
                  <a:rPr lang="en-US" sz="1800" dirty="0"/>
                  <a:t>The same computation, vectorized:</a:t>
                </a:r>
              </a:p>
              <a:p>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𝑧</m:t>
                        </m:r>
                      </m:e>
                      <m:sup>
                        <m:d>
                          <m:dPr>
                            <m:ctrlPr>
                              <a:rPr lang="en-US" sz="1800">
                                <a:latin typeface="Cambria Math" panose="02040503050406030204" pitchFamily="18" charset="0"/>
                              </a:rPr>
                            </m:ctrlPr>
                          </m:dPr>
                          <m:e>
                            <m:r>
                              <a:rPr lang="en-US" sz="1800">
                                <a:latin typeface="Cambria Math" panose="02040503050406030204" pitchFamily="18" charset="0"/>
                              </a:rPr>
                              <m:t>3</m:t>
                            </m:r>
                          </m:e>
                        </m:d>
                      </m:sup>
                    </m:sSup>
                    <m:r>
                      <a:rPr lang="en-US" sz="1800">
                        <a:latin typeface="Cambria Math" panose="02040503050406030204" pitchFamily="18" charset="0"/>
                      </a:rPr>
                      <m:t>=</m:t>
                    </m:r>
                    <m:sSup>
                      <m:sSupPr>
                        <m:ctrlPr>
                          <a:rPr lang="en-US" sz="1800">
                            <a:latin typeface="Cambria Math" panose="02040503050406030204" pitchFamily="18" charset="0"/>
                          </a:rPr>
                        </m:ctrlPr>
                      </m:sSupPr>
                      <m:e>
                        <m:r>
                          <m:rPr>
                            <m:sty m:val="p"/>
                          </m:rPr>
                          <a:rPr lang="en-US" sz="1800">
                            <a:latin typeface="Cambria Math" panose="02040503050406030204" pitchFamily="18" charset="0"/>
                          </a:rPr>
                          <m:t>Θ</m:t>
                        </m:r>
                      </m:e>
                      <m:sup>
                        <m:d>
                          <m:dPr>
                            <m:ctrlPr>
                              <a:rPr lang="en-US" sz="1800">
                                <a:latin typeface="Cambria Math" panose="02040503050406030204" pitchFamily="18" charset="0"/>
                              </a:rPr>
                            </m:ctrlPr>
                          </m:dPr>
                          <m:e>
                            <m:r>
                              <a:rPr lang="en-US" sz="1800">
                                <a:latin typeface="Cambria Math" panose="02040503050406030204" pitchFamily="18" charset="0"/>
                              </a:rPr>
                              <m:t>2</m:t>
                            </m:r>
                          </m:e>
                        </m:d>
                      </m:sup>
                    </m:sSup>
                    <m:sSup>
                      <m:sSupPr>
                        <m:ctrlPr>
                          <a:rPr lang="en-US" sz="1800" i="1">
                            <a:latin typeface="Cambria Math" panose="02040503050406030204" pitchFamily="18" charset="0"/>
                          </a:rPr>
                        </m:ctrlPr>
                      </m:sSupPr>
                      <m:e>
                        <m:r>
                          <a:rPr lang="en-US" sz="1800" i="1">
                            <a:latin typeface="Cambria Math" panose="02040503050406030204" pitchFamily="18" charset="0"/>
                          </a:rPr>
                          <m:t>𝑎</m:t>
                        </m:r>
                      </m:e>
                      <m:sup>
                        <m:d>
                          <m:dPr>
                            <m:ctrlPr>
                              <a:rPr lang="en-US" sz="1800">
                                <a:latin typeface="Cambria Math" panose="02040503050406030204" pitchFamily="18" charset="0"/>
                              </a:rPr>
                            </m:ctrlPr>
                          </m:dPr>
                          <m:e>
                            <m:r>
                              <a:rPr lang="en-US" sz="1800">
                                <a:latin typeface="Cambria Math" panose="02040503050406030204" pitchFamily="18" charset="0"/>
                              </a:rPr>
                              <m:t>2</m:t>
                            </m:r>
                          </m:e>
                        </m:d>
                      </m:sup>
                    </m:sSup>
                  </m:oMath>
                </a14:m>
                <a:endParaRPr lang="en-US" sz="1800" dirty="0"/>
              </a:p>
              <a:p>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ℎ</m:t>
                        </m:r>
                      </m:e>
                      <m:sub>
                        <m:r>
                          <m:rPr>
                            <m:sty m:val="p"/>
                          </m:rPr>
                          <a:rPr lang="en-US" sz="1800">
                            <a:latin typeface="Cambria Math" panose="02040503050406030204" pitchFamily="18" charset="0"/>
                          </a:rPr>
                          <m:t>Θ</m:t>
                        </m:r>
                      </m:sub>
                    </m:sSub>
                    <m:d>
                      <m:dPr>
                        <m:ctrlPr>
                          <a:rPr lang="en-US" sz="1800" i="1">
                            <a:latin typeface="Cambria Math" panose="02040503050406030204" pitchFamily="18" charset="0"/>
                          </a:rPr>
                        </m:ctrlPr>
                      </m:dPr>
                      <m:e>
                        <m:r>
                          <a:rPr lang="en-US" sz="1800" i="1">
                            <a:latin typeface="Cambria Math" panose="02040503050406030204" pitchFamily="18" charset="0"/>
                          </a:rPr>
                          <m:t>𝑥</m:t>
                        </m:r>
                      </m:e>
                    </m:d>
                    <m:r>
                      <a:rPr lang="en-US" sz="1800">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𝑎</m:t>
                        </m:r>
                      </m:e>
                      <m:sup>
                        <m:d>
                          <m:dPr>
                            <m:ctrlPr>
                              <a:rPr lang="en-US" sz="1800">
                                <a:latin typeface="Cambria Math" panose="02040503050406030204" pitchFamily="18" charset="0"/>
                              </a:rPr>
                            </m:ctrlPr>
                          </m:dPr>
                          <m:e>
                            <m:r>
                              <a:rPr lang="en-US" sz="1800">
                                <a:latin typeface="Cambria Math" panose="02040503050406030204" pitchFamily="18" charset="0"/>
                              </a:rPr>
                              <m:t>3</m:t>
                            </m:r>
                          </m:e>
                        </m:d>
                      </m:sup>
                    </m:sSup>
                    <m:r>
                      <a:rPr lang="en-US" sz="1800">
                        <a:latin typeface="Cambria Math" panose="02040503050406030204" pitchFamily="18" charset="0"/>
                      </a:rPr>
                      <m:t>=</m:t>
                    </m:r>
                    <m:r>
                      <a:rPr lang="en-US" sz="1800" i="1">
                        <a:latin typeface="Cambria Math" panose="02040503050406030204" pitchFamily="18" charset="0"/>
                      </a:rPr>
                      <m:t>𝑔</m:t>
                    </m:r>
                    <m:d>
                      <m:dPr>
                        <m:ctrlPr>
                          <a:rPr lang="en-US" sz="1800" i="1">
                            <a:latin typeface="Cambria Math" panose="02040503050406030204" pitchFamily="18" charset="0"/>
                          </a:rPr>
                        </m:ctrlPr>
                      </m:dPr>
                      <m:e>
                        <m:sSup>
                          <m:sSupPr>
                            <m:ctrlPr>
                              <a:rPr lang="en-US" sz="1800" i="1">
                                <a:latin typeface="Cambria Math" panose="02040503050406030204" pitchFamily="18" charset="0"/>
                              </a:rPr>
                            </m:ctrlPr>
                          </m:sSupPr>
                          <m:e>
                            <m:r>
                              <a:rPr lang="en-US" sz="1800" i="1">
                                <a:latin typeface="Cambria Math" panose="02040503050406030204" pitchFamily="18" charset="0"/>
                              </a:rPr>
                              <m:t>𝑧</m:t>
                            </m:r>
                          </m:e>
                          <m:sup>
                            <m:d>
                              <m:dPr>
                                <m:ctrlPr>
                                  <a:rPr lang="en-US" sz="1800">
                                    <a:latin typeface="Cambria Math" panose="02040503050406030204" pitchFamily="18" charset="0"/>
                                  </a:rPr>
                                </m:ctrlPr>
                              </m:dPr>
                              <m:e>
                                <m:r>
                                  <a:rPr lang="en-US" sz="1800">
                                    <a:latin typeface="Cambria Math" panose="02040503050406030204" pitchFamily="18" charset="0"/>
                                  </a:rPr>
                                  <m:t>3</m:t>
                                </m:r>
                              </m:e>
                            </m:d>
                          </m:sup>
                        </m:sSup>
                      </m:e>
                    </m:d>
                  </m:oMath>
                </a14:m>
                <a:endParaRPr lang="en-US" sz="1800" dirty="0"/>
              </a:p>
              <a:p>
                <a:r>
                  <a:rPr lang="en-US" sz="1800" dirty="0"/>
                  <a:t>*(Note: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𝑎</m:t>
                        </m:r>
                      </m:e>
                      <m:sup>
                        <m:d>
                          <m:dPr>
                            <m:ctrlPr>
                              <a:rPr lang="en-US">
                                <a:latin typeface="Cambria Math" panose="02040503050406030204" pitchFamily="18" charset="0"/>
                              </a:rPr>
                            </m:ctrlPr>
                          </m:dPr>
                          <m:e>
                            <m:r>
                              <a:rPr lang="en-US">
                                <a:latin typeface="Cambria Math" panose="02040503050406030204" pitchFamily="18" charset="0"/>
                              </a:rPr>
                              <m:t>2</m:t>
                            </m:r>
                          </m:e>
                        </m:d>
                      </m:sup>
                    </m:sSup>
                  </m:oMath>
                </a14:m>
                <a:r>
                  <a:rPr lang="en-US" sz="1800" dirty="0"/>
                  <a:t>here includes the bias unit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a:latin typeface="Cambria Math" panose="02040503050406030204" pitchFamily="18" charset="0"/>
                          </a:rPr>
                          <m:t>0</m:t>
                        </m:r>
                      </m:sub>
                      <m:sup>
                        <m:d>
                          <m:dPr>
                            <m:ctrlPr>
                              <a:rPr lang="en-US">
                                <a:latin typeface="Cambria Math" panose="02040503050406030204" pitchFamily="18" charset="0"/>
                              </a:rPr>
                            </m:ctrlPr>
                          </m:dPr>
                          <m:e>
                            <m:r>
                              <a:rPr lang="en-US">
                                <a:latin typeface="Cambria Math" panose="02040503050406030204" pitchFamily="18" charset="0"/>
                              </a:rPr>
                              <m:t>2</m:t>
                            </m:r>
                          </m:e>
                        </m:d>
                      </m:sup>
                    </m:sSubSup>
                    <m:r>
                      <a:rPr lang="en-US">
                        <a:latin typeface="Cambria Math" panose="02040503050406030204" pitchFamily="18" charset="0"/>
                      </a:rPr>
                      <m:t>=1</m:t>
                    </m:r>
                  </m:oMath>
                </a14:m>
                <a:r>
                  <a:rPr lang="en-US" sz="1800" dirty="0"/>
                  <a:t>prepended to the vector.)*</a:t>
                </a:r>
                <a:endParaRPr lang="en-US" dirty="0"/>
              </a:p>
            </p:txBody>
          </p:sp>
        </mc:Choice>
        <mc:Fallback xmlns="">
          <p:sp>
            <p:nvSpPr>
              <p:cNvPr id="3" name="Content Placeholder 2">
                <a:extLst>
                  <a:ext uri="{FF2B5EF4-FFF2-40B4-BE49-F238E27FC236}">
                    <a16:creationId xmlns:a16="http://schemas.microsoft.com/office/drawing/2014/main" id="{CC8E12DB-1172-8885-A38E-6C513CAF6825}"/>
                  </a:ext>
                </a:extLst>
              </p:cNvPr>
              <p:cNvSpPr>
                <a:spLocks noGrp="1" noRot="1" noChangeAspect="1" noMove="1" noResize="1" noEditPoints="1" noAdjustHandles="1" noChangeArrowheads="1" noChangeShapeType="1" noTextEdit="1"/>
              </p:cNvSpPr>
              <p:nvPr>
                <p:ph idx="1"/>
              </p:nvPr>
            </p:nvSpPr>
            <p:spPr>
              <a:xfrm>
                <a:off x="838200" y="1257300"/>
                <a:ext cx="10515600" cy="4919663"/>
              </a:xfrm>
              <a:blipFill>
                <a:blip r:embed="rId2"/>
                <a:stretch>
                  <a:fillRect l="-1043" t="-2726"/>
                </a:stretch>
              </a:blipFill>
            </p:spPr>
            <p:txBody>
              <a:bodyPr/>
              <a:lstStyle/>
              <a:p>
                <a:r>
                  <a:rPr lang="en-US">
                    <a:noFill/>
                  </a:rPr>
                  <a:t> </a:t>
                </a:r>
              </a:p>
            </p:txBody>
          </p:sp>
        </mc:Fallback>
      </mc:AlternateContent>
    </p:spTree>
    <p:extLst>
      <p:ext uri="{BB962C8B-B14F-4D97-AF65-F5344CB8AC3E}">
        <p14:creationId xmlns:p14="http://schemas.microsoft.com/office/powerpoint/2010/main" val="26092132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6E91711-068B-5E05-0E80-B746DA88BD8D}"/>
                  </a:ext>
                </a:extLst>
              </p:cNvPr>
              <p:cNvSpPr>
                <a:spLocks noGrp="1"/>
              </p:cNvSpPr>
              <p:nvPr>
                <p:ph idx="1"/>
              </p:nvPr>
            </p:nvSpPr>
            <p:spPr>
              <a:xfrm>
                <a:off x="838200" y="389965"/>
                <a:ext cx="10515600" cy="5786998"/>
              </a:xfrm>
            </p:spPr>
            <p:txBody>
              <a:bodyPr>
                <a:normAutofit fontScale="92500" lnSpcReduction="10000"/>
              </a:bodyPr>
              <a:lstStyle/>
              <a:p>
                <a:r>
                  <a:rPr lang="en-US" sz="1800" b="1" dirty="0"/>
                  <a:t>Breaking Down the Dimensions</a:t>
                </a:r>
              </a:p>
              <a:p>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𝑎</m:t>
                        </m:r>
                      </m:e>
                      <m:sup>
                        <m:d>
                          <m:dPr>
                            <m:ctrlPr>
                              <a:rPr lang="en-US" sz="1800">
                                <a:latin typeface="Cambria Math" panose="02040503050406030204" pitchFamily="18" charset="0"/>
                              </a:rPr>
                            </m:ctrlPr>
                          </m:dPr>
                          <m:e>
                            <m:r>
                              <a:rPr lang="en-US" sz="1800">
                                <a:latin typeface="Cambria Math" panose="02040503050406030204" pitchFamily="18" charset="0"/>
                              </a:rPr>
                              <m:t>2</m:t>
                            </m:r>
                          </m:e>
                        </m:d>
                      </m:sup>
                    </m:sSup>
                  </m:oMath>
                </a14:m>
                <a:r>
                  <a:rPr lang="en-US" sz="1800" b="1" dirty="0"/>
                  <a:t>—</a:t>
                </a:r>
              </a:p>
              <a:p>
                <a:pPr marL="0" indent="0">
                  <a:buNone/>
                </a:pPr>
                <a:r>
                  <a:rPr lang="en-US" sz="1800" b="1" dirty="0"/>
                  <a:t>	</a:t>
                </a:r>
                <a:r>
                  <a:rPr lang="en-US" sz="1800" dirty="0"/>
                  <a:t>a</a:t>
                </a:r>
                <a:r>
                  <a:rPr lang="en-US" sz="1800" baseline="30000" dirty="0"/>
                  <a:t>(2)</a:t>
                </a:r>
                <a:r>
                  <a:rPr lang="en-US" sz="1800" dirty="0"/>
                  <a:t>=​</a:t>
                </a:r>
              </a:p>
              <a:p>
                <a:pPr marL="0" indent="0">
                  <a:buNone/>
                </a:pPr>
                <a:r>
                  <a:rPr lang="en-US" sz="1800" dirty="0"/>
                  <a:t>		a</a:t>
                </a:r>
                <a:r>
                  <a:rPr lang="en-US" sz="1800" baseline="-25000" dirty="0"/>
                  <a:t>0</a:t>
                </a:r>
                <a:r>
                  <a:rPr lang="en-US" sz="1800" baseline="30000" dirty="0"/>
                  <a:t>(2)</a:t>
                </a:r>
              </a:p>
              <a:p>
                <a:pPr marL="0" indent="0">
                  <a:buNone/>
                </a:pPr>
                <a:r>
                  <a:rPr lang="en-US" sz="1800" baseline="30000" dirty="0"/>
                  <a:t>		</a:t>
                </a:r>
                <a:r>
                  <a:rPr lang="en-US" sz="1800" dirty="0"/>
                  <a:t>a​</a:t>
                </a:r>
                <a:r>
                  <a:rPr lang="en-US" sz="1800" baseline="-25000" dirty="0"/>
                  <a:t>1</a:t>
                </a:r>
                <a:r>
                  <a:rPr lang="en-US" sz="1800" baseline="30000" dirty="0"/>
                  <a:t>(2)​</a:t>
                </a:r>
              </a:p>
              <a:p>
                <a:pPr marL="0" indent="0">
                  <a:buNone/>
                </a:pPr>
                <a:r>
                  <a:rPr lang="en-US" sz="1800" baseline="30000" dirty="0"/>
                  <a:t>		</a:t>
                </a:r>
                <a:r>
                  <a:rPr lang="en-US" sz="1800" dirty="0"/>
                  <a:t>a</a:t>
                </a:r>
                <a:r>
                  <a:rPr lang="en-US" sz="1800" baseline="-25000" dirty="0"/>
                  <a:t>2</a:t>
                </a:r>
                <a:r>
                  <a:rPr lang="en-US" sz="1800" baseline="30000" dirty="0"/>
                  <a:t>(2)​</a:t>
                </a:r>
              </a:p>
              <a:p>
                <a:pPr marL="0" indent="0">
                  <a:buNone/>
                </a:pPr>
                <a:r>
                  <a:rPr lang="en-US" sz="1800" baseline="30000" dirty="0"/>
                  <a:t>		</a:t>
                </a:r>
                <a:r>
                  <a:rPr lang="en-US" sz="1800" dirty="0"/>
                  <a:t>​​​a</a:t>
                </a:r>
                <a:r>
                  <a:rPr lang="en-US" sz="1800" baseline="-25000" dirty="0"/>
                  <a:t>3</a:t>
                </a:r>
                <a:r>
                  <a:rPr lang="en-US" sz="1800" baseline="30000" dirty="0"/>
                  <a:t>(2)	</a:t>
                </a:r>
                <a:r>
                  <a:rPr lang="en-US" sz="1800" dirty="0"/>
                  <a:t>∈R</a:t>
                </a:r>
                <a:r>
                  <a:rPr lang="en-US" sz="1800" baseline="30000" dirty="0"/>
                  <a:t>4</a:t>
                </a:r>
              </a:p>
              <a:p>
                <a:pPr marL="0" indent="0">
                  <a:buNone/>
                </a:pPr>
                <a:endParaRPr lang="en-US" sz="1800" baseline="30000" dirty="0"/>
              </a:p>
              <a:p>
                <a:pPr marL="0" indent="0">
                  <a:buNone/>
                </a:pPr>
                <a:r>
                  <a:rPr lang="en-US" sz="1800" dirty="0"/>
                  <a:t>A vector of 4 elements (bias + 3 activations). ✅</a:t>
                </a:r>
              </a:p>
              <a:p>
                <a:r>
                  <a:rPr lang="en-US" sz="1800" b="1" dirty="0"/>
                  <a:t>Θ</a:t>
                </a:r>
                <a:r>
                  <a:rPr lang="en-US" sz="1800" b="1" dirty="0">
                    <a:effectLst/>
                  </a:rPr>
                  <a:t>(2)</a:t>
                </a:r>
                <a:r>
                  <a:rPr lang="en-US" sz="1800" b="1" dirty="0"/>
                  <a:t> — This is a matrix, with dimensions determined by the rule from earlier:</a:t>
                </a:r>
                <a:endParaRPr lang="en-US" sz="1800" dirty="0"/>
              </a:p>
              <a:p>
                <a14:m>
                  <m:oMath xmlns:m="http://schemas.openxmlformats.org/officeDocument/2006/math">
                    <m:sSup>
                      <m:sSupPr>
                        <m:ctrlPr>
                          <a:rPr lang="en-US" sz="1800">
                            <a:latin typeface="Cambria Math" panose="02040503050406030204" pitchFamily="18" charset="0"/>
                          </a:rPr>
                        </m:ctrlPr>
                      </m:sSupPr>
                      <m:e>
                        <m:r>
                          <m:rPr>
                            <m:sty m:val="p"/>
                          </m:rPr>
                          <a:rPr lang="en-US" sz="1800">
                            <a:latin typeface="Cambria Math" panose="02040503050406030204" pitchFamily="18" charset="0"/>
                          </a:rPr>
                          <m:t>Θ</m:t>
                        </m:r>
                      </m:e>
                      <m:sup>
                        <m:d>
                          <m:dPr>
                            <m:ctrlPr>
                              <a:rPr lang="en-US" sz="1800" i="1">
                                <a:latin typeface="Cambria Math" panose="02040503050406030204" pitchFamily="18" charset="0"/>
                              </a:rPr>
                            </m:ctrlPr>
                          </m:dPr>
                          <m:e>
                            <m:r>
                              <a:rPr lang="en-US" sz="1800" i="1">
                                <a:latin typeface="Cambria Math" panose="02040503050406030204" pitchFamily="18" charset="0"/>
                              </a:rPr>
                              <m:t>𝑗</m:t>
                            </m:r>
                          </m:e>
                        </m:d>
                      </m:sup>
                    </m:sSup>
                    <m:r>
                      <m:rPr>
                        <m:nor/>
                      </m:rPr>
                      <a:rPr lang="en-US" sz="1800" i="0"/>
                      <m:t> has dimensions: </m:t>
                    </m:r>
                    <m:sSub>
                      <m:sSubPr>
                        <m:ctrlPr>
                          <a:rPr lang="en-US" sz="1800" i="1">
                            <a:latin typeface="Cambria Math" panose="02040503050406030204" pitchFamily="18" charset="0"/>
                          </a:rPr>
                        </m:ctrlPr>
                      </m:sSubPr>
                      <m:e>
                        <m:r>
                          <a:rPr lang="en-US" sz="1800" i="1">
                            <a:latin typeface="Cambria Math" panose="02040503050406030204" pitchFamily="18" charset="0"/>
                          </a:rPr>
                          <m:t>𝑠</m:t>
                        </m:r>
                      </m:e>
                      <m:sub>
                        <m:r>
                          <a:rPr lang="en-US" sz="1800" i="1">
                            <a:latin typeface="Cambria Math" panose="02040503050406030204" pitchFamily="18" charset="0"/>
                          </a:rPr>
                          <m:t>𝑗</m:t>
                        </m:r>
                        <m:r>
                          <a:rPr lang="en-US" sz="1800">
                            <a:latin typeface="Cambria Math" panose="02040503050406030204" pitchFamily="18" charset="0"/>
                          </a:rPr>
                          <m:t>+1</m:t>
                        </m:r>
                      </m:sub>
                    </m:sSub>
                    <m:r>
                      <a:rPr lang="en-US" sz="1800">
                        <a:latin typeface="Cambria Math" panose="02040503050406030204" pitchFamily="18" charset="0"/>
                      </a:rPr>
                      <m:t>×</m:t>
                    </m:r>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i="1">
                                <a:latin typeface="Cambria Math" panose="02040503050406030204" pitchFamily="18" charset="0"/>
                              </a:rPr>
                              <m:t>𝑠</m:t>
                            </m:r>
                          </m:e>
                          <m:sub>
                            <m:r>
                              <a:rPr lang="en-US" sz="1800" i="1">
                                <a:latin typeface="Cambria Math" panose="02040503050406030204" pitchFamily="18" charset="0"/>
                              </a:rPr>
                              <m:t>𝑗</m:t>
                            </m:r>
                          </m:sub>
                        </m:sSub>
                        <m:r>
                          <a:rPr lang="en-US" sz="1800">
                            <a:latin typeface="Cambria Math" panose="02040503050406030204" pitchFamily="18" charset="0"/>
                          </a:rPr>
                          <m:t>+1</m:t>
                        </m:r>
                      </m:e>
                    </m:d>
                  </m:oMath>
                </a14:m>
                <a:endParaRPr lang="en-US" sz="1800" b="0" dirty="0"/>
              </a:p>
              <a:p>
                <a:r>
                  <a:rPr lang="en-US" sz="1800" dirty="0"/>
                  <a:t>Here:</a:t>
                </a:r>
              </a:p>
              <a:p>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𝑠</m:t>
                        </m:r>
                      </m:e>
                      <m:sub>
                        <m:r>
                          <a:rPr lang="en-US" sz="1800">
                            <a:latin typeface="Cambria Math" panose="02040503050406030204" pitchFamily="18" charset="0"/>
                          </a:rPr>
                          <m:t>2</m:t>
                        </m:r>
                      </m:sub>
                    </m:sSub>
                    <m:r>
                      <a:rPr lang="en-US" sz="1800">
                        <a:latin typeface="Cambria Math" panose="02040503050406030204" pitchFamily="18" charset="0"/>
                      </a:rPr>
                      <m:t>=3</m:t>
                    </m:r>
                  </m:oMath>
                </a14:m>
                <a:r>
                  <a:rPr lang="en-US" sz="1800" dirty="0"/>
                  <a:t>(3 units in layer 2, not counting bias)</a:t>
                </a:r>
              </a:p>
              <a:p>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𝑠</m:t>
                        </m:r>
                      </m:e>
                      <m:sub>
                        <m:r>
                          <a:rPr lang="en-US" sz="1800">
                            <a:latin typeface="Cambria Math" panose="02040503050406030204" pitchFamily="18" charset="0"/>
                          </a:rPr>
                          <m:t>3</m:t>
                        </m:r>
                      </m:sub>
                    </m:sSub>
                    <m:r>
                      <a:rPr lang="en-US" sz="1800">
                        <a:latin typeface="Cambria Math" panose="02040503050406030204" pitchFamily="18" charset="0"/>
                      </a:rPr>
                      <m:t>=1</m:t>
                    </m:r>
                  </m:oMath>
                </a14:m>
                <a:r>
                  <a:rPr lang="en-US" sz="1800" dirty="0"/>
                  <a:t>(1 unit in the output layer, layer 3)</a:t>
                </a:r>
              </a:p>
              <a:p>
                <a:r>
                  <a:rPr lang="en-US" sz="1800" dirty="0"/>
                  <a:t>So:</a:t>
                </a:r>
                <a:br>
                  <a:rPr lang="en-US" sz="1800" dirty="0"/>
                </a:br>
                <a:endParaRPr lang="en-US" sz="1800" dirty="0"/>
              </a:p>
              <a:p>
                <a14:m>
                  <m:oMath xmlns:m="http://schemas.openxmlformats.org/officeDocument/2006/math">
                    <m:sSup>
                      <m:sSupPr>
                        <m:ctrlPr>
                          <a:rPr lang="en-US">
                            <a:latin typeface="Cambria Math" panose="02040503050406030204" pitchFamily="18" charset="0"/>
                          </a:rPr>
                        </m:ctrlPr>
                      </m:sSupPr>
                      <m:e>
                        <m:r>
                          <m:rPr>
                            <m:sty m:val="p"/>
                          </m:rPr>
                          <a:rPr lang="en-US">
                            <a:latin typeface="Cambria Math" panose="02040503050406030204" pitchFamily="18" charset="0"/>
                          </a:rPr>
                          <m:t>Θ</m:t>
                        </m:r>
                      </m:e>
                      <m:sup>
                        <m:d>
                          <m:dPr>
                            <m:ctrlPr>
                              <a:rPr lang="en-US">
                                <a:latin typeface="Cambria Math" panose="02040503050406030204" pitchFamily="18" charset="0"/>
                              </a:rPr>
                            </m:ctrlPr>
                          </m:dPr>
                          <m:e>
                            <m:r>
                              <a:rPr lang="en-US">
                                <a:latin typeface="Cambria Math" panose="02040503050406030204" pitchFamily="18" charset="0"/>
                              </a:rPr>
                              <m:t>2</m:t>
                            </m:r>
                          </m:e>
                        </m:d>
                      </m:sup>
                    </m:sSup>
                    <m:r>
                      <m:rPr>
                        <m:nor/>
                      </m:rPr>
                      <a:rPr lang="en-US" i="0"/>
                      <m:t> has dimensions: </m:t>
                    </m:r>
                    <m:r>
                      <a:rPr lang="en-US">
                        <a:latin typeface="Cambria Math" panose="02040503050406030204" pitchFamily="18" charset="0"/>
                      </a:rPr>
                      <m:t>1×4</m:t>
                    </m:r>
                  </m:oMath>
                </a14:m>
                <a:endParaRPr lang="en-US" sz="1800" b="0" dirty="0"/>
              </a:p>
              <a:p>
                <a:pPr marL="0" indent="0">
                  <a:buNone/>
                </a:pPr>
                <a:endParaRPr lang="en-US" sz="1800" dirty="0"/>
              </a:p>
              <a:p>
                <a:pPr marL="0" indent="0">
                  <a:buNone/>
                </a:pPr>
                <a:endParaRPr lang="en-US" sz="1800" baseline="30000" dirty="0"/>
              </a:p>
              <a:p>
                <a:pPr marL="0" indent="0">
                  <a:buNone/>
                </a:pPr>
                <a:endParaRPr lang="en-US" sz="1800" baseline="30000" dirty="0"/>
              </a:p>
            </p:txBody>
          </p:sp>
        </mc:Choice>
        <mc:Fallback xmlns="">
          <p:sp>
            <p:nvSpPr>
              <p:cNvPr id="3" name="Content Placeholder 2">
                <a:extLst>
                  <a:ext uri="{FF2B5EF4-FFF2-40B4-BE49-F238E27FC236}">
                    <a16:creationId xmlns:a16="http://schemas.microsoft.com/office/drawing/2014/main" id="{F6E91711-068B-5E05-0E80-B746DA88BD8D}"/>
                  </a:ext>
                </a:extLst>
              </p:cNvPr>
              <p:cNvSpPr>
                <a:spLocks noGrp="1" noRot="1" noChangeAspect="1" noMove="1" noResize="1" noEditPoints="1" noAdjustHandles="1" noChangeArrowheads="1" noChangeShapeType="1" noTextEdit="1"/>
              </p:cNvSpPr>
              <p:nvPr>
                <p:ph idx="1"/>
              </p:nvPr>
            </p:nvSpPr>
            <p:spPr>
              <a:xfrm>
                <a:off x="838200" y="389965"/>
                <a:ext cx="10515600" cy="5786998"/>
              </a:xfrm>
              <a:blipFill>
                <a:blip r:embed="rId2"/>
                <a:stretch>
                  <a:fillRect l="-406" t="-1159"/>
                </a:stretch>
              </a:blipFill>
            </p:spPr>
            <p:txBody>
              <a:bodyPr/>
              <a:lstStyle/>
              <a:p>
                <a:r>
                  <a:rPr lang="en-US">
                    <a:noFill/>
                  </a:rPr>
                  <a:t> </a:t>
                </a:r>
              </a:p>
            </p:txBody>
          </p:sp>
        </mc:Fallback>
      </mc:AlternateContent>
      <p:sp>
        <p:nvSpPr>
          <p:cNvPr id="4" name="Left Bracket 3">
            <a:extLst>
              <a:ext uri="{FF2B5EF4-FFF2-40B4-BE49-F238E27FC236}">
                <a16:creationId xmlns:a16="http://schemas.microsoft.com/office/drawing/2014/main" id="{F5239759-CE9B-1766-4932-040270B4BB9F}"/>
              </a:ext>
            </a:extLst>
          </p:cNvPr>
          <p:cNvSpPr/>
          <p:nvPr/>
        </p:nvSpPr>
        <p:spPr>
          <a:xfrm>
            <a:off x="2649071" y="1600200"/>
            <a:ext cx="47064" cy="1371600"/>
          </a:xfrm>
          <a:prstGeom prst="lef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ight Bracket 5">
            <a:extLst>
              <a:ext uri="{FF2B5EF4-FFF2-40B4-BE49-F238E27FC236}">
                <a16:creationId xmlns:a16="http://schemas.microsoft.com/office/drawing/2014/main" id="{8A0479AA-EEB1-77B1-F260-CE57C7F5E815}"/>
              </a:ext>
            </a:extLst>
          </p:cNvPr>
          <p:cNvSpPr/>
          <p:nvPr/>
        </p:nvSpPr>
        <p:spPr>
          <a:xfrm>
            <a:off x="3160059" y="1600200"/>
            <a:ext cx="67236" cy="1371600"/>
          </a:xfrm>
          <a:prstGeom prst="rightBracket">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987176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772F1-49E1-28E4-D7B5-CD922053AEC9}"/>
              </a:ext>
            </a:extLst>
          </p:cNvPr>
          <p:cNvSpPr>
            <a:spLocks noGrp="1"/>
          </p:cNvSpPr>
          <p:nvPr>
            <p:ph type="title"/>
          </p:nvPr>
        </p:nvSpPr>
        <p:spPr/>
        <p:txBody>
          <a:bodyPr>
            <a:normAutofit/>
          </a:bodyPr>
          <a:lstStyle/>
          <a:p>
            <a:pPr algn="ctr"/>
            <a:r>
              <a:rPr lang="en-US" sz="2400" dirty="0">
                <a:latin typeface="Arial Black" panose="020B0A04020102020204" pitchFamily="34" charset="0"/>
              </a:rPr>
              <a:t>What This Process Is Called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1004F93-4E33-71C5-9DA4-779C68684FE4}"/>
                  </a:ext>
                </a:extLst>
              </p:cNvPr>
              <p:cNvSpPr>
                <a:spLocks noGrp="1"/>
              </p:cNvSpPr>
              <p:nvPr>
                <p:ph idx="1"/>
              </p:nvPr>
            </p:nvSpPr>
            <p:spPr/>
            <p:txBody>
              <a:bodyPr/>
              <a:lstStyle/>
              <a:p>
                <a:r>
                  <a:rPr lang="en-US" sz="1800" dirty="0"/>
                  <a:t>This entire process — computing activations layer by layer, starting from the input units, propagating forward to the hidden layer, then forward again to the output layer — is called </a:t>
                </a:r>
                <a:r>
                  <a:rPr lang="en-US" sz="1800" b="1" dirty="0"/>
                  <a:t>forward propagation</a:t>
                </a:r>
                <a:r>
                  <a:rPr lang="en-US" sz="1800" dirty="0"/>
                  <a:t>.</a:t>
                </a:r>
              </a:p>
              <a:p>
                <a:r>
                  <a:rPr lang="en-US" sz="1800" dirty="0"/>
                  <a:t>It's called "forward" because computation flows in one direction: input → hidden layer(s) → output layer, with each layer's activations computed from the previous layer's activations.</a:t>
                </a:r>
              </a:p>
              <a:p>
                <a:r>
                  <a:rPr lang="en-US" sz="1800" b="1" dirty="0"/>
                  <a:t>Summary of the full forward propagation process:</a:t>
                </a:r>
              </a:p>
              <a:p>
                <a:r>
                  <a:rPr lang="en-US" sz="1800" dirty="0"/>
                  <a:t>a</a:t>
                </a:r>
                <a:r>
                  <a:rPr lang="en-US" sz="1800" dirty="0">
                    <a:effectLst/>
                  </a:rPr>
                  <a:t>(1)</a:t>
                </a:r>
                <a:r>
                  <a:rPr lang="en-US" sz="1800" dirty="0"/>
                  <a:t>=x </a:t>
                </a:r>
              </a:p>
              <a:p>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𝑧</m:t>
                        </m:r>
                      </m:e>
                      <m:sup>
                        <m:d>
                          <m:dPr>
                            <m:ctrlPr>
                              <a:rPr lang="en-US" sz="1800">
                                <a:latin typeface="Cambria Math" panose="02040503050406030204" pitchFamily="18" charset="0"/>
                              </a:rPr>
                            </m:ctrlPr>
                          </m:dPr>
                          <m:e>
                            <m:r>
                              <a:rPr lang="en-US" sz="1800">
                                <a:latin typeface="Cambria Math" panose="02040503050406030204" pitchFamily="18" charset="0"/>
                              </a:rPr>
                              <m:t>2</m:t>
                            </m:r>
                          </m:e>
                        </m:d>
                      </m:sup>
                    </m:sSup>
                    <m:r>
                      <a:rPr lang="en-US" sz="1800">
                        <a:latin typeface="Cambria Math" panose="02040503050406030204" pitchFamily="18" charset="0"/>
                      </a:rPr>
                      <m:t>=</m:t>
                    </m:r>
                    <m:sSup>
                      <m:sSupPr>
                        <m:ctrlPr>
                          <a:rPr lang="en-US" sz="1800">
                            <a:latin typeface="Cambria Math" panose="02040503050406030204" pitchFamily="18" charset="0"/>
                          </a:rPr>
                        </m:ctrlPr>
                      </m:sSupPr>
                      <m:e>
                        <m:r>
                          <m:rPr>
                            <m:sty m:val="p"/>
                          </m:rPr>
                          <a:rPr lang="en-US" sz="1800">
                            <a:latin typeface="Cambria Math" panose="02040503050406030204" pitchFamily="18" charset="0"/>
                          </a:rPr>
                          <m:t>Θ</m:t>
                        </m:r>
                      </m:e>
                      <m:sup>
                        <m:d>
                          <m:dPr>
                            <m:ctrlPr>
                              <a:rPr lang="en-US" sz="1800">
                                <a:latin typeface="Cambria Math" panose="02040503050406030204" pitchFamily="18" charset="0"/>
                              </a:rPr>
                            </m:ctrlPr>
                          </m:dPr>
                          <m:e>
                            <m:r>
                              <a:rPr lang="en-US" sz="1800">
                                <a:latin typeface="Cambria Math" panose="02040503050406030204" pitchFamily="18" charset="0"/>
                              </a:rPr>
                              <m:t>1</m:t>
                            </m:r>
                          </m:e>
                        </m:d>
                      </m:sup>
                    </m:sSup>
                    <m:sSup>
                      <m:sSupPr>
                        <m:ctrlPr>
                          <a:rPr lang="en-US" sz="1800" i="1">
                            <a:latin typeface="Cambria Math" panose="02040503050406030204" pitchFamily="18" charset="0"/>
                          </a:rPr>
                        </m:ctrlPr>
                      </m:sSupPr>
                      <m:e>
                        <m:r>
                          <a:rPr lang="en-US" sz="1800" i="1">
                            <a:latin typeface="Cambria Math" panose="02040503050406030204" pitchFamily="18" charset="0"/>
                          </a:rPr>
                          <m:t>𝑎</m:t>
                        </m:r>
                      </m:e>
                      <m:sup>
                        <m:d>
                          <m:dPr>
                            <m:ctrlPr>
                              <a:rPr lang="en-US" sz="1800">
                                <a:latin typeface="Cambria Math" panose="02040503050406030204" pitchFamily="18" charset="0"/>
                              </a:rPr>
                            </m:ctrlPr>
                          </m:dPr>
                          <m:e>
                            <m:r>
                              <a:rPr lang="en-US" sz="1800">
                                <a:latin typeface="Cambria Math" panose="02040503050406030204" pitchFamily="18" charset="0"/>
                              </a:rPr>
                              <m:t>1</m:t>
                            </m:r>
                          </m:e>
                        </m:d>
                      </m:sup>
                    </m:sSup>
                    <m:r>
                      <a:rPr lang="en-US" sz="1800">
                        <a:latin typeface="Cambria Math" panose="02040503050406030204" pitchFamily="18" charset="0"/>
                      </a:rPr>
                      <m:t>, </m:t>
                    </m:r>
                    <m:sSup>
                      <m:sSupPr>
                        <m:ctrlPr>
                          <a:rPr lang="en-US" sz="1800" i="1">
                            <a:latin typeface="Cambria Math" panose="02040503050406030204" pitchFamily="18" charset="0"/>
                          </a:rPr>
                        </m:ctrlPr>
                      </m:sSupPr>
                      <m:e>
                        <m:r>
                          <a:rPr lang="en-US" sz="1800" i="1">
                            <a:latin typeface="Cambria Math" panose="02040503050406030204" pitchFamily="18" charset="0"/>
                          </a:rPr>
                          <m:t>𝑎</m:t>
                        </m:r>
                      </m:e>
                      <m:sup>
                        <m:d>
                          <m:dPr>
                            <m:ctrlPr>
                              <a:rPr lang="en-US" sz="1800">
                                <a:latin typeface="Cambria Math" panose="02040503050406030204" pitchFamily="18" charset="0"/>
                              </a:rPr>
                            </m:ctrlPr>
                          </m:dPr>
                          <m:e>
                            <m:r>
                              <a:rPr lang="en-US" sz="1800">
                                <a:latin typeface="Cambria Math" panose="02040503050406030204" pitchFamily="18" charset="0"/>
                              </a:rPr>
                              <m:t>2</m:t>
                            </m:r>
                          </m:e>
                        </m:d>
                      </m:sup>
                    </m:sSup>
                    <m:r>
                      <a:rPr lang="en-US" sz="1800">
                        <a:latin typeface="Cambria Math" panose="02040503050406030204" pitchFamily="18" charset="0"/>
                      </a:rPr>
                      <m:t>=</m:t>
                    </m:r>
                    <m:r>
                      <a:rPr lang="en-US" sz="1800" i="1">
                        <a:latin typeface="Cambria Math" panose="02040503050406030204" pitchFamily="18" charset="0"/>
                      </a:rPr>
                      <m:t>𝑔</m:t>
                    </m:r>
                    <m:d>
                      <m:dPr>
                        <m:ctrlPr>
                          <a:rPr lang="en-US" sz="1800" i="1">
                            <a:latin typeface="Cambria Math" panose="02040503050406030204" pitchFamily="18" charset="0"/>
                          </a:rPr>
                        </m:ctrlPr>
                      </m:dPr>
                      <m:e>
                        <m:sSup>
                          <m:sSupPr>
                            <m:ctrlPr>
                              <a:rPr lang="en-US" sz="1800" i="1">
                                <a:latin typeface="Cambria Math" panose="02040503050406030204" pitchFamily="18" charset="0"/>
                              </a:rPr>
                            </m:ctrlPr>
                          </m:sSupPr>
                          <m:e>
                            <m:r>
                              <a:rPr lang="en-US" sz="1800" i="1">
                                <a:latin typeface="Cambria Math" panose="02040503050406030204" pitchFamily="18" charset="0"/>
                              </a:rPr>
                              <m:t>𝑧</m:t>
                            </m:r>
                          </m:e>
                          <m:sup>
                            <m:d>
                              <m:dPr>
                                <m:ctrlPr>
                                  <a:rPr lang="en-US" sz="1800">
                                    <a:latin typeface="Cambria Math" panose="02040503050406030204" pitchFamily="18" charset="0"/>
                                  </a:rPr>
                                </m:ctrlPr>
                              </m:dPr>
                              <m:e>
                                <m:r>
                                  <a:rPr lang="en-US" sz="1800">
                                    <a:latin typeface="Cambria Math" panose="02040503050406030204" pitchFamily="18" charset="0"/>
                                  </a:rPr>
                                  <m:t>2</m:t>
                                </m:r>
                              </m:e>
                            </m:d>
                          </m:sup>
                        </m:sSup>
                      </m:e>
                    </m:d>
                    <m:r>
                      <m:rPr>
                        <m:nor/>
                      </m:rPr>
                      <a:rPr lang="en-US" sz="1800" i="0"/>
                      <m:t> (add </m:t>
                    </m:r>
                    <m:sSubSup>
                      <m:sSubSupPr>
                        <m:ctrlPr>
                          <a:rPr lang="en-US" sz="1800" i="1">
                            <a:latin typeface="Cambria Math" panose="02040503050406030204" pitchFamily="18" charset="0"/>
                          </a:rPr>
                        </m:ctrlPr>
                      </m:sSubSupPr>
                      <m:e>
                        <m:r>
                          <a:rPr lang="en-US" sz="1800" i="1">
                            <a:latin typeface="Cambria Math" panose="02040503050406030204" pitchFamily="18" charset="0"/>
                          </a:rPr>
                          <m:t>𝑎</m:t>
                        </m:r>
                      </m:e>
                      <m:sub>
                        <m:r>
                          <a:rPr lang="en-US" sz="1800">
                            <a:latin typeface="Cambria Math" panose="02040503050406030204" pitchFamily="18" charset="0"/>
                          </a:rPr>
                          <m:t>0</m:t>
                        </m:r>
                      </m:sub>
                      <m:sup>
                        <m:d>
                          <m:dPr>
                            <m:ctrlPr>
                              <a:rPr lang="en-US" sz="1800">
                                <a:latin typeface="Cambria Math" panose="02040503050406030204" pitchFamily="18" charset="0"/>
                              </a:rPr>
                            </m:ctrlPr>
                          </m:dPr>
                          <m:e>
                            <m:r>
                              <a:rPr lang="en-US" sz="1800">
                                <a:latin typeface="Cambria Math" panose="02040503050406030204" pitchFamily="18" charset="0"/>
                              </a:rPr>
                              <m:t>2</m:t>
                            </m:r>
                          </m:e>
                        </m:d>
                      </m:sup>
                    </m:sSubSup>
                    <m:r>
                      <a:rPr lang="en-US" sz="1800">
                        <a:latin typeface="Cambria Math" panose="02040503050406030204" pitchFamily="18" charset="0"/>
                      </a:rPr>
                      <m:t>=1</m:t>
                    </m:r>
                    <m:r>
                      <m:rPr>
                        <m:nor/>
                      </m:rPr>
                      <a:rPr lang="en-US" sz="1800" i="0"/>
                      <m:t>)</m:t>
                    </m:r>
                  </m:oMath>
                </a14:m>
                <a:endParaRPr lang="en-US" sz="1800" b="0" dirty="0"/>
              </a:p>
              <a:p>
                <a14:m>
                  <m:oMath xmlns:m="http://schemas.openxmlformats.org/officeDocument/2006/math">
                    <m:sSup>
                      <m:sSupPr>
                        <m:ctrlPr>
                          <a:rPr lang="en-US" sz="1800" i="1">
                            <a:latin typeface="Cambria Math" panose="02040503050406030204" pitchFamily="18" charset="0"/>
                          </a:rPr>
                        </m:ctrlPr>
                      </m:sSupPr>
                      <m:e>
                        <m:r>
                          <a:rPr lang="en-US" sz="1800" i="1">
                            <a:latin typeface="Cambria Math" panose="02040503050406030204" pitchFamily="18" charset="0"/>
                          </a:rPr>
                          <m:t>𝑧</m:t>
                        </m:r>
                      </m:e>
                      <m:sup>
                        <m:d>
                          <m:dPr>
                            <m:ctrlPr>
                              <a:rPr lang="en-US" sz="1800">
                                <a:latin typeface="Cambria Math" panose="02040503050406030204" pitchFamily="18" charset="0"/>
                              </a:rPr>
                            </m:ctrlPr>
                          </m:dPr>
                          <m:e>
                            <m:r>
                              <a:rPr lang="en-US" sz="1800">
                                <a:latin typeface="Cambria Math" panose="02040503050406030204" pitchFamily="18" charset="0"/>
                              </a:rPr>
                              <m:t>3</m:t>
                            </m:r>
                          </m:e>
                        </m:d>
                      </m:sup>
                    </m:sSup>
                    <m:r>
                      <a:rPr lang="en-US" sz="1800">
                        <a:latin typeface="Cambria Math" panose="02040503050406030204" pitchFamily="18" charset="0"/>
                      </a:rPr>
                      <m:t>=</m:t>
                    </m:r>
                    <m:sSup>
                      <m:sSupPr>
                        <m:ctrlPr>
                          <a:rPr lang="en-US" sz="1800">
                            <a:latin typeface="Cambria Math" panose="02040503050406030204" pitchFamily="18" charset="0"/>
                          </a:rPr>
                        </m:ctrlPr>
                      </m:sSupPr>
                      <m:e>
                        <m:r>
                          <m:rPr>
                            <m:sty m:val="p"/>
                          </m:rPr>
                          <a:rPr lang="en-US" sz="1800">
                            <a:latin typeface="Cambria Math" panose="02040503050406030204" pitchFamily="18" charset="0"/>
                          </a:rPr>
                          <m:t>Θ</m:t>
                        </m:r>
                      </m:e>
                      <m:sup>
                        <m:d>
                          <m:dPr>
                            <m:ctrlPr>
                              <a:rPr lang="en-US" sz="1800">
                                <a:latin typeface="Cambria Math" panose="02040503050406030204" pitchFamily="18" charset="0"/>
                              </a:rPr>
                            </m:ctrlPr>
                          </m:dPr>
                          <m:e>
                            <m:r>
                              <a:rPr lang="en-US" sz="1800">
                                <a:latin typeface="Cambria Math" panose="02040503050406030204" pitchFamily="18" charset="0"/>
                              </a:rPr>
                              <m:t>2</m:t>
                            </m:r>
                          </m:e>
                        </m:d>
                      </m:sup>
                    </m:sSup>
                    <m:sSup>
                      <m:sSupPr>
                        <m:ctrlPr>
                          <a:rPr lang="en-US" sz="1800" i="1">
                            <a:latin typeface="Cambria Math" panose="02040503050406030204" pitchFamily="18" charset="0"/>
                          </a:rPr>
                        </m:ctrlPr>
                      </m:sSupPr>
                      <m:e>
                        <m:r>
                          <a:rPr lang="en-US" sz="1800" i="1">
                            <a:latin typeface="Cambria Math" panose="02040503050406030204" pitchFamily="18" charset="0"/>
                          </a:rPr>
                          <m:t>𝑎</m:t>
                        </m:r>
                      </m:e>
                      <m:sup>
                        <m:d>
                          <m:dPr>
                            <m:ctrlPr>
                              <a:rPr lang="en-US" sz="1800">
                                <a:latin typeface="Cambria Math" panose="02040503050406030204" pitchFamily="18" charset="0"/>
                              </a:rPr>
                            </m:ctrlPr>
                          </m:dPr>
                          <m:e>
                            <m:r>
                              <a:rPr lang="en-US" sz="1800">
                                <a:latin typeface="Cambria Math" panose="02040503050406030204" pitchFamily="18" charset="0"/>
                              </a:rPr>
                              <m:t>2</m:t>
                            </m:r>
                          </m:e>
                        </m:d>
                      </m:sup>
                    </m:sSup>
                    <m:r>
                      <a:rPr lang="en-US" sz="1800">
                        <a:latin typeface="Cambria Math" panose="02040503050406030204" pitchFamily="18" charset="0"/>
                      </a:rPr>
                      <m:t>, </m:t>
                    </m:r>
                    <m:sSup>
                      <m:sSupPr>
                        <m:ctrlPr>
                          <a:rPr lang="en-US" sz="1800" i="1">
                            <a:latin typeface="Cambria Math" panose="02040503050406030204" pitchFamily="18" charset="0"/>
                          </a:rPr>
                        </m:ctrlPr>
                      </m:sSupPr>
                      <m:e>
                        <m:r>
                          <a:rPr lang="en-US" sz="1800" i="1">
                            <a:latin typeface="Cambria Math" panose="02040503050406030204" pitchFamily="18" charset="0"/>
                          </a:rPr>
                          <m:t>𝑎</m:t>
                        </m:r>
                      </m:e>
                      <m:sup>
                        <m:d>
                          <m:dPr>
                            <m:ctrlPr>
                              <a:rPr lang="en-US" sz="1800">
                                <a:latin typeface="Cambria Math" panose="02040503050406030204" pitchFamily="18" charset="0"/>
                              </a:rPr>
                            </m:ctrlPr>
                          </m:dPr>
                          <m:e>
                            <m:r>
                              <a:rPr lang="en-US" sz="1800">
                                <a:latin typeface="Cambria Math" panose="02040503050406030204" pitchFamily="18" charset="0"/>
                              </a:rPr>
                              <m:t>3</m:t>
                            </m:r>
                          </m:e>
                        </m:d>
                      </m:sup>
                    </m:sSup>
                    <m:r>
                      <a:rPr lang="en-US" sz="1800">
                        <a:latin typeface="Cambria Math" panose="02040503050406030204" pitchFamily="18" charset="0"/>
                      </a:rPr>
                      <m:t>=</m:t>
                    </m:r>
                    <m:r>
                      <a:rPr lang="en-US" sz="1800" i="1">
                        <a:latin typeface="Cambria Math" panose="02040503050406030204" pitchFamily="18" charset="0"/>
                      </a:rPr>
                      <m:t>𝑔</m:t>
                    </m:r>
                    <m:d>
                      <m:dPr>
                        <m:ctrlPr>
                          <a:rPr lang="en-US" sz="1800" i="1">
                            <a:latin typeface="Cambria Math" panose="02040503050406030204" pitchFamily="18" charset="0"/>
                          </a:rPr>
                        </m:ctrlPr>
                      </m:dPr>
                      <m:e>
                        <m:sSup>
                          <m:sSupPr>
                            <m:ctrlPr>
                              <a:rPr lang="en-US" sz="1800" i="1">
                                <a:latin typeface="Cambria Math" panose="02040503050406030204" pitchFamily="18" charset="0"/>
                              </a:rPr>
                            </m:ctrlPr>
                          </m:sSupPr>
                          <m:e>
                            <m:r>
                              <a:rPr lang="en-US" sz="1800" i="1">
                                <a:latin typeface="Cambria Math" panose="02040503050406030204" pitchFamily="18" charset="0"/>
                              </a:rPr>
                              <m:t>𝑧</m:t>
                            </m:r>
                          </m:e>
                          <m:sup>
                            <m:d>
                              <m:dPr>
                                <m:ctrlPr>
                                  <a:rPr lang="en-US" sz="1800">
                                    <a:latin typeface="Cambria Math" panose="02040503050406030204" pitchFamily="18" charset="0"/>
                                  </a:rPr>
                                </m:ctrlPr>
                              </m:dPr>
                              <m:e>
                                <m:r>
                                  <a:rPr lang="en-US" sz="1800">
                                    <a:latin typeface="Cambria Math" panose="02040503050406030204" pitchFamily="18" charset="0"/>
                                  </a:rPr>
                                  <m:t>3</m:t>
                                </m:r>
                              </m:e>
                            </m:d>
                          </m:sup>
                        </m:sSup>
                      </m:e>
                    </m:d>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ℎ</m:t>
                        </m:r>
                      </m:e>
                      <m:sub>
                        <m:r>
                          <m:rPr>
                            <m:sty m:val="p"/>
                          </m:rPr>
                          <a:rPr lang="en-US" sz="1800">
                            <a:latin typeface="Cambria Math" panose="02040503050406030204" pitchFamily="18" charset="0"/>
                          </a:rPr>
                          <m:t>Θ</m:t>
                        </m:r>
                      </m:sub>
                    </m:sSub>
                    <m:d>
                      <m:dPr>
                        <m:ctrlPr>
                          <a:rPr lang="en-US" sz="1800" i="1">
                            <a:latin typeface="Cambria Math" panose="02040503050406030204" pitchFamily="18" charset="0"/>
                          </a:rPr>
                        </m:ctrlPr>
                      </m:dPr>
                      <m:e>
                        <m:r>
                          <a:rPr lang="en-US" sz="1800" i="1">
                            <a:latin typeface="Cambria Math" panose="02040503050406030204" pitchFamily="18" charset="0"/>
                          </a:rPr>
                          <m:t>𝑥</m:t>
                        </m:r>
                      </m:e>
                    </m:d>
                  </m:oMath>
                </a14:m>
                <a:endParaRPr lang="en-US" sz="1800" dirty="0"/>
              </a:p>
              <a:p>
                <a:pPr marL="0" indent="0">
                  <a:buNone/>
                </a:pPr>
                <a:r>
                  <a:rPr lang="en-US" sz="1800" dirty="0"/>
                  <a:t>This is the fully vectorized implementation of forward propagation, and it's how neural network predictions are computed efficiently in practice.</a:t>
                </a:r>
              </a:p>
              <a:p>
                <a:pPr marL="0" indent="0">
                  <a:buNone/>
                </a:pPr>
                <a:endParaRPr lang="en-US" sz="1800" dirty="0"/>
              </a:p>
              <a:p>
                <a:endParaRPr lang="en-US" dirty="0"/>
              </a:p>
            </p:txBody>
          </p:sp>
        </mc:Choice>
        <mc:Fallback xmlns="">
          <p:sp>
            <p:nvSpPr>
              <p:cNvPr id="3" name="Content Placeholder 2">
                <a:extLst>
                  <a:ext uri="{FF2B5EF4-FFF2-40B4-BE49-F238E27FC236}">
                    <a16:creationId xmlns:a16="http://schemas.microsoft.com/office/drawing/2014/main" id="{91004F93-4E33-71C5-9DA4-779C68684FE4}"/>
                  </a:ext>
                </a:extLst>
              </p:cNvPr>
              <p:cNvSpPr>
                <a:spLocks noGrp="1" noRot="1" noChangeAspect="1" noMove="1" noResize="1" noEditPoints="1" noAdjustHandles="1" noChangeArrowheads="1" noChangeShapeType="1" noTextEdit="1"/>
              </p:cNvSpPr>
              <p:nvPr>
                <p:ph idx="1"/>
              </p:nvPr>
            </p:nvSpPr>
            <p:spPr>
              <a:blipFill>
                <a:blip r:embed="rId2"/>
                <a:stretch>
                  <a:fillRect l="-522" t="-1261" r="-638"/>
                </a:stretch>
              </a:blipFill>
            </p:spPr>
            <p:txBody>
              <a:bodyPr/>
              <a:lstStyle/>
              <a:p>
                <a:r>
                  <a:rPr lang="en-US">
                    <a:noFill/>
                  </a:rPr>
                  <a:t> </a:t>
                </a:r>
              </a:p>
            </p:txBody>
          </p:sp>
        </mc:Fallback>
      </mc:AlternateContent>
    </p:spTree>
    <p:extLst>
      <p:ext uri="{BB962C8B-B14F-4D97-AF65-F5344CB8AC3E}">
        <p14:creationId xmlns:p14="http://schemas.microsoft.com/office/powerpoint/2010/main" val="3675094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5C3088B-4777-ADA0-540A-6703E2E344B6}"/>
                  </a:ext>
                </a:extLst>
              </p:cNvPr>
              <p:cNvSpPr>
                <a:spLocks noGrp="1"/>
              </p:cNvSpPr>
              <p:nvPr>
                <p:ph idx="1"/>
              </p:nvPr>
            </p:nvSpPr>
            <p:spPr>
              <a:xfrm>
                <a:off x="838200" y="672353"/>
                <a:ext cx="10515600" cy="5504610"/>
              </a:xfrm>
            </p:spPr>
            <p:txBody>
              <a:bodyPr>
                <a:normAutofit fontScale="92500" lnSpcReduction="20000"/>
              </a:bodyPr>
              <a:lstStyle/>
              <a:p>
                <a:pPr marL="0" indent="0">
                  <a:buNone/>
                </a:pPr>
                <a:r>
                  <a:rPr lang="pt-BR" sz="1700" dirty="0"/>
                  <a:t>z^2 = Θ^(1) a^1</a:t>
                </a:r>
              </a:p>
              <a:p>
                <a:pPr marL="0" indent="0">
                  <a:buNone/>
                </a:pPr>
                <a:r>
                  <a:rPr lang="pt-BR" sz="1700" dirty="0"/>
                  <a:t>a^2  = g(z^2)</a:t>
                </a:r>
              </a:p>
              <a:p>
                <a:pPr marL="0" indent="0">
                  <a:buNone/>
                </a:pPr>
                <a:r>
                  <a:rPr lang="pt-BR" sz="1700" dirty="0"/>
                  <a:t>Add a^2_0 = 1 -&gt; a^2 ϵ ℝ^4</a:t>
                </a:r>
              </a:p>
              <a:p>
                <a:pPr marL="0" indent="0">
                  <a:buNone/>
                </a:pPr>
                <a:r>
                  <a:rPr lang="pt-BR" sz="1700" dirty="0"/>
                  <a:t>z^3 = Θ^(2) a^2</a:t>
                </a:r>
              </a:p>
              <a:p>
                <a:pPr marL="0" indent="0">
                  <a:buNone/>
                </a:pPr>
                <a:r>
                  <a:rPr lang="pt-BR" sz="1700" dirty="0"/>
                  <a:t>h_Θ(x) = a^3 = g(Z^3)</a:t>
                </a:r>
              </a:p>
              <a:p>
                <a:pPr marL="0" indent="0">
                  <a:buNone/>
                </a:pPr>
                <a:r>
                  <a:rPr lang="pt-BR" sz="1700" dirty="0"/>
                  <a:t>Add bias unit:  a^2_0 = 1 -&gt; a^2 ϵ ℝ^4</a:t>
                </a:r>
              </a:p>
              <a:p>
                <a:pPr marL="0" indent="0">
                  <a:buNone/>
                </a:pPr>
                <a:r>
                  <a:rPr lang="pt-BR" sz="1700" dirty="0"/>
                  <a:t>means: vector: 1(a^(2)_0), a^(2)_1, a^(2) _2, a^(2) _3 ?</a:t>
                </a:r>
                <a:endParaRPr lang="en-US" sz="1700" dirty="0"/>
              </a:p>
              <a:p>
                <a:r>
                  <a:rPr lang="en-US" sz="1700" dirty="0"/>
                  <a:t>Yes, exactly right.</a:t>
                </a:r>
              </a:p>
              <a:p>
                <a14:m>
                  <m:oMath xmlns:m="http://schemas.openxmlformats.org/officeDocument/2006/math">
                    <m:sSup>
                      <m:sSupPr>
                        <m:ctrlPr>
                          <a:rPr lang="en-US" sz="1700" i="1">
                            <a:latin typeface="Cambria Math" panose="02040503050406030204" pitchFamily="18" charset="0"/>
                          </a:rPr>
                        </m:ctrlPr>
                      </m:sSupPr>
                      <m:e>
                        <m:r>
                          <a:rPr lang="en-US" sz="1700" i="1">
                            <a:latin typeface="Cambria Math" panose="02040503050406030204" pitchFamily="18" charset="0"/>
                          </a:rPr>
                          <m:t>𝑎</m:t>
                        </m:r>
                      </m:e>
                      <m:sup>
                        <m:d>
                          <m:dPr>
                            <m:ctrlPr>
                              <a:rPr lang="en-US" sz="1700">
                                <a:latin typeface="Cambria Math" panose="02040503050406030204" pitchFamily="18" charset="0"/>
                              </a:rPr>
                            </m:ctrlPr>
                          </m:dPr>
                          <m:e>
                            <m:r>
                              <a:rPr lang="en-US" sz="1700">
                                <a:latin typeface="Cambria Math" panose="02040503050406030204" pitchFamily="18" charset="0"/>
                              </a:rPr>
                              <m:t>2</m:t>
                            </m:r>
                          </m:e>
                        </m:d>
                      </m:sup>
                    </m:sSup>
                    <m:r>
                      <a:rPr lang="en-US" sz="1700">
                        <a:latin typeface="Cambria Math" panose="02040503050406030204" pitchFamily="18" charset="0"/>
                      </a:rPr>
                      <m:t>=</m:t>
                    </m:r>
                    <m:d>
                      <m:dPr>
                        <m:begChr m:val="["/>
                        <m:endChr m:val="]"/>
                        <m:ctrlPr>
                          <a:rPr lang="en-US" sz="1700" i="1">
                            <a:latin typeface="Cambria Math" panose="02040503050406030204" pitchFamily="18" charset="0"/>
                          </a:rPr>
                        </m:ctrlPr>
                      </m:dPr>
                      <m:e>
                        <m:m>
                          <m:mPr>
                            <m:plcHide m:val="on"/>
                            <m:mcs>
                              <m:mc>
                                <m:mcPr>
                                  <m:count m:val="1"/>
                                  <m:mcJc m:val="center"/>
                                </m:mcPr>
                              </m:mc>
                            </m:mcs>
                            <m:ctrlPr>
                              <a:rPr lang="en-US" sz="1700" i="1">
                                <a:latin typeface="Cambria Math" panose="02040503050406030204" pitchFamily="18" charset="0"/>
                              </a:rPr>
                            </m:ctrlPr>
                          </m:mPr>
                          <m:mr>
                            <m:e>
                              <m:sSubSup>
                                <m:sSubSupPr>
                                  <m:ctrlPr>
                                    <a:rPr lang="en-US" sz="1700" i="1">
                                      <a:latin typeface="Cambria Math" panose="02040503050406030204" pitchFamily="18" charset="0"/>
                                    </a:rPr>
                                  </m:ctrlPr>
                                </m:sSubSupPr>
                                <m:e>
                                  <m:r>
                                    <a:rPr lang="en-US" sz="1700" i="1">
                                      <a:latin typeface="Cambria Math" panose="02040503050406030204" pitchFamily="18" charset="0"/>
                                    </a:rPr>
                                    <m:t>𝑎</m:t>
                                  </m:r>
                                </m:e>
                                <m:sub>
                                  <m:r>
                                    <a:rPr lang="en-US" sz="1700">
                                      <a:latin typeface="Cambria Math" panose="02040503050406030204" pitchFamily="18" charset="0"/>
                                    </a:rPr>
                                    <m:t>0</m:t>
                                  </m:r>
                                </m:sub>
                                <m:sup>
                                  <m:d>
                                    <m:dPr>
                                      <m:ctrlPr>
                                        <a:rPr lang="en-US" sz="1700">
                                          <a:latin typeface="Cambria Math" panose="02040503050406030204" pitchFamily="18" charset="0"/>
                                        </a:rPr>
                                      </m:ctrlPr>
                                    </m:dPr>
                                    <m:e>
                                      <m:r>
                                        <a:rPr lang="en-US" sz="1700">
                                          <a:latin typeface="Cambria Math" panose="02040503050406030204" pitchFamily="18" charset="0"/>
                                        </a:rPr>
                                        <m:t>2</m:t>
                                      </m:r>
                                    </m:e>
                                  </m:d>
                                </m:sup>
                              </m:sSubSup>
                            </m:e>
                          </m:mr>
                          <m:mr>
                            <m:e>
                              <m:sSubSup>
                                <m:sSubSupPr>
                                  <m:ctrlPr>
                                    <a:rPr lang="en-US" sz="1700" i="1">
                                      <a:latin typeface="Cambria Math" panose="02040503050406030204" pitchFamily="18" charset="0"/>
                                    </a:rPr>
                                  </m:ctrlPr>
                                </m:sSubSupPr>
                                <m:e>
                                  <m:r>
                                    <a:rPr lang="en-US" sz="1700" i="1">
                                      <a:latin typeface="Cambria Math" panose="02040503050406030204" pitchFamily="18" charset="0"/>
                                    </a:rPr>
                                    <m:t>𝑎</m:t>
                                  </m:r>
                                </m:e>
                                <m:sub>
                                  <m:r>
                                    <a:rPr lang="en-US" sz="1700">
                                      <a:latin typeface="Cambria Math" panose="02040503050406030204" pitchFamily="18" charset="0"/>
                                    </a:rPr>
                                    <m:t>1</m:t>
                                  </m:r>
                                </m:sub>
                                <m:sup>
                                  <m:d>
                                    <m:dPr>
                                      <m:ctrlPr>
                                        <a:rPr lang="en-US" sz="1700">
                                          <a:latin typeface="Cambria Math" panose="02040503050406030204" pitchFamily="18" charset="0"/>
                                        </a:rPr>
                                      </m:ctrlPr>
                                    </m:dPr>
                                    <m:e>
                                      <m:r>
                                        <a:rPr lang="en-US" sz="1700">
                                          <a:latin typeface="Cambria Math" panose="02040503050406030204" pitchFamily="18" charset="0"/>
                                        </a:rPr>
                                        <m:t>2</m:t>
                                      </m:r>
                                    </m:e>
                                  </m:d>
                                </m:sup>
                              </m:sSubSup>
                            </m:e>
                          </m:mr>
                          <m:mr>
                            <m:e>
                              <m:sSubSup>
                                <m:sSubSupPr>
                                  <m:ctrlPr>
                                    <a:rPr lang="en-US" sz="1700" i="1">
                                      <a:latin typeface="Cambria Math" panose="02040503050406030204" pitchFamily="18" charset="0"/>
                                    </a:rPr>
                                  </m:ctrlPr>
                                </m:sSubSupPr>
                                <m:e>
                                  <m:r>
                                    <a:rPr lang="en-US" sz="1700" i="1">
                                      <a:latin typeface="Cambria Math" panose="02040503050406030204" pitchFamily="18" charset="0"/>
                                    </a:rPr>
                                    <m:t>𝑎</m:t>
                                  </m:r>
                                </m:e>
                                <m:sub>
                                  <m:r>
                                    <a:rPr lang="en-US" sz="1700">
                                      <a:latin typeface="Cambria Math" panose="02040503050406030204" pitchFamily="18" charset="0"/>
                                    </a:rPr>
                                    <m:t>2</m:t>
                                  </m:r>
                                </m:sub>
                                <m:sup>
                                  <m:d>
                                    <m:dPr>
                                      <m:ctrlPr>
                                        <a:rPr lang="en-US" sz="1700">
                                          <a:latin typeface="Cambria Math" panose="02040503050406030204" pitchFamily="18" charset="0"/>
                                        </a:rPr>
                                      </m:ctrlPr>
                                    </m:dPr>
                                    <m:e>
                                      <m:r>
                                        <a:rPr lang="en-US" sz="1700">
                                          <a:latin typeface="Cambria Math" panose="02040503050406030204" pitchFamily="18" charset="0"/>
                                        </a:rPr>
                                        <m:t>2</m:t>
                                      </m:r>
                                    </m:e>
                                  </m:d>
                                </m:sup>
                              </m:sSubSup>
                            </m:e>
                          </m:mr>
                          <m:mr>
                            <m:e>
                              <m:sSubSup>
                                <m:sSubSupPr>
                                  <m:ctrlPr>
                                    <a:rPr lang="en-US" sz="1700" i="1">
                                      <a:latin typeface="Cambria Math" panose="02040503050406030204" pitchFamily="18" charset="0"/>
                                    </a:rPr>
                                  </m:ctrlPr>
                                </m:sSubSupPr>
                                <m:e>
                                  <m:r>
                                    <a:rPr lang="en-US" sz="1700" i="1">
                                      <a:latin typeface="Cambria Math" panose="02040503050406030204" pitchFamily="18" charset="0"/>
                                    </a:rPr>
                                    <m:t>𝑎</m:t>
                                  </m:r>
                                </m:e>
                                <m:sub>
                                  <m:r>
                                    <a:rPr lang="en-US" sz="1700">
                                      <a:latin typeface="Cambria Math" panose="02040503050406030204" pitchFamily="18" charset="0"/>
                                    </a:rPr>
                                    <m:t>3</m:t>
                                  </m:r>
                                </m:sub>
                                <m:sup>
                                  <m:d>
                                    <m:dPr>
                                      <m:ctrlPr>
                                        <a:rPr lang="en-US" sz="1700">
                                          <a:latin typeface="Cambria Math" panose="02040503050406030204" pitchFamily="18" charset="0"/>
                                        </a:rPr>
                                      </m:ctrlPr>
                                    </m:dPr>
                                    <m:e>
                                      <m:r>
                                        <a:rPr lang="en-US" sz="1700">
                                          <a:latin typeface="Cambria Math" panose="02040503050406030204" pitchFamily="18" charset="0"/>
                                        </a:rPr>
                                        <m:t>2</m:t>
                                      </m:r>
                                    </m:e>
                                  </m:d>
                                </m:sup>
                              </m:sSubSup>
                            </m:e>
                          </m:mr>
                        </m:m>
                      </m:e>
                    </m:d>
                    <m:r>
                      <a:rPr lang="en-US" sz="1700">
                        <a:latin typeface="Cambria Math" panose="02040503050406030204" pitchFamily="18" charset="0"/>
                      </a:rPr>
                      <m:t>=</m:t>
                    </m:r>
                    <m:d>
                      <m:dPr>
                        <m:begChr m:val="["/>
                        <m:endChr m:val="]"/>
                        <m:ctrlPr>
                          <a:rPr lang="en-US" sz="1700" i="1">
                            <a:latin typeface="Cambria Math" panose="02040503050406030204" pitchFamily="18" charset="0"/>
                          </a:rPr>
                        </m:ctrlPr>
                      </m:dPr>
                      <m:e>
                        <m:m>
                          <m:mPr>
                            <m:plcHide m:val="on"/>
                            <m:mcs>
                              <m:mc>
                                <m:mcPr>
                                  <m:count m:val="1"/>
                                  <m:mcJc m:val="center"/>
                                </m:mcPr>
                              </m:mc>
                            </m:mcs>
                            <m:ctrlPr>
                              <a:rPr lang="en-US" sz="1700" i="1">
                                <a:latin typeface="Cambria Math" panose="02040503050406030204" pitchFamily="18" charset="0"/>
                              </a:rPr>
                            </m:ctrlPr>
                          </m:mPr>
                          <m:mr>
                            <m:e>
                              <m:r>
                                <a:rPr lang="en-US" sz="1700">
                                  <a:latin typeface="Cambria Math" panose="02040503050406030204" pitchFamily="18" charset="0"/>
                                </a:rPr>
                                <m:t>1</m:t>
                              </m:r>
                            </m:e>
                          </m:mr>
                          <m:mr>
                            <m:e>
                              <m:sSubSup>
                                <m:sSubSupPr>
                                  <m:ctrlPr>
                                    <a:rPr lang="en-US" sz="1700" i="1">
                                      <a:latin typeface="Cambria Math" panose="02040503050406030204" pitchFamily="18" charset="0"/>
                                    </a:rPr>
                                  </m:ctrlPr>
                                </m:sSubSupPr>
                                <m:e>
                                  <m:r>
                                    <a:rPr lang="en-US" sz="1700" i="1">
                                      <a:latin typeface="Cambria Math" panose="02040503050406030204" pitchFamily="18" charset="0"/>
                                    </a:rPr>
                                    <m:t>𝑎</m:t>
                                  </m:r>
                                </m:e>
                                <m:sub>
                                  <m:r>
                                    <a:rPr lang="en-US" sz="1700">
                                      <a:latin typeface="Cambria Math" panose="02040503050406030204" pitchFamily="18" charset="0"/>
                                    </a:rPr>
                                    <m:t>1</m:t>
                                  </m:r>
                                </m:sub>
                                <m:sup>
                                  <m:d>
                                    <m:dPr>
                                      <m:ctrlPr>
                                        <a:rPr lang="en-US" sz="1700">
                                          <a:latin typeface="Cambria Math" panose="02040503050406030204" pitchFamily="18" charset="0"/>
                                        </a:rPr>
                                      </m:ctrlPr>
                                    </m:dPr>
                                    <m:e>
                                      <m:r>
                                        <a:rPr lang="en-US" sz="1700">
                                          <a:latin typeface="Cambria Math" panose="02040503050406030204" pitchFamily="18" charset="0"/>
                                        </a:rPr>
                                        <m:t>2</m:t>
                                      </m:r>
                                    </m:e>
                                  </m:d>
                                </m:sup>
                              </m:sSubSup>
                            </m:e>
                          </m:mr>
                          <m:mr>
                            <m:e>
                              <m:sSubSup>
                                <m:sSubSupPr>
                                  <m:ctrlPr>
                                    <a:rPr lang="en-US" sz="1700" i="1">
                                      <a:latin typeface="Cambria Math" panose="02040503050406030204" pitchFamily="18" charset="0"/>
                                    </a:rPr>
                                  </m:ctrlPr>
                                </m:sSubSupPr>
                                <m:e>
                                  <m:r>
                                    <a:rPr lang="en-US" sz="1700" i="1">
                                      <a:latin typeface="Cambria Math" panose="02040503050406030204" pitchFamily="18" charset="0"/>
                                    </a:rPr>
                                    <m:t>𝑎</m:t>
                                  </m:r>
                                </m:e>
                                <m:sub>
                                  <m:r>
                                    <a:rPr lang="en-US" sz="1700">
                                      <a:latin typeface="Cambria Math" panose="02040503050406030204" pitchFamily="18" charset="0"/>
                                    </a:rPr>
                                    <m:t>2</m:t>
                                  </m:r>
                                </m:sub>
                                <m:sup>
                                  <m:d>
                                    <m:dPr>
                                      <m:ctrlPr>
                                        <a:rPr lang="en-US" sz="1700">
                                          <a:latin typeface="Cambria Math" panose="02040503050406030204" pitchFamily="18" charset="0"/>
                                        </a:rPr>
                                      </m:ctrlPr>
                                    </m:dPr>
                                    <m:e>
                                      <m:r>
                                        <a:rPr lang="en-US" sz="1700">
                                          <a:latin typeface="Cambria Math" panose="02040503050406030204" pitchFamily="18" charset="0"/>
                                        </a:rPr>
                                        <m:t>2</m:t>
                                      </m:r>
                                    </m:e>
                                  </m:d>
                                </m:sup>
                              </m:sSubSup>
                            </m:e>
                          </m:mr>
                          <m:mr>
                            <m:e>
                              <m:sSubSup>
                                <m:sSubSupPr>
                                  <m:ctrlPr>
                                    <a:rPr lang="en-US" sz="1700" i="1">
                                      <a:latin typeface="Cambria Math" panose="02040503050406030204" pitchFamily="18" charset="0"/>
                                    </a:rPr>
                                  </m:ctrlPr>
                                </m:sSubSupPr>
                                <m:e>
                                  <m:r>
                                    <a:rPr lang="en-US" sz="1700" i="1">
                                      <a:latin typeface="Cambria Math" panose="02040503050406030204" pitchFamily="18" charset="0"/>
                                    </a:rPr>
                                    <m:t>𝑎</m:t>
                                  </m:r>
                                </m:e>
                                <m:sub>
                                  <m:r>
                                    <a:rPr lang="en-US" sz="1700">
                                      <a:latin typeface="Cambria Math" panose="02040503050406030204" pitchFamily="18" charset="0"/>
                                    </a:rPr>
                                    <m:t>3</m:t>
                                  </m:r>
                                </m:sub>
                                <m:sup>
                                  <m:d>
                                    <m:dPr>
                                      <m:ctrlPr>
                                        <a:rPr lang="en-US" sz="1700">
                                          <a:latin typeface="Cambria Math" panose="02040503050406030204" pitchFamily="18" charset="0"/>
                                        </a:rPr>
                                      </m:ctrlPr>
                                    </m:dPr>
                                    <m:e>
                                      <m:r>
                                        <a:rPr lang="en-US" sz="1700">
                                          <a:latin typeface="Cambria Math" panose="02040503050406030204" pitchFamily="18" charset="0"/>
                                        </a:rPr>
                                        <m:t>2</m:t>
                                      </m:r>
                                    </m:e>
                                  </m:d>
                                </m:sup>
                              </m:sSubSup>
                            </m:e>
                          </m:mr>
                        </m:m>
                      </m:e>
                    </m:d>
                  </m:oMath>
                </a14:m>
                <a:endParaRPr lang="en-US" sz="1700" dirty="0"/>
              </a:p>
              <a:p>
                <a:r>
                  <a:rPr lang="en-US" sz="1700" dirty="0"/>
                  <a:t>Where:</a:t>
                </a:r>
              </a:p>
              <a:p>
                <a:r>
                  <a:rPr lang="en-US" sz="1800" dirty="0"/>
                  <a:t>a</a:t>
                </a:r>
                <a:r>
                  <a:rPr lang="en-US" sz="1800" baseline="-25000" dirty="0"/>
                  <a:t>0</a:t>
                </a:r>
                <a:r>
                  <a:rPr lang="en-US" sz="1800" baseline="30000" dirty="0"/>
                  <a:t>(2)</a:t>
                </a:r>
                <a:r>
                  <a:rPr lang="en-US" sz="1800" dirty="0"/>
                  <a:t>​  = 1 is the </a:t>
                </a:r>
                <a:r>
                  <a:rPr lang="en-US" sz="1800" b="1" dirty="0"/>
                  <a:t>bias unit</a:t>
                </a:r>
                <a:r>
                  <a:rPr lang="en-US" sz="1800" dirty="0"/>
                  <a:t>, added manually (not computed by </a:t>
                </a:r>
                <a14:m>
                  <m:oMath xmlns:m="http://schemas.openxmlformats.org/officeDocument/2006/math">
                    <m:r>
                      <a:rPr lang="en-US" i="1">
                        <a:latin typeface="Cambria Math" panose="02040503050406030204" pitchFamily="18" charset="0"/>
                      </a:rPr>
                      <m:t>𝑔</m:t>
                    </m:r>
                    <m:d>
                      <m:dPr>
                        <m:ctrlPr>
                          <a:rPr lang="en-US" i="1">
                            <a:latin typeface="Cambria Math" panose="02040503050406030204" pitchFamily="18" charset="0"/>
                          </a:rPr>
                        </m:ctrlPr>
                      </m:dPr>
                      <m:e>
                        <m:r>
                          <a:rPr lang="en-US" i="1">
                            <a:latin typeface="Cambria Math" panose="02040503050406030204" pitchFamily="18" charset="0"/>
                          </a:rPr>
                          <m:t>𝑧</m:t>
                        </m:r>
                      </m:e>
                    </m:d>
                  </m:oMath>
                </a14:m>
                <a:r>
                  <a:rPr lang="en-US" sz="1800" dirty="0"/>
                  <a:t>— it's fixed at 1, just like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0</m:t>
                        </m:r>
                      </m:sub>
                    </m:sSub>
                    <m:r>
                      <a:rPr lang="en-US">
                        <a:latin typeface="Cambria Math" panose="02040503050406030204" pitchFamily="18" charset="0"/>
                      </a:rPr>
                      <m:t>=1</m:t>
                    </m:r>
                  </m:oMath>
                </a14:m>
                <a:r>
                  <a:rPr lang="en-US" sz="1800" dirty="0"/>
                  <a:t>in the input layer) </a:t>
                </a:r>
              </a:p>
              <a:p>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a:latin typeface="Cambria Math" panose="02040503050406030204" pitchFamily="18" charset="0"/>
                          </a:rPr>
                          <m:t>1</m:t>
                        </m:r>
                      </m:sub>
                      <m:sup>
                        <m:d>
                          <m:dPr>
                            <m:ctrlPr>
                              <a:rPr lang="en-US">
                                <a:latin typeface="Cambria Math" panose="02040503050406030204" pitchFamily="18" charset="0"/>
                              </a:rPr>
                            </m:ctrlPr>
                          </m:dPr>
                          <m:e>
                            <m:r>
                              <a:rPr lang="en-US">
                                <a:latin typeface="Cambria Math" panose="02040503050406030204" pitchFamily="18" charset="0"/>
                              </a:rPr>
                              <m:t>2</m:t>
                            </m:r>
                          </m:e>
                        </m:d>
                      </m:sup>
                    </m:sSubSup>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a:latin typeface="Cambria Math" panose="02040503050406030204" pitchFamily="18" charset="0"/>
                          </a:rPr>
                          <m:t>2</m:t>
                        </m:r>
                      </m:sub>
                      <m:sup>
                        <m:d>
                          <m:dPr>
                            <m:ctrlPr>
                              <a:rPr lang="en-US">
                                <a:latin typeface="Cambria Math" panose="02040503050406030204" pitchFamily="18" charset="0"/>
                              </a:rPr>
                            </m:ctrlPr>
                          </m:dPr>
                          <m:e>
                            <m:r>
                              <a:rPr lang="en-US">
                                <a:latin typeface="Cambria Math" panose="02040503050406030204" pitchFamily="18" charset="0"/>
                              </a:rPr>
                              <m:t>2</m:t>
                            </m:r>
                          </m:e>
                        </m:d>
                      </m:sup>
                    </m:sSubSup>
                    <m:r>
                      <a:rPr lang="en-US">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𝑎</m:t>
                        </m:r>
                      </m:e>
                      <m:sub>
                        <m:r>
                          <a:rPr lang="en-US">
                            <a:latin typeface="Cambria Math" panose="02040503050406030204" pitchFamily="18" charset="0"/>
                          </a:rPr>
                          <m:t>3</m:t>
                        </m:r>
                      </m:sub>
                      <m:sup>
                        <m:d>
                          <m:dPr>
                            <m:ctrlPr>
                              <a:rPr lang="en-US">
                                <a:latin typeface="Cambria Math" panose="02040503050406030204" pitchFamily="18" charset="0"/>
                              </a:rPr>
                            </m:ctrlPr>
                          </m:dPr>
                          <m:e>
                            <m:r>
                              <a:rPr lang="en-US">
                                <a:latin typeface="Cambria Math" panose="02040503050406030204" pitchFamily="18" charset="0"/>
                              </a:rPr>
                              <m:t>2</m:t>
                            </m:r>
                          </m:e>
                        </m:d>
                      </m:sup>
                    </m:sSubSup>
                  </m:oMath>
                </a14:m>
                <a:r>
                  <a:rPr lang="en-US" sz="1800" dirty="0"/>
                  <a:t>are the </a:t>
                </a:r>
                <a:r>
                  <a:rPr lang="en-US" sz="1800" b="1" dirty="0"/>
                  <a:t>computed activations</a:t>
                </a:r>
                <a:r>
                  <a:rPr lang="en-US" sz="1800" dirty="0"/>
                  <a:t> from </a:t>
                </a:r>
                <a14:m>
                  <m:oMath xmlns:m="http://schemas.openxmlformats.org/officeDocument/2006/math">
                    <m:r>
                      <a:rPr lang="en-US" i="1">
                        <a:latin typeface="Cambria Math" panose="02040503050406030204" pitchFamily="18" charset="0"/>
                      </a:rPr>
                      <m:t>𝑔</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𝑧</m:t>
                            </m:r>
                          </m:e>
                          <m:sup>
                            <m:d>
                              <m:dPr>
                                <m:ctrlPr>
                                  <a:rPr lang="en-US">
                                    <a:latin typeface="Cambria Math" panose="02040503050406030204" pitchFamily="18" charset="0"/>
                                  </a:rPr>
                                </m:ctrlPr>
                              </m:dPr>
                              <m:e>
                                <m:r>
                                  <a:rPr lang="en-US">
                                    <a:latin typeface="Cambria Math" panose="02040503050406030204" pitchFamily="18" charset="0"/>
                                  </a:rPr>
                                  <m:t>2</m:t>
                                </m:r>
                              </m:e>
                            </m:d>
                          </m:sup>
                        </m:sSup>
                      </m:e>
                    </m:d>
                    <m:r>
                      <a:rPr lang="en-US" b="0" i="1" smtClean="0">
                        <a:latin typeface="Cambria Math" panose="02040503050406030204" pitchFamily="18" charset="0"/>
                      </a:rPr>
                      <m:t>.</m:t>
                    </m:r>
                    <m:r>
                      <m:rPr>
                        <m:nor/>
                      </m:rPr>
                      <a:rPr lang="en-US" i="0"/>
                      <m:t>That′s why </m:t>
                    </m:r>
                    <m:sSup>
                      <m:sSupPr>
                        <m:ctrlPr>
                          <a:rPr lang="en-US" i="1">
                            <a:latin typeface="Cambria Math" panose="02040503050406030204" pitchFamily="18" charset="0"/>
                          </a:rPr>
                        </m:ctrlPr>
                      </m:sSupPr>
                      <m:e>
                        <m:r>
                          <a:rPr lang="en-US" i="1">
                            <a:latin typeface="Cambria Math" panose="02040503050406030204" pitchFamily="18" charset="0"/>
                          </a:rPr>
                          <m:t>𝑎</m:t>
                        </m:r>
                      </m:e>
                      <m:sup>
                        <m:d>
                          <m:dPr>
                            <m:ctrlPr>
                              <a:rPr lang="en-US">
                                <a:latin typeface="Cambria Math" panose="02040503050406030204" pitchFamily="18" charset="0"/>
                              </a:rPr>
                            </m:ctrlPr>
                          </m:dPr>
                          <m:e>
                            <m:r>
                              <a:rPr lang="en-US">
                                <a:latin typeface="Cambria Math" panose="02040503050406030204" pitchFamily="18" charset="0"/>
                              </a:rPr>
                              <m:t>2</m:t>
                            </m:r>
                          </m:e>
                        </m:d>
                      </m:sup>
                    </m:sSup>
                    <m:r>
                      <a:rPr lang="en-US">
                        <a:latin typeface="Cambria Math" panose="02040503050406030204" pitchFamily="18" charset="0"/>
                      </a:rPr>
                      <m:t>∈</m:t>
                    </m:r>
                    <m:sSup>
                      <m:sSupPr>
                        <m:ctrlPr>
                          <a:rPr lang="en-US">
                            <a:latin typeface="Cambria Math" panose="02040503050406030204" pitchFamily="18" charset="0"/>
                          </a:rPr>
                        </m:ctrlPr>
                      </m:sSupPr>
                      <m:e>
                        <m:r>
                          <a:rPr lang="en-US">
                            <a:latin typeface="Cambria Math" panose="02040503050406030204" pitchFamily="18" charset="0"/>
                          </a:rPr>
                          <m:t>ℝ</m:t>
                        </m:r>
                      </m:e>
                      <m:sup>
                        <m:r>
                          <a:rPr lang="en-US">
                            <a:latin typeface="Cambria Math" panose="02040503050406030204" pitchFamily="18" charset="0"/>
                          </a:rPr>
                          <m:t>4</m:t>
                        </m:r>
                      </m:sup>
                    </m:sSup>
                    <m:r>
                      <m:rPr>
                        <m:nor/>
                      </m:rPr>
                      <a:rPr lang="en-US" i="0"/>
                      <m:t>— 3 computed activations </m:t>
                    </m:r>
                    <m:r>
                      <m:rPr>
                        <m:nor/>
                      </m:rPr>
                      <a:rPr lang="en-US" b="0" i="0"/>
                      <m:t>plus</m:t>
                    </m:r>
                    <m:r>
                      <m:rPr>
                        <m:nor/>
                      </m:rPr>
                      <a:rPr lang="en-US" i="0"/>
                      <m:t> the 1 bias unit = 4 total elements in the vector.</m:t>
                    </m:r>
                  </m:oMath>
                </a14:m>
                <a:endParaRPr lang="en-US" sz="1700"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15C3088B-4777-ADA0-540A-6703E2E344B6}"/>
                  </a:ext>
                </a:extLst>
              </p:cNvPr>
              <p:cNvSpPr>
                <a:spLocks noGrp="1" noRot="1" noChangeAspect="1" noMove="1" noResize="1" noEditPoints="1" noAdjustHandles="1" noChangeArrowheads="1" noChangeShapeType="1" noTextEdit="1"/>
              </p:cNvSpPr>
              <p:nvPr>
                <p:ph idx="1"/>
              </p:nvPr>
            </p:nvSpPr>
            <p:spPr>
              <a:xfrm>
                <a:off x="838200" y="672353"/>
                <a:ext cx="10515600" cy="5504610"/>
              </a:xfrm>
              <a:blipFill>
                <a:blip r:embed="rId2"/>
                <a:stretch>
                  <a:fillRect l="-348" t="-1440"/>
                </a:stretch>
              </a:blipFill>
            </p:spPr>
            <p:txBody>
              <a:bodyPr/>
              <a:lstStyle/>
              <a:p>
                <a:r>
                  <a:rPr lang="en-US">
                    <a:noFill/>
                  </a:rPr>
                  <a:t> </a:t>
                </a:r>
              </a:p>
            </p:txBody>
          </p:sp>
        </mc:Fallback>
      </mc:AlternateContent>
    </p:spTree>
    <p:extLst>
      <p:ext uri="{BB962C8B-B14F-4D97-AF65-F5344CB8AC3E}">
        <p14:creationId xmlns:p14="http://schemas.microsoft.com/office/powerpoint/2010/main" val="2667738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37AF4A-D1CF-1E16-A979-52C33E66F73F}"/>
              </a:ext>
            </a:extLst>
          </p:cNvPr>
          <p:cNvSpPr>
            <a:spLocks noGrp="1"/>
          </p:cNvSpPr>
          <p:nvPr>
            <p:ph idx="1"/>
          </p:nvPr>
        </p:nvSpPr>
        <p:spPr>
          <a:xfrm>
            <a:off x="838200" y="364142"/>
            <a:ext cx="10515600" cy="5812821"/>
          </a:xfrm>
        </p:spPr>
        <p:txBody>
          <a:bodyPr>
            <a:normAutofit lnSpcReduction="10000"/>
          </a:bodyPr>
          <a:lstStyle/>
          <a:p>
            <a:pPr marL="0" indent="0">
              <a:buNone/>
            </a:pPr>
            <a:r>
              <a:rPr lang="en-US" sz="1800" dirty="0">
                <a:latin typeface="Times New Roman" panose="02020603050405020304" pitchFamily="18" charset="0"/>
                <a:cs typeface="Times New Roman" panose="02020603050405020304" pitchFamily="18" charset="0"/>
              </a:rPr>
              <a:t>This will give an efficient way a relatively efficient of computing H of X this forward propagation view.  Consider the following diagram of the neural network and cover up the left part. This looks a lot logistic regression</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What we are doing is using bad node that is just a logistic regression unit to predict H of X. and  concretely what the hypothesis outputting H of X is going equal to G which is my sigmoid activation function times </a:t>
            </a:r>
            <a:r>
              <a:rPr lang="el-GR" sz="18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0 </a:t>
            </a:r>
            <a:r>
              <a:rPr lang="en-US" sz="1800" dirty="0">
                <a:latin typeface="Times New Roman" panose="02020603050405020304" pitchFamily="18" charset="0"/>
                <a:cs typeface="Times New Roman" panose="02020603050405020304" pitchFamily="18" charset="0"/>
              </a:rPr>
              <a:t> times our </a:t>
            </a:r>
            <a:r>
              <a:rPr lang="en-US" sz="1800" dirty="0">
                <a:solidFill>
                  <a:srgbClr val="FF0000"/>
                </a:solidFill>
                <a:latin typeface="Times New Roman" panose="02020603050405020304" pitchFamily="18" charset="0"/>
                <a:cs typeface="Times New Roman" panose="02020603050405020304" pitchFamily="18" charset="0"/>
              </a:rPr>
              <a:t>a</a:t>
            </a:r>
            <a:r>
              <a:rPr lang="en-US" sz="1800" baseline="-25000" dirty="0">
                <a:solidFill>
                  <a:srgbClr val="FF0000"/>
                </a:solidFill>
                <a:latin typeface="Times New Roman" panose="02020603050405020304" pitchFamily="18" charset="0"/>
                <a:cs typeface="Times New Roman" panose="02020603050405020304" pitchFamily="18" charset="0"/>
              </a:rPr>
              <a:t>0</a:t>
            </a:r>
            <a:r>
              <a:rPr lang="en-US" sz="1800" dirty="0">
                <a:latin typeface="Times New Roman" panose="02020603050405020304" pitchFamily="18" charset="0"/>
                <a:cs typeface="Times New Roman" panose="02020603050405020304" pitchFamily="18" charset="0"/>
              </a:rPr>
              <a:t> plus </a:t>
            </a:r>
            <a:r>
              <a:rPr lang="el-GR" sz="18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 1  </a:t>
            </a:r>
            <a:r>
              <a:rPr lang="en-US" sz="1800" dirty="0">
                <a:latin typeface="Times New Roman" panose="02020603050405020304" pitchFamily="18" charset="0"/>
                <a:cs typeface="Times New Roman" panose="02020603050405020304" pitchFamily="18" charset="0"/>
              </a:rPr>
              <a:t>times a</a:t>
            </a:r>
            <a:r>
              <a:rPr lang="en-US" sz="1800" baseline="-25000" dirty="0">
                <a:latin typeface="Times New Roman" panose="02020603050405020304" pitchFamily="18" charset="0"/>
                <a:cs typeface="Times New Roman" panose="02020603050405020304" pitchFamily="18" charset="0"/>
              </a:rPr>
              <a:t>1  </a:t>
            </a:r>
            <a:r>
              <a:rPr lang="en-US" sz="1800" dirty="0">
                <a:latin typeface="Times New Roman" panose="02020603050405020304" pitchFamily="18" charset="0"/>
                <a:cs typeface="Times New Roman" panose="02020603050405020304" pitchFamily="18" charset="0"/>
              </a:rPr>
              <a:t>plus</a:t>
            </a:r>
            <a:r>
              <a:rPr lang="en-US" sz="1800" baseline="-250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 times a</a:t>
            </a:r>
            <a:r>
              <a:rPr lang="en-US" sz="1800" baseline="-25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plus </a:t>
            </a:r>
            <a:r>
              <a:rPr lang="el-GR" sz="18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times a</a:t>
            </a:r>
            <a:r>
              <a:rPr lang="en-US" sz="1800" baseline="-25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where  values a</a:t>
            </a:r>
            <a:r>
              <a:rPr lang="en-US" sz="1800" baseline="-25000" dirty="0">
                <a:latin typeface="Times New Roman" panose="02020603050405020304" pitchFamily="18" charset="0"/>
                <a:cs typeface="Times New Roman" panose="02020603050405020304" pitchFamily="18" charset="0"/>
              </a:rPr>
              <a:t>1 </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are those given by these 3 units now.</a:t>
            </a:r>
          </a:p>
          <a:p>
            <a:pPr marL="0" indent="0">
              <a:buNone/>
            </a:pPr>
            <a:r>
              <a:rPr lang="en-US" sz="1800" dirty="0">
                <a:latin typeface="Times New Roman" panose="02020603050405020304" pitchFamily="18" charset="0"/>
                <a:cs typeface="Times New Roman" panose="02020603050405020304" pitchFamily="18" charset="0"/>
              </a:rPr>
              <a:t>This is jus a logistic regression, but the features get into logistic regression are these values computed by the hidden layer just . Neural network  doing same as the logistic regression except that rather than using the original feature x1 x2 x3 now using new a</a:t>
            </a:r>
            <a:r>
              <a:rPr lang="en-US" sz="1800" baseline="-25000" dirty="0">
                <a:latin typeface="Times New Roman" panose="02020603050405020304" pitchFamily="18" charset="0"/>
                <a:cs typeface="Times New Roman" panose="02020603050405020304" pitchFamily="18" charset="0"/>
              </a:rPr>
              <a:t>1 </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3 . </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1 </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2 </a:t>
            </a:r>
            <a:r>
              <a:rPr lang="en-US" sz="1800" dirty="0">
                <a:latin typeface="Times New Roman" panose="02020603050405020304" pitchFamily="18" charset="0"/>
                <a:cs typeface="Times New Roman" panose="02020603050405020304" pitchFamily="18" charset="0"/>
              </a:rPr>
              <a:t>a</a:t>
            </a:r>
            <a:r>
              <a:rPr lang="en-US" sz="1800" baseline="-25000" dirty="0">
                <a:latin typeface="Times New Roman" panose="02020603050405020304" pitchFamily="18" charset="0"/>
                <a:cs typeface="Times New Roman" panose="02020603050405020304" pitchFamily="18" charset="0"/>
              </a:rPr>
              <a:t>3 </a:t>
            </a:r>
            <a:r>
              <a:rPr lang="en-US" sz="1800" dirty="0">
                <a:latin typeface="Times New Roman" panose="02020603050405020304" pitchFamily="18" charset="0"/>
                <a:cs typeface="Times New Roman" panose="02020603050405020304" pitchFamily="18" charset="0"/>
              </a:rPr>
              <a:t>they themselves  learned as function of input concretely the function mapping from layer 1 to layer 2 that determined by set of other parameters </a:t>
            </a:r>
            <a:r>
              <a:rPr lang="el-GR" sz="1800" dirty="0">
                <a:latin typeface="Times New Roman" panose="02020603050405020304" pitchFamily="18" charset="0"/>
                <a:cs typeface="Times New Roman" panose="02020603050405020304" pitchFamily="18" charset="0"/>
              </a:rPr>
              <a:t>θ</a:t>
            </a:r>
            <a:r>
              <a:rPr lang="en-US" sz="1800" dirty="0">
                <a:latin typeface="Times New Roman" panose="02020603050405020304" pitchFamily="18" charset="0"/>
                <a:cs typeface="Times New Roman" panose="02020603050405020304" pitchFamily="18" charset="0"/>
              </a:rPr>
              <a:t> </a:t>
            </a:r>
            <a:r>
              <a:rPr lang="en-US" sz="1800" baseline="-25000" dirty="0">
                <a:latin typeface="Times New Roman" panose="02020603050405020304" pitchFamily="18" charset="0"/>
                <a:cs typeface="Times New Roman" panose="02020603050405020304" pitchFamily="18" charset="0"/>
              </a:rPr>
              <a:t>1. </a:t>
            </a:r>
            <a:r>
              <a:rPr lang="en-US" sz="1800" dirty="0"/>
              <a:t>“It’s as if, instead of being constrained to feed the raw input features x1 x2 x3 directly into logistic regression, the neural network learns its own intermediate features 𝑎1,𝑎2,𝑎3, which are then passed to logistic regression.”</a:t>
            </a:r>
            <a:endParaRPr lang="en-US" sz="18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3C3CC96-2A87-EDF1-83A2-06680E3B24AA}"/>
              </a:ext>
            </a:extLst>
          </p:cNvPr>
          <p:cNvPicPr>
            <a:picLocks noChangeAspect="1"/>
          </p:cNvPicPr>
          <p:nvPr/>
        </p:nvPicPr>
        <p:blipFill>
          <a:blip r:embed="rId2"/>
          <a:stretch>
            <a:fillRect/>
          </a:stretch>
        </p:blipFill>
        <p:spPr>
          <a:xfrm>
            <a:off x="1182111" y="1278541"/>
            <a:ext cx="4547725" cy="2492348"/>
          </a:xfrm>
          <a:prstGeom prst="rect">
            <a:avLst/>
          </a:prstGeom>
        </p:spPr>
      </p:pic>
      <p:pic>
        <p:nvPicPr>
          <p:cNvPr id="9" name="Picture 8">
            <a:extLst>
              <a:ext uri="{FF2B5EF4-FFF2-40B4-BE49-F238E27FC236}">
                <a16:creationId xmlns:a16="http://schemas.microsoft.com/office/drawing/2014/main" id="{5574482A-583C-1B3A-13D3-D84FF4A309CE}"/>
              </a:ext>
            </a:extLst>
          </p:cNvPr>
          <p:cNvPicPr>
            <a:picLocks noChangeAspect="1"/>
          </p:cNvPicPr>
          <p:nvPr/>
        </p:nvPicPr>
        <p:blipFill>
          <a:blip r:embed="rId3"/>
          <a:stretch>
            <a:fillRect/>
          </a:stretch>
        </p:blipFill>
        <p:spPr>
          <a:xfrm>
            <a:off x="4944233" y="1114024"/>
            <a:ext cx="5423449" cy="2573268"/>
          </a:xfrm>
          <a:prstGeom prst="rect">
            <a:avLst/>
          </a:prstGeom>
        </p:spPr>
      </p:pic>
    </p:spTree>
    <p:extLst>
      <p:ext uri="{BB962C8B-B14F-4D97-AF65-F5344CB8AC3E}">
        <p14:creationId xmlns:p14="http://schemas.microsoft.com/office/powerpoint/2010/main" val="8247337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5CFA2-3D04-4606-7F26-573DB4CA8590}"/>
              </a:ext>
            </a:extLst>
          </p:cNvPr>
          <p:cNvSpPr>
            <a:spLocks noGrp="1"/>
          </p:cNvSpPr>
          <p:nvPr>
            <p:ph type="title"/>
          </p:nvPr>
        </p:nvSpPr>
        <p:spPr>
          <a:xfrm>
            <a:off x="838200" y="365126"/>
            <a:ext cx="10515600" cy="737534"/>
          </a:xfrm>
        </p:spPr>
        <p:txBody>
          <a:bodyPr>
            <a:normAutofit/>
          </a:bodyPr>
          <a:lstStyle/>
          <a:p>
            <a:pPr algn="ctr"/>
            <a:r>
              <a:rPr lang="en-US" sz="2400" dirty="0">
                <a:latin typeface="Arial Black" panose="020B0A04020102020204" pitchFamily="34" charset="0"/>
              </a:rPr>
              <a:t>The architecture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9B93983-F832-0B42-7A03-9F4324F28862}"/>
                  </a:ext>
                </a:extLst>
              </p:cNvPr>
              <p:cNvSpPr>
                <a:spLocks noGrp="1"/>
              </p:cNvSpPr>
              <p:nvPr>
                <p:ph idx="1"/>
              </p:nvPr>
            </p:nvSpPr>
            <p:spPr/>
            <p:txBody>
              <a:bodyPr/>
              <a:lstStyle/>
              <a:p>
                <a:r>
                  <a:rPr lang="en-US" sz="1800" dirty="0"/>
                  <a:t>The hidden layers of the neural network transforms raw input of x</a:t>
                </a:r>
                <a:r>
                  <a:rPr lang="en-US" sz="1800" baseline="-25000" dirty="0"/>
                  <a:t>1, </a:t>
                </a:r>
                <a:r>
                  <a:rPr lang="en-US" sz="1800" dirty="0"/>
                  <a:t>x</a:t>
                </a:r>
                <a:r>
                  <a:rPr lang="en-US" sz="1800" baseline="-25000" dirty="0"/>
                  <a:t>2,</a:t>
                </a:r>
                <a:r>
                  <a:rPr lang="en-US" sz="1800" dirty="0"/>
                  <a:t> x</a:t>
                </a:r>
                <a:r>
                  <a:rPr lang="en-US" sz="1800" baseline="-25000" dirty="0"/>
                  <a:t>3</a:t>
                </a:r>
                <a:r>
                  <a:rPr lang="en-US" sz="1800" dirty="0"/>
                  <a:t> into learned features a</a:t>
                </a:r>
                <a:r>
                  <a:rPr lang="en-US" sz="1800" baseline="-25000" dirty="0"/>
                  <a:t>1, </a:t>
                </a:r>
                <a:r>
                  <a:rPr lang="en-US" sz="1800" dirty="0"/>
                  <a:t>a</a:t>
                </a:r>
                <a:r>
                  <a:rPr lang="en-US" sz="1800" baseline="-25000" dirty="0"/>
                  <a:t>2,</a:t>
                </a:r>
                <a:r>
                  <a:rPr lang="en-US" sz="1800" dirty="0"/>
                  <a:t> a</a:t>
                </a:r>
                <a:r>
                  <a:rPr lang="en-US" sz="1800" baseline="-25000" dirty="0"/>
                  <a:t>3.</a:t>
                </a:r>
              </a:p>
              <a:p>
                <a:r>
                  <a:rPr lang="en-US" sz="1800" dirty="0"/>
                  <a:t>These learned features then fed into logistic regression unit (often final layer) to produce the output.</a:t>
                </a:r>
              </a:p>
              <a:p>
                <a:pPr marL="0" indent="0">
                  <a:buNone/>
                </a:pPr>
                <a:r>
                  <a:rPr lang="en-US" sz="1800" dirty="0">
                    <a:latin typeface="Arial Black" panose="020B0A04020102020204" pitchFamily="34" charset="0"/>
                  </a:rPr>
                  <a:t>Mathematical Flow</a:t>
                </a:r>
              </a:p>
              <a:p>
                <a:pPr marL="342900" indent="-342900">
                  <a:buAutoNum type="arabicPeriod"/>
                </a:pPr>
                <a:r>
                  <a:rPr lang="en-US" sz="1800" dirty="0">
                    <a:latin typeface="Times New Roman" panose="02020603050405020304" pitchFamily="18" charset="0"/>
                    <a:cs typeface="Times New Roman" panose="02020603050405020304" pitchFamily="18" charset="0"/>
                  </a:rPr>
                  <a:t>Input transformation:</a:t>
                </a:r>
              </a:p>
              <a:p>
                <a:pPr marL="0" indent="0">
                  <a:buNone/>
                </a:pPr>
                <a:r>
                  <a:rPr lang="en-US" sz="1800" dirty="0">
                    <a:latin typeface="Times New Roman" panose="02020603050405020304" pitchFamily="18" charset="0"/>
                    <a:cs typeface="Times New Roman" panose="02020603050405020304" pitchFamily="18" charset="0"/>
                  </a:rPr>
                  <a:t>A</a:t>
                </a:r>
                <a:r>
                  <a:rPr lang="en-US" sz="1800" baseline="30000" dirty="0">
                    <a:latin typeface="Times New Roman" panose="02020603050405020304" pitchFamily="18" charset="0"/>
                    <a:cs typeface="Times New Roman" panose="02020603050405020304" pitchFamily="18" charset="0"/>
                  </a:rPr>
                  <a:t>j  </a:t>
                </a:r>
                <a:r>
                  <a:rPr lang="en-US" sz="1800" dirty="0">
                    <a:latin typeface="Times New Roman" panose="02020603050405020304" pitchFamily="18" charset="0"/>
                    <a:cs typeface="Times New Roman" panose="02020603050405020304" pitchFamily="18" charset="0"/>
                  </a:rPr>
                  <a:t> =  g(  ∑</a:t>
                </a:r>
                <a:r>
                  <a:rPr lang="en-US" sz="1800" baseline="-25000" dirty="0">
                    <a:latin typeface="Times New Roman" panose="02020603050405020304" pitchFamily="18" charset="0"/>
                    <a:cs typeface="Times New Roman" panose="02020603050405020304" pitchFamily="18" charset="0"/>
                  </a:rPr>
                  <a:t>i  </a:t>
                </a:r>
                <a:r>
                  <a:rPr lang="en-US" sz="1800" dirty="0">
                    <a:latin typeface="Times New Roman" panose="02020603050405020304" pitchFamily="18" charset="0"/>
                    <a:cs typeface="Times New Roman" panose="02020603050405020304" pitchFamily="18" charset="0"/>
                  </a:rPr>
                  <a:t>w</a:t>
                </a:r>
                <a:r>
                  <a:rPr lang="en-US" sz="1800" baseline="-25000" dirty="0">
                    <a:latin typeface="Times New Roman" panose="02020603050405020304" pitchFamily="18" charset="0"/>
                    <a:cs typeface="Times New Roman" panose="02020603050405020304" pitchFamily="18" charset="0"/>
                  </a:rPr>
                  <a:t>ji </a:t>
                </a:r>
                <a:r>
                  <a:rPr lang="en-US" sz="1800" dirty="0">
                    <a:latin typeface="Times New Roman" panose="02020603050405020304" pitchFamily="18" charset="0"/>
                    <a:cs typeface="Times New Roman" panose="02020603050405020304" pitchFamily="18" charset="0"/>
                  </a:rPr>
                  <a:t>x</a:t>
                </a:r>
                <a:r>
                  <a:rPr lang="en-US" sz="1800" baseline="-25000" dirty="0">
                    <a:latin typeface="Times New Roman" panose="02020603050405020304" pitchFamily="18" charset="0"/>
                    <a:cs typeface="Times New Roman" panose="02020603050405020304" pitchFamily="18" charset="0"/>
                  </a:rPr>
                  <a:t>i  </a:t>
                </a:r>
                <a:r>
                  <a:rPr lang="en-US" sz="1800" dirty="0">
                    <a:latin typeface="Times New Roman" panose="02020603050405020304" pitchFamily="18" charset="0"/>
                    <a:cs typeface="Times New Roman" panose="02020603050405020304" pitchFamily="18" charset="0"/>
                  </a:rPr>
                  <a:t> + b</a:t>
                </a:r>
                <a:r>
                  <a:rPr lang="en-US" sz="1800" baseline="-25000" dirty="0">
                    <a:latin typeface="Times New Roman" panose="02020603050405020304" pitchFamily="18" charset="0"/>
                    <a:cs typeface="Times New Roman" panose="02020603050405020304" pitchFamily="18" charset="0"/>
                  </a:rPr>
                  <a:t>j </a:t>
                </a:r>
                <a:r>
                  <a:rPr lang="en-US" sz="1800" dirty="0">
                    <a:latin typeface="Times New Roman" panose="02020603050405020304" pitchFamily="18" charset="0"/>
                    <a:cs typeface="Times New Roman" panose="02020603050405020304" pitchFamily="18" charset="0"/>
                  </a:rPr>
                  <a:t> ) for j = 1,2,3…</a:t>
                </a:r>
              </a:p>
              <a:p>
                <a:pPr marL="0" indent="0">
                  <a:buNone/>
                </a:pPr>
                <a:r>
                  <a:rPr lang="en-US" sz="1800" dirty="0">
                    <a:latin typeface="Times New Roman" panose="02020603050405020304" pitchFamily="18" charset="0"/>
                    <a:cs typeface="Times New Roman" panose="02020603050405020304" pitchFamily="18" charset="0"/>
                  </a:rPr>
                  <a:t>Where g is an activation function like sigmoid or ReLU</a:t>
                </a:r>
              </a:p>
              <a:p>
                <a:pPr marL="0" indent="0">
                  <a:buNone/>
                </a:pPr>
                <a:r>
                  <a:rPr lang="en-US" sz="1800" dirty="0">
                    <a:latin typeface="Times New Roman" panose="02020603050405020304" pitchFamily="18" charset="0"/>
                    <a:cs typeface="Times New Roman" panose="02020603050405020304" pitchFamily="18" charset="0"/>
                  </a:rPr>
                  <a:t>2. Logistic regression on learned features</a:t>
                </a:r>
              </a:p>
              <a:p>
                <a:pPr marL="0" indent="0">
                  <a:buNone/>
                </a:pPr>
                <a:r>
                  <a:rPr lang="en-US" sz="1800" dirty="0">
                    <a:latin typeface="Times New Roman" panose="02020603050405020304" pitchFamily="18" charset="0"/>
                    <a:cs typeface="Times New Roman" panose="02020603050405020304" pitchFamily="18" charset="0"/>
                  </a:rPr>
                  <a:t>ỹ = ϭ</a:t>
                </a:r>
                <a14:m>
                  <m:oMath xmlns:m="http://schemas.openxmlformats.org/officeDocument/2006/math">
                    <m:r>
                      <a:rPr lang="en-US" sz="1800" b="0" i="0" smtClean="0">
                        <a:latin typeface="Cambria Math" panose="02040503050406030204" pitchFamily="18" charset="0"/>
                        <a:cs typeface="Times New Roman" panose="02020603050405020304" pitchFamily="18" charset="0"/>
                      </a:rPr>
                      <m:t> (</m:t>
                    </m:r>
                    <m:nary>
                      <m:naryPr>
                        <m:chr m:val="∑"/>
                        <m:subHide m:val="on"/>
                        <m:supHide m:val="on"/>
                        <m:ctrlPr>
                          <a:rPr lang="en-US" sz="1800" i="1" smtClean="0">
                            <a:latin typeface="Cambria Math" panose="02040503050406030204" pitchFamily="18" charset="0"/>
                            <a:cs typeface="Times New Roman" panose="02020603050405020304" pitchFamily="18" charset="0"/>
                          </a:rPr>
                        </m:ctrlPr>
                      </m:naryPr>
                      <m:sub/>
                      <m:sup/>
                      <m:e>
                        <m:r>
                          <m:rPr>
                            <m:sty m:val="p"/>
                          </m:rPr>
                          <a:rPr lang="el-GR" sz="1800" i="1" smtClean="0">
                            <a:latin typeface="Cambria Math" panose="02040503050406030204" pitchFamily="18" charset="0"/>
                            <a:cs typeface="Times New Roman" panose="02020603050405020304" pitchFamily="18" charset="0"/>
                          </a:rPr>
                          <m:t>θ</m:t>
                        </m:r>
                        <m:r>
                          <a:rPr lang="en-US" sz="1800" b="0" i="1" baseline="-25000" smtClean="0">
                            <a:latin typeface="Cambria Math" panose="02040503050406030204" pitchFamily="18" charset="0"/>
                            <a:cs typeface="Times New Roman" panose="02020603050405020304" pitchFamily="18" charset="0"/>
                          </a:rPr>
                          <m:t>𝑗</m:t>
                        </m:r>
                        <m:r>
                          <a:rPr lang="en-US" sz="1800" b="0" i="1" baseline="-25000" smtClean="0">
                            <a:latin typeface="Cambria Math" panose="02040503050406030204" pitchFamily="18" charset="0"/>
                            <a:cs typeface="Times New Roman" panose="02020603050405020304" pitchFamily="18" charset="0"/>
                          </a:rPr>
                          <m:t> </m:t>
                        </m:r>
                        <m:r>
                          <a:rPr lang="en-US" sz="1800" b="0" i="1" smtClean="0">
                            <a:latin typeface="Cambria Math" panose="02040503050406030204" pitchFamily="18" charset="0"/>
                            <a:cs typeface="Times New Roman" panose="02020603050405020304" pitchFamily="18" charset="0"/>
                          </a:rPr>
                          <m:t>𝑎</m:t>
                        </m:r>
                        <m:r>
                          <a:rPr lang="en-US" sz="1800" b="0" i="1" baseline="-25000" smtClean="0">
                            <a:latin typeface="Cambria Math" panose="02040503050406030204" pitchFamily="18" charset="0"/>
                            <a:cs typeface="Times New Roman" panose="02020603050405020304" pitchFamily="18" charset="0"/>
                          </a:rPr>
                          <m:t>𝑗</m:t>
                        </m:r>
                        <m:r>
                          <a:rPr lang="en-US" sz="1800" b="0" i="1" smtClean="0">
                            <a:latin typeface="Cambria Math" panose="02040503050406030204" pitchFamily="18" charset="0"/>
                            <a:cs typeface="Times New Roman" panose="02020603050405020304" pitchFamily="18" charset="0"/>
                          </a:rPr>
                          <m:t>  </m:t>
                        </m:r>
                      </m:e>
                    </m:nary>
                  </m:oMath>
                </a14:m>
                <a:r>
                  <a:rPr lang="en-US" sz="1800" dirty="0"/>
                  <a:t>+ </a:t>
                </a:r>
                <a14:m>
                  <m:oMath xmlns:m="http://schemas.openxmlformats.org/officeDocument/2006/math">
                    <m:r>
                      <m:rPr>
                        <m:sty m:val="p"/>
                      </m:rPr>
                      <a:rPr lang="el-GR" sz="1800" i="1">
                        <a:latin typeface="Cambria Math" panose="02040503050406030204" pitchFamily="18" charset="0"/>
                        <a:cs typeface="Times New Roman" panose="02020603050405020304" pitchFamily="18" charset="0"/>
                      </a:rPr>
                      <m:t>θ</m:t>
                    </m:r>
                    <m:r>
                      <a:rPr lang="en-US" sz="1800" b="0" i="1" baseline="-25000" smtClean="0">
                        <a:latin typeface="Cambria Math" panose="02040503050406030204" pitchFamily="18" charset="0"/>
                        <a:cs typeface="Times New Roman" panose="02020603050405020304" pitchFamily="18" charset="0"/>
                      </a:rPr>
                      <m:t>0</m:t>
                    </m:r>
                  </m:oMath>
                </a14:m>
                <a:r>
                  <a:rPr lang="en-US" sz="1800" baseline="-25000" dirty="0"/>
                  <a:t> </a:t>
                </a:r>
                <a:r>
                  <a:rPr lang="en-US" sz="1800" dirty="0"/>
                  <a:t>)</a:t>
                </a:r>
              </a:p>
              <a:p>
                <a:pPr marL="0" indent="0">
                  <a:buNone/>
                </a:pPr>
                <a:r>
                  <a:rPr lang="en-US" sz="1800" dirty="0">
                    <a:latin typeface="Times New Roman" panose="02020603050405020304" pitchFamily="18" charset="0"/>
                    <a:cs typeface="Times New Roman" panose="02020603050405020304" pitchFamily="18" charset="0"/>
                  </a:rPr>
                  <a:t>Ϭ(z) = 1/1+e</a:t>
                </a:r>
                <a:r>
                  <a:rPr lang="en-US" sz="1800" baseline="30000" dirty="0">
                    <a:latin typeface="Times New Roman" panose="02020603050405020304" pitchFamily="18" charset="0"/>
                    <a:cs typeface="Times New Roman" panose="02020603050405020304" pitchFamily="18" charset="0"/>
                  </a:rPr>
                  <a:t>-z  </a:t>
                </a:r>
                <a:r>
                  <a:rPr lang="en-US" sz="1800" dirty="0">
                    <a:latin typeface="Times New Roman" panose="02020603050405020304" pitchFamily="18" charset="0"/>
                    <a:cs typeface="Times New Roman" panose="02020603050405020304" pitchFamily="18" charset="0"/>
                  </a:rPr>
                  <a:t> is sigmoid function.</a:t>
                </a:r>
              </a:p>
              <a:p>
                <a:pPr marL="0" indent="0">
                  <a:buNone/>
                </a:pPr>
                <a:r>
                  <a:rPr lang="en-US" sz="1800" dirty="0"/>
                  <a:t>So instead of manually crafting features, the network learns representations that are optimized for classification.</a:t>
                </a:r>
              </a:p>
              <a:p>
                <a:pPr marL="0" indent="0">
                  <a:buNone/>
                </a:pPr>
                <a:endParaRPr lang="en-US" sz="1800" dirty="0"/>
              </a:p>
              <a:p>
                <a:endParaRPr lang="en-US" dirty="0"/>
              </a:p>
            </p:txBody>
          </p:sp>
        </mc:Choice>
        <mc:Fallback xmlns="">
          <p:sp>
            <p:nvSpPr>
              <p:cNvPr id="3" name="Content Placeholder 2">
                <a:extLst>
                  <a:ext uri="{FF2B5EF4-FFF2-40B4-BE49-F238E27FC236}">
                    <a16:creationId xmlns:a16="http://schemas.microsoft.com/office/drawing/2014/main" id="{59B93983-F832-0B42-7A03-9F4324F28862}"/>
                  </a:ext>
                </a:extLst>
              </p:cNvPr>
              <p:cNvSpPr>
                <a:spLocks noGrp="1" noRot="1" noChangeAspect="1" noMove="1" noResize="1" noEditPoints="1" noAdjustHandles="1" noChangeArrowheads="1" noChangeShapeType="1" noTextEdit="1"/>
              </p:cNvSpPr>
              <p:nvPr>
                <p:ph idx="1"/>
              </p:nvPr>
            </p:nvSpPr>
            <p:spPr>
              <a:blipFill>
                <a:blip r:embed="rId2"/>
                <a:stretch>
                  <a:fillRect l="-522" t="-1261"/>
                </a:stretch>
              </a:blipFill>
            </p:spPr>
            <p:txBody>
              <a:bodyPr/>
              <a:lstStyle/>
              <a:p>
                <a:r>
                  <a:rPr lang="en-US">
                    <a:noFill/>
                  </a:rPr>
                  <a:t> </a:t>
                </a:r>
              </a:p>
            </p:txBody>
          </p:sp>
        </mc:Fallback>
      </mc:AlternateContent>
    </p:spTree>
    <p:extLst>
      <p:ext uri="{BB962C8B-B14F-4D97-AF65-F5344CB8AC3E}">
        <p14:creationId xmlns:p14="http://schemas.microsoft.com/office/powerpoint/2010/main" val="35716032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8B480B56-7BDE-921E-21E5-5674C2794622}"/>
                  </a:ext>
                </a:extLst>
              </p:cNvPr>
              <p:cNvSpPr>
                <a:spLocks noGrp="1"/>
              </p:cNvSpPr>
              <p:nvPr>
                <p:ph type="title"/>
              </p:nvPr>
            </p:nvSpPr>
            <p:spPr>
              <a:xfrm>
                <a:off x="838200" y="365126"/>
                <a:ext cx="10515600" cy="687820"/>
              </a:xfrm>
            </p:spPr>
            <p:txBody>
              <a:bodyPr>
                <a:normAutofit/>
              </a:bodyPr>
              <a:lstStyle/>
              <a:p>
                <a:pPr algn="ctr"/>
                <a:r>
                  <a:rPr lang="en-US" sz="2400" dirty="0">
                    <a:latin typeface="Arial Black" panose="020B0A04020102020204" pitchFamily="34" charset="0"/>
                  </a:rPr>
                  <a:t>What is </a:t>
                </a:r>
                <a14:m>
                  <m:oMath xmlns:m="http://schemas.openxmlformats.org/officeDocument/2006/math">
                    <m:r>
                      <a:rPr lang="en-US" sz="2400" i="1">
                        <a:latin typeface="Cambria Math" panose="02040503050406030204" pitchFamily="18" charset="0"/>
                      </a:rPr>
                      <m:t>𝑧</m:t>
                    </m:r>
                  </m:oMath>
                </a14:m>
                <a:r>
                  <a:rPr lang="en-US" sz="2400" dirty="0">
                    <a:latin typeface="Arial Black" panose="020B0A04020102020204" pitchFamily="34" charset="0"/>
                  </a:rPr>
                  <a:t> Here?</a:t>
                </a:r>
              </a:p>
            </p:txBody>
          </p:sp>
        </mc:Choice>
        <mc:Fallback xmlns="">
          <p:sp>
            <p:nvSpPr>
              <p:cNvPr id="2" name="Title 1">
                <a:extLst>
                  <a:ext uri="{FF2B5EF4-FFF2-40B4-BE49-F238E27FC236}">
                    <a16:creationId xmlns:a16="http://schemas.microsoft.com/office/drawing/2014/main" id="{8B480B56-7BDE-921E-21E5-5674C2794622}"/>
                  </a:ext>
                </a:extLst>
              </p:cNvPr>
              <p:cNvSpPr>
                <a:spLocks noGrp="1" noRot="1" noChangeAspect="1" noMove="1" noResize="1" noEditPoints="1" noAdjustHandles="1" noChangeArrowheads="1" noChangeShapeType="1" noTextEdit="1"/>
              </p:cNvSpPr>
              <p:nvPr>
                <p:ph type="title"/>
              </p:nvPr>
            </p:nvSpPr>
            <p:spPr>
              <a:xfrm>
                <a:off x="838200" y="365126"/>
                <a:ext cx="10515600" cy="687820"/>
              </a:xfrm>
              <a:blipFill>
                <a:blip r:embed="rId2"/>
                <a:stretch>
                  <a:fillRect b="-8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87A0298-4AF9-6B48-3203-B240216D25CA}"/>
                  </a:ext>
                </a:extLst>
              </p:cNvPr>
              <p:cNvSpPr>
                <a:spLocks noGrp="1"/>
              </p:cNvSpPr>
              <p:nvPr>
                <p:ph idx="1"/>
              </p:nvPr>
            </p:nvSpPr>
            <p:spPr>
              <a:xfrm>
                <a:off x="838200" y="1097280"/>
                <a:ext cx="10515600" cy="5079683"/>
              </a:xfrm>
            </p:spPr>
            <p:txBody>
              <a:bodyPr/>
              <a:lstStyle/>
              <a:p>
                <a:r>
                  <a:rPr lang="en-US" sz="1800" dirty="0"/>
                  <a:t>In this notation:</a:t>
                </a:r>
              </a:p>
              <a:p>
                <a:pPr marL="0" indent="0">
                  <a:buNone/>
                </a:pPr>
                <a14:m>
                  <m:oMathPara xmlns:m="http://schemas.openxmlformats.org/officeDocument/2006/math">
                    <m:oMath>
                      <m:r>
                        <a:rPr lang="en-US" sz="1800" i="1">
                          <a:latin typeface="Cambria Math" panose="02040503050406030204" pitchFamily="18" charset="0"/>
                        </a:rPr>
                        <m:t>𝑧</m:t>
                      </m:r>
                      <m:r>
                        <a:rPr lang="en-US" sz="1800">
                          <a:latin typeface="Cambria Math" panose="02040503050406030204" pitchFamily="18" charset="0"/>
                        </a:rPr>
                        <m:t>=</m:t>
                      </m:r>
                      <m:nary>
                        <m:naryPr>
                          <m:chr m:val="∑"/>
                          <m:grow m:val="on"/>
                          <m:supHide m:val="on"/>
                          <m:ctrlPr>
                            <a:rPr lang="en-US" sz="1800" i="1">
                              <a:latin typeface="Cambria Math" panose="02040503050406030204" pitchFamily="18" charset="0"/>
                            </a:rPr>
                          </m:ctrlPr>
                        </m:naryPr>
                        <m:sub>
                          <m:r>
                            <a:rPr lang="en-US" sz="1800" i="1">
                              <a:latin typeface="Cambria Math" panose="02040503050406030204" pitchFamily="18" charset="0"/>
                            </a:rPr>
                            <m:t>𝑗</m:t>
                          </m:r>
                        </m:sub>
                        <m:sup/>
                        <m:e>
                          <m:sSub>
                            <m:sSubPr>
                              <m:ctrlPr>
                                <a:rPr lang="en-US" sz="1800" i="1">
                                  <a:latin typeface="Cambria Math" panose="02040503050406030204" pitchFamily="18" charset="0"/>
                                </a:rPr>
                              </m:ctrlPr>
                            </m:sSubPr>
                            <m:e>
                              <m:r>
                                <a:rPr lang="en-US" sz="1800" i="1">
                                  <a:latin typeface="Cambria Math" panose="02040503050406030204" pitchFamily="18" charset="0"/>
                                </a:rPr>
                                <m:t>𝜃</m:t>
                              </m:r>
                            </m:e>
                            <m:sub>
                              <m:r>
                                <a:rPr lang="en-US" sz="1800" i="1">
                                  <a:latin typeface="Cambria Math" panose="02040503050406030204" pitchFamily="18" charset="0"/>
                                </a:rPr>
                                <m:t>𝑗</m:t>
                              </m:r>
                            </m:sub>
                          </m:sSub>
                        </m:e>
                      </m:nary>
                      <m:sSub>
                        <m:sSubPr>
                          <m:ctrlPr>
                            <a:rPr lang="en-US" sz="1800" i="1">
                              <a:latin typeface="Cambria Math" panose="02040503050406030204" pitchFamily="18" charset="0"/>
                            </a:rPr>
                          </m:ctrlPr>
                        </m:sSubPr>
                        <m:e>
                          <m:r>
                            <a:rPr lang="en-US" sz="1800" i="1">
                              <a:latin typeface="Cambria Math" panose="02040503050406030204" pitchFamily="18" charset="0"/>
                            </a:rPr>
                            <m:t>𝑎</m:t>
                          </m:r>
                        </m:e>
                        <m:sub>
                          <m:r>
                            <a:rPr lang="en-US" sz="1800" i="1">
                              <a:latin typeface="Cambria Math" panose="02040503050406030204" pitchFamily="18" charset="0"/>
                            </a:rPr>
                            <m:t>𝑗</m:t>
                          </m:r>
                        </m:sub>
                      </m:sSub>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𝜃</m:t>
                          </m:r>
                        </m:e>
                        <m:sub>
                          <m:r>
                            <a:rPr lang="en-US" sz="1800">
                              <a:latin typeface="Cambria Math" panose="02040503050406030204" pitchFamily="18" charset="0"/>
                            </a:rPr>
                            <m:t>0</m:t>
                          </m:r>
                        </m:sub>
                      </m:sSub>
                    </m:oMath>
                  </m:oMathPara>
                </a14:m>
                <a:endParaRPr lang="en-US" sz="1800" dirty="0"/>
              </a:p>
              <a:p>
                <a:pPr marL="0" indent="0">
                  <a:buNone/>
                </a:pPr>
                <a:r>
                  <a:rPr lang="en-US" sz="1800" dirty="0"/>
                  <a:t>This </a:t>
                </a:r>
                <a14:m>
                  <m:oMath xmlns:m="http://schemas.openxmlformats.org/officeDocument/2006/math">
                    <m:r>
                      <a:rPr lang="en-US" i="1">
                        <a:latin typeface="Cambria Math" panose="02040503050406030204" pitchFamily="18" charset="0"/>
                      </a:rPr>
                      <m:t>𝑧</m:t>
                    </m:r>
                  </m:oMath>
                </a14:m>
                <a:r>
                  <a:rPr lang="en-US" sz="1800" dirty="0"/>
                  <a:t>is </a:t>
                </a:r>
                <a:r>
                  <a:rPr lang="en-US" sz="1800" b="1" dirty="0"/>
                  <a:t>exactly the same concept</a:t>
                </a:r>
                <a:r>
                  <a:rPr lang="en-US" sz="1800" dirty="0"/>
                  <a:t> as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𝑧</m:t>
                        </m:r>
                      </m:e>
                      <m:sup>
                        <m:d>
                          <m:dPr>
                            <m:ctrlPr>
                              <a:rPr lang="en-US">
                                <a:latin typeface="Cambria Math" panose="02040503050406030204" pitchFamily="18" charset="0"/>
                              </a:rPr>
                            </m:ctrlPr>
                          </m:dPr>
                          <m:e>
                            <m:r>
                              <a:rPr lang="en-US">
                                <a:latin typeface="Cambria Math" panose="02040503050406030204" pitchFamily="18" charset="0"/>
                              </a:rPr>
                              <m:t>3</m:t>
                            </m:r>
                          </m:e>
                        </m:d>
                      </m:sup>
                    </m:sSup>
                  </m:oMath>
                </a14:m>
                <a:r>
                  <a:rPr lang="en-US" sz="1800" dirty="0"/>
                  <a:t>from before — it's the </a:t>
                </a:r>
                <a:r>
                  <a:rPr lang="en-US" sz="1800" b="1" dirty="0"/>
                  <a:t>linear combination</a:t>
                </a:r>
                <a:r>
                  <a:rPr lang="en-US" sz="1800" dirty="0"/>
                  <a:t> (weighted sum of inputs plus bias) computed </a:t>
                </a:r>
                <a:r>
                  <a:rPr lang="en-US" sz="1800" b="1" dirty="0"/>
                  <a:t>before</a:t>
                </a:r>
                <a:r>
                  <a:rPr lang="en-US" sz="1800" dirty="0"/>
                  <a:t> applying the activation function.</a:t>
                </a:r>
              </a:p>
              <a:p>
                <a:pPr marL="0" indent="0">
                  <a:buNone/>
                </a:pPr>
                <a:r>
                  <a:rPr lang="en-US" dirty="0"/>
                  <a:t>				</a:t>
                </a:r>
                <a:r>
                  <a:rPr lang="en-US" sz="1800" dirty="0"/>
                  <a:t>ỹ​=σ(z)=σ(∑​θ</a:t>
                </a:r>
                <a:r>
                  <a:rPr lang="en-US" sz="1800" baseline="-25000" dirty="0"/>
                  <a:t>j</a:t>
                </a:r>
                <a:r>
                  <a:rPr lang="en-US" sz="1800" dirty="0"/>
                  <a:t>​a</a:t>
                </a:r>
                <a:r>
                  <a:rPr lang="en-US" sz="1800" baseline="-25000" dirty="0"/>
                  <a:t>j</a:t>
                </a:r>
                <a:r>
                  <a:rPr lang="en-US" sz="1800" dirty="0"/>
                  <a:t>​+θ</a:t>
                </a:r>
                <a:r>
                  <a:rPr lang="en-US" sz="1800" baseline="-25000" dirty="0"/>
                  <a:t>0</a:t>
                </a:r>
                <a:r>
                  <a:rPr lang="en-US" sz="1800" dirty="0"/>
                  <a:t>​)</a:t>
                </a:r>
              </a:p>
              <a:p>
                <a:r>
                  <a:rPr lang="en-US" sz="1800" dirty="0"/>
                  <a:t>So, in this general notation:</a:t>
                </a:r>
              </a:p>
              <a:p>
                <a14:m>
                  <m:oMath xmlns:m="http://schemas.openxmlformats.org/officeDocument/2006/math">
                    <m:r>
                      <a:rPr lang="en-US" i="1">
                        <a:latin typeface="Cambria Math" panose="02040503050406030204" pitchFamily="18" charset="0"/>
                      </a:rPr>
                      <m:t>𝑧</m:t>
                    </m:r>
                  </m:oMath>
                </a14:m>
                <a:r>
                  <a:rPr lang="en-US" sz="1800" dirty="0"/>
                  <a:t>= the weighted sum (linear combination) — same role as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𝑧</m:t>
                        </m:r>
                      </m:e>
                      <m:sup>
                        <m:d>
                          <m:dPr>
                            <m:ctrlPr>
                              <a:rPr lang="en-US">
                                <a:latin typeface="Cambria Math" panose="02040503050406030204" pitchFamily="18" charset="0"/>
                              </a:rPr>
                            </m:ctrlPr>
                          </m:dPr>
                          <m:e>
                            <m:r>
                              <a:rPr lang="en-US">
                                <a:latin typeface="Cambria Math" panose="02040503050406030204" pitchFamily="18" charset="0"/>
                              </a:rPr>
                              <m:t>3</m:t>
                            </m:r>
                          </m:e>
                        </m:d>
                      </m:sup>
                    </m:sSup>
                    <m:r>
                      <a:rPr lang="en-US">
                        <a:latin typeface="Cambria Math" panose="02040503050406030204" pitchFamily="18" charset="0"/>
                      </a:rPr>
                      <m:t>=</m:t>
                    </m:r>
                    <m:sSup>
                      <m:sSupPr>
                        <m:ctrlPr>
                          <a:rPr lang="en-US">
                            <a:latin typeface="Cambria Math" panose="02040503050406030204" pitchFamily="18" charset="0"/>
                          </a:rPr>
                        </m:ctrlPr>
                      </m:sSupPr>
                      <m:e>
                        <m:r>
                          <m:rPr>
                            <m:sty m:val="p"/>
                          </m:rPr>
                          <a:rPr lang="en-US">
                            <a:latin typeface="Cambria Math" panose="02040503050406030204" pitchFamily="18" charset="0"/>
                          </a:rPr>
                          <m:t>Θ</m:t>
                        </m:r>
                      </m:e>
                      <m:sup>
                        <m:d>
                          <m:dPr>
                            <m:ctrlPr>
                              <a:rPr lang="en-US">
                                <a:latin typeface="Cambria Math" panose="02040503050406030204" pitchFamily="18" charset="0"/>
                              </a:rPr>
                            </m:ctrlPr>
                          </m:dPr>
                          <m:e>
                            <m:r>
                              <a:rPr lang="en-US">
                                <a:latin typeface="Cambria Math" panose="02040503050406030204" pitchFamily="18" charset="0"/>
                              </a:rPr>
                              <m:t>2</m:t>
                            </m:r>
                          </m:e>
                        </m:d>
                      </m:sup>
                    </m:sSup>
                    <m:sSup>
                      <m:sSupPr>
                        <m:ctrlPr>
                          <a:rPr lang="en-US" i="1">
                            <a:latin typeface="Cambria Math" panose="02040503050406030204" pitchFamily="18" charset="0"/>
                          </a:rPr>
                        </m:ctrlPr>
                      </m:sSupPr>
                      <m:e>
                        <m:r>
                          <a:rPr lang="en-US" i="1">
                            <a:latin typeface="Cambria Math" panose="02040503050406030204" pitchFamily="18" charset="0"/>
                          </a:rPr>
                          <m:t>𝑎</m:t>
                        </m:r>
                      </m:e>
                      <m:sup>
                        <m:d>
                          <m:dPr>
                            <m:ctrlPr>
                              <a:rPr lang="en-US">
                                <a:latin typeface="Cambria Math" panose="02040503050406030204" pitchFamily="18" charset="0"/>
                              </a:rPr>
                            </m:ctrlPr>
                          </m:dPr>
                          <m:e>
                            <m:r>
                              <a:rPr lang="en-US">
                                <a:latin typeface="Cambria Math" panose="02040503050406030204" pitchFamily="18" charset="0"/>
                              </a:rPr>
                              <m:t>2</m:t>
                            </m:r>
                          </m:e>
                        </m:d>
                      </m:sup>
                    </m:sSup>
                  </m:oMath>
                </a14:m>
                <a:r>
                  <a:rPr lang="en-US" sz="1800" dirty="0"/>
                  <a:t>from before</a:t>
                </a:r>
              </a:p>
              <a:p>
                <a14:m>
                  <m:oMath xmlns:m="http://schemas.openxmlformats.org/officeDocument/2006/math">
                    <m:r>
                      <a:rPr lang="en-US" i="1">
                        <a:latin typeface="Cambria Math" panose="02040503050406030204" pitchFamily="18" charset="0"/>
                      </a:rPr>
                      <m:t>𝜎</m:t>
                    </m:r>
                    <m:d>
                      <m:dPr>
                        <m:ctrlPr>
                          <a:rPr lang="en-US" i="1">
                            <a:latin typeface="Cambria Math" panose="02040503050406030204" pitchFamily="18" charset="0"/>
                          </a:rPr>
                        </m:ctrlPr>
                      </m:dPr>
                      <m:e>
                        <m:r>
                          <a:rPr lang="en-US" i="1">
                            <a:latin typeface="Cambria Math" panose="02040503050406030204" pitchFamily="18" charset="0"/>
                          </a:rPr>
                          <m:t>𝑧</m:t>
                        </m:r>
                      </m:e>
                    </m:d>
                  </m:oMath>
                </a14:m>
                <a:r>
                  <a:rPr lang="en-US" sz="1800" dirty="0"/>
                  <a:t>= applying the sigmoid activation function to </a:t>
                </a:r>
                <a14:m>
                  <m:oMath xmlns:m="http://schemas.openxmlformats.org/officeDocument/2006/math">
                    <m:r>
                      <a:rPr lang="en-US" i="1">
                        <a:latin typeface="Cambria Math" panose="02040503050406030204" pitchFamily="18" charset="0"/>
                      </a:rPr>
                      <m:t>𝑧</m:t>
                    </m:r>
                  </m:oMath>
                </a14:m>
                <a:r>
                  <a:rPr lang="en-US" sz="1800" dirty="0"/>
                  <a:t>— same role as </a:t>
                </a:r>
                <a14:m>
                  <m:oMath xmlns:m="http://schemas.openxmlformats.org/officeDocument/2006/math">
                    <m:r>
                      <a:rPr lang="en-US" i="1">
                        <a:latin typeface="Cambria Math" panose="02040503050406030204" pitchFamily="18" charset="0"/>
                      </a:rPr>
                      <m:t>𝑔</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𝑧</m:t>
                            </m:r>
                          </m:e>
                          <m:sup>
                            <m:d>
                              <m:dPr>
                                <m:ctrlPr>
                                  <a:rPr lang="en-US">
                                    <a:latin typeface="Cambria Math" panose="02040503050406030204" pitchFamily="18" charset="0"/>
                                  </a:rPr>
                                </m:ctrlPr>
                              </m:dPr>
                              <m:e>
                                <m:r>
                                  <a:rPr lang="en-US">
                                    <a:latin typeface="Cambria Math" panose="02040503050406030204" pitchFamily="18" charset="0"/>
                                  </a:rPr>
                                  <m:t>3</m:t>
                                </m:r>
                              </m:e>
                            </m:d>
                          </m:sup>
                        </m:sSup>
                      </m:e>
                    </m:d>
                  </m:oMath>
                </a14:m>
                <a:endParaRPr lang="en-US" sz="1800" dirty="0"/>
              </a:p>
              <a:p>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𝑦</m:t>
                        </m:r>
                      </m:e>
                    </m:acc>
                  </m:oMath>
                </a14:m>
                <a:r>
                  <a:rPr lang="en-US" sz="1800" dirty="0"/>
                  <a:t>= the final output/prediction — same role as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ℎ</m:t>
                        </m:r>
                      </m:e>
                      <m:sub>
                        <m:r>
                          <m:rPr>
                            <m:sty m:val="p"/>
                          </m:rPr>
                          <a:rPr lang="en-US">
                            <a:latin typeface="Cambria Math" panose="02040503050406030204" pitchFamily="18" charset="0"/>
                          </a:rPr>
                          <m:t>Θ</m:t>
                        </m:r>
                      </m:sub>
                    </m:sSub>
                    <m:d>
                      <m:dPr>
                        <m:ctrlPr>
                          <a:rPr lang="en-US" i="1">
                            <a:latin typeface="Cambria Math" panose="02040503050406030204" pitchFamily="18" charset="0"/>
                          </a:rPr>
                        </m:ctrlPr>
                      </m:dPr>
                      <m:e>
                        <m:r>
                          <a:rPr lang="en-US" i="1">
                            <a:latin typeface="Cambria Math" panose="02040503050406030204" pitchFamily="18" charset="0"/>
                          </a:rPr>
                          <m:t>𝑥</m:t>
                        </m:r>
                      </m:e>
                    </m:d>
                    <m:r>
                      <a:rPr lang="en-US">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𝑎</m:t>
                        </m:r>
                      </m:e>
                      <m:sup>
                        <m:d>
                          <m:dPr>
                            <m:ctrlPr>
                              <a:rPr lang="en-US">
                                <a:latin typeface="Cambria Math" panose="02040503050406030204" pitchFamily="18" charset="0"/>
                              </a:rPr>
                            </m:ctrlPr>
                          </m:dPr>
                          <m:e>
                            <m:r>
                              <a:rPr lang="en-US">
                                <a:latin typeface="Cambria Math" panose="02040503050406030204" pitchFamily="18" charset="0"/>
                              </a:rPr>
                              <m:t>3</m:t>
                            </m:r>
                          </m:e>
                        </m:d>
                      </m:sup>
                    </m:sSup>
                  </m:oMath>
                </a14:m>
                <a:endParaRPr lang="en-US" sz="1800" dirty="0"/>
              </a:p>
              <a:p>
                <a:pPr marL="0" indent="0">
                  <a:buNone/>
                </a:pPr>
                <a:endParaRPr lang="en-US" sz="1800"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F87A0298-4AF9-6B48-3203-B240216D25CA}"/>
                  </a:ext>
                </a:extLst>
              </p:cNvPr>
              <p:cNvSpPr>
                <a:spLocks noGrp="1" noRot="1" noChangeAspect="1" noMove="1" noResize="1" noEditPoints="1" noAdjustHandles="1" noChangeArrowheads="1" noChangeShapeType="1" noTextEdit="1"/>
              </p:cNvSpPr>
              <p:nvPr>
                <p:ph idx="1"/>
              </p:nvPr>
            </p:nvSpPr>
            <p:spPr>
              <a:xfrm>
                <a:off x="838200" y="1097280"/>
                <a:ext cx="10515600" cy="5079683"/>
              </a:xfrm>
              <a:blipFill>
                <a:blip r:embed="rId3"/>
                <a:stretch>
                  <a:fillRect l="-522" t="-15246" r="-116"/>
                </a:stretch>
              </a:blipFill>
            </p:spPr>
            <p:txBody>
              <a:bodyPr/>
              <a:lstStyle/>
              <a:p>
                <a:r>
                  <a:rPr lang="en-US">
                    <a:noFill/>
                  </a:rPr>
                  <a:t> </a:t>
                </a:r>
              </a:p>
            </p:txBody>
          </p:sp>
        </mc:Fallback>
      </mc:AlternateContent>
    </p:spTree>
    <p:extLst>
      <p:ext uri="{BB962C8B-B14F-4D97-AF65-F5344CB8AC3E}">
        <p14:creationId xmlns:p14="http://schemas.microsoft.com/office/powerpoint/2010/main" val="8565482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F5391B-CCB9-8166-4B58-A2F7F619C2E5}"/>
              </a:ext>
            </a:extLst>
          </p:cNvPr>
          <p:cNvSpPr>
            <a:spLocks noGrp="1"/>
          </p:cNvSpPr>
          <p:nvPr>
            <p:ph idx="1"/>
          </p:nvPr>
        </p:nvSpPr>
        <p:spPr>
          <a:xfrm>
            <a:off x="838200" y="420786"/>
            <a:ext cx="10515600" cy="5756177"/>
          </a:xfrm>
        </p:spPr>
        <p:txBody>
          <a:bodyPr/>
          <a:lstStyle/>
          <a:p>
            <a:r>
              <a:rPr lang="en-US" sz="1800" dirty="0">
                <a:latin typeface="Times New Roman" panose="02020603050405020304" pitchFamily="18" charset="0"/>
                <a:cs typeface="Times New Roman" panose="02020603050405020304" pitchFamily="18" charset="0"/>
              </a:rPr>
              <a:t>Why This Matters</a:t>
            </a:r>
          </a:p>
          <a:p>
            <a:r>
              <a:rPr lang="en-US" sz="1800" dirty="0">
                <a:latin typeface="Times New Roman" panose="02020603050405020304" pitchFamily="18" charset="0"/>
                <a:cs typeface="Times New Roman" panose="02020603050405020304" pitchFamily="18" charset="0"/>
              </a:rPr>
              <a:t>This is the core of deep learning’s power:</a:t>
            </a:r>
          </a:p>
          <a:p>
            <a:pPr marL="914400" lvl="1" indent="-457200">
              <a:buFont typeface="+mj-lt"/>
              <a:buAutoNum type="arabicPeriod"/>
            </a:pPr>
            <a:r>
              <a:rPr lang="en-US" sz="1800" dirty="0"/>
              <a:t>It automates feature engineering.</a:t>
            </a:r>
          </a:p>
          <a:p>
            <a:pPr marL="914400" lvl="1" indent="-457200">
              <a:buFont typeface="+mj-lt"/>
              <a:buAutoNum type="arabicPeriod"/>
            </a:pPr>
            <a:r>
              <a:rPr lang="en-US" sz="1800" dirty="0"/>
              <a:t>It adapts to complex, nonlinear patterns.</a:t>
            </a:r>
          </a:p>
          <a:p>
            <a:pPr marL="914400" lvl="1" indent="-457200">
              <a:buFont typeface="+mj-lt"/>
              <a:buAutoNum type="arabicPeriod"/>
            </a:pPr>
            <a:r>
              <a:rPr lang="en-US" sz="1800" dirty="0"/>
              <a:t>It builds hierarchical representations—especially in deeper networks</a:t>
            </a:r>
            <a:r>
              <a:rPr lang="en-US" dirty="0"/>
              <a:t>.</a:t>
            </a:r>
          </a:p>
        </p:txBody>
      </p:sp>
    </p:spTree>
    <p:extLst>
      <p:ext uri="{BB962C8B-B14F-4D97-AF65-F5344CB8AC3E}">
        <p14:creationId xmlns:p14="http://schemas.microsoft.com/office/powerpoint/2010/main" val="18743943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CF7A2-1AE6-F486-8F2E-2961F469E135}"/>
              </a:ext>
            </a:extLst>
          </p:cNvPr>
          <p:cNvSpPr>
            <a:spLocks noGrp="1"/>
          </p:cNvSpPr>
          <p:nvPr>
            <p:ph type="title"/>
          </p:nvPr>
        </p:nvSpPr>
        <p:spPr>
          <a:xfrm>
            <a:off x="838200" y="365126"/>
            <a:ext cx="10515600" cy="800128"/>
          </a:xfrm>
        </p:spPr>
        <p:txBody>
          <a:bodyPr>
            <a:normAutofit/>
          </a:bodyPr>
          <a:lstStyle/>
          <a:p>
            <a:pPr algn="ctr"/>
            <a:r>
              <a:rPr lang="en-US" sz="2000" dirty="0">
                <a:latin typeface="Arial Black" panose="020B0A04020102020204" pitchFamily="34" charset="0"/>
              </a:rPr>
              <a:t>Example of how neural network can use hidden layer to compute more complex features to feed into this  final output layer</a:t>
            </a:r>
          </a:p>
        </p:txBody>
      </p:sp>
      <p:sp>
        <p:nvSpPr>
          <p:cNvPr id="3" name="Content Placeholder 2">
            <a:extLst>
              <a:ext uri="{FF2B5EF4-FFF2-40B4-BE49-F238E27FC236}">
                <a16:creationId xmlns:a16="http://schemas.microsoft.com/office/drawing/2014/main" id="{211CAC80-B2AD-C90A-9234-17A829726E4D}"/>
              </a:ext>
            </a:extLst>
          </p:cNvPr>
          <p:cNvSpPr>
            <a:spLocks noGrp="1"/>
          </p:cNvSpPr>
          <p:nvPr>
            <p:ph idx="1"/>
          </p:nvPr>
        </p:nvSpPr>
        <p:spPr>
          <a:xfrm>
            <a:off x="838200" y="1367554"/>
            <a:ext cx="10515600" cy="4809409"/>
          </a:xfrm>
        </p:spPr>
        <p:txBody>
          <a:bodyPr/>
          <a:lstStyle/>
          <a:p>
            <a:pPr marL="0" indent="0">
              <a:buNone/>
            </a:pPr>
            <a:r>
              <a:rPr lang="en-US" dirty="0"/>
              <a:t>How that can learn more complex hypotheses .</a:t>
            </a:r>
          </a:p>
          <a:p>
            <a:pPr marL="0" indent="0">
              <a:buNone/>
            </a:pPr>
            <a:r>
              <a:rPr lang="en-US" sz="1800" dirty="0">
                <a:latin typeface="Times New Roman" panose="02020603050405020304" pitchFamily="18" charset="0"/>
                <a:cs typeface="Times New Roman" panose="02020603050405020304" pitchFamily="18" charset="0"/>
              </a:rPr>
              <a:t>Neural network architecture: How the second layer here we have three hidden units that are computing more complex functions maybe of the compeller then the third layer can take the second layer’s features and compute even more complex features in layer three so by the time get upper layer therefore  you can have even more complex features . </a:t>
            </a:r>
          </a:p>
          <a:p>
            <a:pPr marL="0" indent="0">
              <a:buNone/>
            </a:pPr>
            <a:r>
              <a:rPr lang="en-US" sz="1800" dirty="0">
                <a:latin typeface="Times New Roman" panose="02020603050405020304" pitchFamily="18" charset="0"/>
                <a:cs typeface="Times New Roman" panose="02020603050405020304" pitchFamily="18" charset="0"/>
              </a:rPr>
              <a:t>The next detailed examples show how neural network can use to compute non leaner functions of  input and hope fully now give you good sense of the sorts of non-linear hypothesis we can get out of our neural networks in. </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5674595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8A1-84D1-6D80-3C6C-88A4DC483F08}"/>
              </a:ext>
            </a:extLst>
          </p:cNvPr>
          <p:cNvSpPr>
            <a:spLocks noGrp="1"/>
          </p:cNvSpPr>
          <p:nvPr>
            <p:ph type="title"/>
          </p:nvPr>
        </p:nvSpPr>
        <p:spPr>
          <a:xfrm>
            <a:off x="838200" y="793019"/>
            <a:ext cx="10515600" cy="477431"/>
          </a:xfrm>
        </p:spPr>
        <p:txBody>
          <a:bodyPr>
            <a:normAutofit/>
          </a:bodyPr>
          <a:lstStyle/>
          <a:p>
            <a:pPr algn="ctr"/>
            <a:r>
              <a:rPr lang="en-US" sz="2400" dirty="0">
                <a:latin typeface="Arial Black" panose="020B0A04020102020204" pitchFamily="34" charset="0"/>
              </a:rPr>
              <a:t>Other types of neural network architecture</a:t>
            </a:r>
          </a:p>
        </p:txBody>
      </p:sp>
      <p:sp>
        <p:nvSpPr>
          <p:cNvPr id="3" name="Content Placeholder 2">
            <a:extLst>
              <a:ext uri="{FF2B5EF4-FFF2-40B4-BE49-F238E27FC236}">
                <a16:creationId xmlns:a16="http://schemas.microsoft.com/office/drawing/2014/main" id="{A5B862B8-7648-A987-366F-929C95404ACF}"/>
              </a:ext>
            </a:extLst>
          </p:cNvPr>
          <p:cNvSpPr>
            <a:spLocks noGrp="1"/>
          </p:cNvSpPr>
          <p:nvPr>
            <p:ph idx="1"/>
          </p:nvPr>
        </p:nvSpPr>
        <p:spPr>
          <a:xfrm>
            <a:off x="838200" y="1408014"/>
            <a:ext cx="10515600" cy="4768949"/>
          </a:xfrm>
        </p:spPr>
        <p:txBody>
          <a:bodyPr/>
          <a:lstStyle/>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83692E08-BCFC-E299-3303-5F656AC964F2}"/>
              </a:ext>
            </a:extLst>
          </p:cNvPr>
          <p:cNvPicPr>
            <a:picLocks noChangeAspect="1"/>
          </p:cNvPicPr>
          <p:nvPr/>
        </p:nvPicPr>
        <p:blipFill>
          <a:blip r:embed="rId2"/>
          <a:stretch>
            <a:fillRect/>
          </a:stretch>
        </p:blipFill>
        <p:spPr>
          <a:xfrm>
            <a:off x="18881" y="609613"/>
            <a:ext cx="12192000" cy="5567350"/>
          </a:xfrm>
          <a:prstGeom prst="rect">
            <a:avLst/>
          </a:prstGeom>
        </p:spPr>
      </p:pic>
    </p:spTree>
    <p:extLst>
      <p:ext uri="{BB962C8B-B14F-4D97-AF65-F5344CB8AC3E}">
        <p14:creationId xmlns:p14="http://schemas.microsoft.com/office/powerpoint/2010/main" val="523385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B13A4-6D3D-8BA5-A0BF-F99054E23158}"/>
              </a:ext>
            </a:extLst>
          </p:cNvPr>
          <p:cNvSpPr>
            <a:spLocks noGrp="1"/>
          </p:cNvSpPr>
          <p:nvPr>
            <p:ph type="title"/>
          </p:nvPr>
        </p:nvSpPr>
        <p:spPr>
          <a:xfrm>
            <a:off x="838200" y="365126"/>
            <a:ext cx="10515600" cy="836658"/>
          </a:xfrm>
        </p:spPr>
        <p:txBody>
          <a:bodyPr>
            <a:normAutofit/>
          </a:bodyPr>
          <a:lstStyle/>
          <a:p>
            <a:pPr algn="ctr"/>
            <a:r>
              <a:rPr lang="en-US" sz="2400" dirty="0">
                <a:latin typeface="Arial Black" panose="020B0A04020102020204" pitchFamily="34" charset="0"/>
              </a:rPr>
              <a:t>The Housing Price Problem — Feature Explosion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DA69A63-3771-6D76-A371-A7A1ED8E7B77}"/>
                  </a:ext>
                </a:extLst>
              </p:cNvPr>
              <p:cNvSpPr>
                <a:spLocks noGrp="1"/>
              </p:cNvSpPr>
              <p:nvPr>
                <p:ph idx="1"/>
              </p:nvPr>
            </p:nvSpPr>
            <p:spPr>
              <a:xfrm>
                <a:off x="838200" y="1306286"/>
                <a:ext cx="10515600" cy="4870677"/>
              </a:xfrm>
            </p:spPr>
            <p:txBody>
              <a:bodyPr>
                <a:normAutofit/>
              </a:bodyPr>
              <a:lstStyle/>
              <a:p>
                <a:r>
                  <a:rPr lang="en-US" sz="1700" dirty="0"/>
                  <a:t>For a housing price prediction problem with </a:t>
                </a:r>
                <a:r>
                  <a:rPr lang="en-US" sz="1700" b="1" dirty="0"/>
                  <a:t>n = 100 features</a:t>
                </a:r>
                <a:r>
                  <a:rPr lang="en-US" sz="1700" dirty="0"/>
                  <a:t> (size, age, location, number of rooms, etc.), consider what happens as we try to capture nonlinear relationships using polynomial features.</a:t>
                </a:r>
              </a:p>
              <a:p>
                <a:r>
                  <a:rPr lang="en-US" sz="1700" dirty="0">
                    <a:latin typeface="Arial Black" panose="020B0A04020102020204" pitchFamily="34" charset="0"/>
                  </a:rPr>
                  <a:t>Quadratic Features (Order n²)</a:t>
                </a:r>
              </a:p>
              <a:p>
                <a:r>
                  <a:rPr lang="en-US" sz="1700" dirty="0"/>
                  <a:t>If you include all </a:t>
                </a:r>
                <a:r>
                  <a:rPr lang="en-US" sz="1700" b="1" dirty="0"/>
                  <a:t>second-order terms</a:t>
                </a:r>
                <a:r>
                  <a:rPr lang="en-US" sz="1700" dirty="0"/>
                  <a:t> — every pairwise product </a:t>
                </a:r>
                <a:r>
                  <a:rPr lang="en-US" sz="1700" dirty="0" err="1"/>
                  <a:t>xᵢx</a:t>
                </a:r>
                <a:r>
                  <a:rPr lang="en-US" sz="1700" dirty="0"/>
                  <a:t>ⱼ (like x₁x₂, x₁x₃, ..., plus the squared terms x₁², x₂², etc.) — the number of features grows as:</a:t>
                </a:r>
              </a:p>
              <a:p>
                <a14:m>
                  <m:oMath xmlns:m="http://schemas.openxmlformats.org/officeDocument/2006/math">
                    <m:r>
                      <a:rPr lang="en-US" sz="1700" i="1">
                        <a:latin typeface="Cambria Math" panose="02040503050406030204" pitchFamily="18" charset="0"/>
                      </a:rPr>
                      <m:t>𝑂</m:t>
                    </m:r>
                    <m:d>
                      <m:dPr>
                        <m:ctrlPr>
                          <a:rPr lang="en-US" sz="1700" i="1">
                            <a:latin typeface="Cambria Math" panose="02040503050406030204" pitchFamily="18" charset="0"/>
                          </a:rPr>
                        </m:ctrlPr>
                      </m:dPr>
                      <m:e>
                        <m:sSup>
                          <m:sSupPr>
                            <m:ctrlPr>
                              <a:rPr lang="en-US" sz="1700" i="1">
                                <a:latin typeface="Cambria Math" panose="02040503050406030204" pitchFamily="18" charset="0"/>
                              </a:rPr>
                            </m:ctrlPr>
                          </m:sSupPr>
                          <m:e>
                            <m:r>
                              <a:rPr lang="en-US" sz="1700" i="1">
                                <a:latin typeface="Cambria Math" panose="02040503050406030204" pitchFamily="18" charset="0"/>
                              </a:rPr>
                              <m:t>𝑛</m:t>
                            </m:r>
                          </m:e>
                          <m:sup>
                            <m:r>
                              <a:rPr lang="en-US" sz="1700">
                                <a:latin typeface="Cambria Math" panose="02040503050406030204" pitchFamily="18" charset="0"/>
                              </a:rPr>
                              <m:t>2</m:t>
                            </m:r>
                          </m:sup>
                        </m:sSup>
                      </m:e>
                    </m:d>
                    <m:r>
                      <a:rPr lang="en-US" sz="1700">
                        <a:latin typeface="Cambria Math" panose="02040503050406030204" pitchFamily="18" charset="0"/>
                      </a:rPr>
                      <m:t>≈</m:t>
                    </m:r>
                    <m:f>
                      <m:fPr>
                        <m:ctrlPr>
                          <a:rPr lang="en-US" sz="1700" i="1">
                            <a:latin typeface="Cambria Math" panose="02040503050406030204" pitchFamily="18" charset="0"/>
                          </a:rPr>
                        </m:ctrlPr>
                      </m:fPr>
                      <m:num>
                        <m:sSup>
                          <m:sSupPr>
                            <m:ctrlPr>
                              <a:rPr lang="en-US" sz="1700" i="1">
                                <a:latin typeface="Cambria Math" panose="02040503050406030204" pitchFamily="18" charset="0"/>
                              </a:rPr>
                            </m:ctrlPr>
                          </m:sSupPr>
                          <m:e>
                            <m:r>
                              <a:rPr lang="en-US" sz="1700" i="1">
                                <a:latin typeface="Cambria Math" panose="02040503050406030204" pitchFamily="18" charset="0"/>
                              </a:rPr>
                              <m:t>𝑛</m:t>
                            </m:r>
                          </m:e>
                          <m:sup>
                            <m:r>
                              <a:rPr lang="en-US" sz="1700">
                                <a:latin typeface="Cambria Math" panose="02040503050406030204" pitchFamily="18" charset="0"/>
                              </a:rPr>
                              <m:t>2</m:t>
                            </m:r>
                          </m:sup>
                        </m:sSup>
                      </m:num>
                      <m:den>
                        <m:r>
                          <a:rPr lang="en-US" sz="1700">
                            <a:latin typeface="Cambria Math" panose="02040503050406030204" pitchFamily="18" charset="0"/>
                          </a:rPr>
                          <m:t>2</m:t>
                        </m:r>
                      </m:den>
                    </m:f>
                    <m:r>
                      <a:rPr lang="en-US" sz="1700">
                        <a:latin typeface="Cambria Math" panose="02040503050406030204" pitchFamily="18" charset="0"/>
                      </a:rPr>
                      <m:t>=</m:t>
                    </m:r>
                    <m:f>
                      <m:fPr>
                        <m:ctrlPr>
                          <a:rPr lang="en-US" sz="1700" i="1">
                            <a:latin typeface="Cambria Math" panose="02040503050406030204" pitchFamily="18" charset="0"/>
                          </a:rPr>
                        </m:ctrlPr>
                      </m:fPr>
                      <m:num>
                        <m:sSup>
                          <m:sSupPr>
                            <m:ctrlPr>
                              <a:rPr lang="en-US" sz="1700">
                                <a:latin typeface="Cambria Math" panose="02040503050406030204" pitchFamily="18" charset="0"/>
                              </a:rPr>
                            </m:ctrlPr>
                          </m:sSupPr>
                          <m:e>
                            <m:r>
                              <a:rPr lang="en-US" sz="1700">
                                <a:latin typeface="Cambria Math" panose="02040503050406030204" pitchFamily="18" charset="0"/>
                              </a:rPr>
                              <m:t>100</m:t>
                            </m:r>
                          </m:e>
                          <m:sup>
                            <m:r>
                              <a:rPr lang="en-US" sz="1700">
                                <a:latin typeface="Cambria Math" panose="02040503050406030204" pitchFamily="18" charset="0"/>
                              </a:rPr>
                              <m:t>2</m:t>
                            </m:r>
                          </m:sup>
                        </m:sSup>
                      </m:num>
                      <m:den>
                        <m:r>
                          <a:rPr lang="en-US" sz="1700">
                            <a:latin typeface="Cambria Math" panose="02040503050406030204" pitchFamily="18" charset="0"/>
                          </a:rPr>
                          <m:t>2</m:t>
                        </m:r>
                      </m:den>
                    </m:f>
                    <m:r>
                      <a:rPr lang="en-US" sz="1700">
                        <a:latin typeface="Cambria Math" panose="02040503050406030204" pitchFamily="18" charset="0"/>
                      </a:rPr>
                      <m:t>=5,000</m:t>
                    </m:r>
                    <m:r>
                      <m:rPr>
                        <m:nor/>
                      </m:rPr>
                      <a:rPr lang="en-US" sz="1700" i="0"/>
                      <m:t> features</m:t>
                    </m:r>
                  </m:oMath>
                </a14:m>
                <a:endParaRPr lang="en-US" sz="1700" b="0" dirty="0"/>
              </a:p>
              <a:p>
                <a:r>
                  <a:rPr lang="en-US" sz="1700" dirty="0"/>
                  <a:t>This is already large enough to risk </a:t>
                </a:r>
                <a:r>
                  <a:rPr lang="en-US" sz="1700" b="1" dirty="0"/>
                  <a:t>overfitting</a:t>
                </a:r>
                <a:r>
                  <a:rPr lang="en-US" sz="1700" dirty="0"/>
                  <a:t>, since with only a few hundred or thousand training examples, a model with 5,000 features can easily memorize noise in the training data rather than learning the true underlying pattern.</a:t>
                </a:r>
              </a:p>
              <a:p>
                <a:r>
                  <a:rPr lang="en-US" sz="1700" dirty="0">
                    <a:latin typeface="Arial Black" panose="020B0A04020102020204" pitchFamily="34" charset="0"/>
                  </a:rPr>
                  <a:t>Cubic Features (Order n³)</a:t>
                </a:r>
              </a:p>
              <a:p>
                <a:r>
                  <a:rPr lang="en-US" sz="1700" dirty="0"/>
                  <a:t>f you go further and include </a:t>
                </a:r>
                <a:r>
                  <a:rPr lang="en-US" sz="1700" b="1" dirty="0"/>
                  <a:t>all third-order terms</a:t>
                </a:r>
                <a:r>
                  <a:rPr lang="en-US" sz="1700" dirty="0"/>
                  <a:t> — triple products like </a:t>
                </a:r>
                <a:r>
                  <a:rPr lang="en-US" sz="1700" dirty="0" err="1"/>
                  <a:t>x₁x₂x</a:t>
                </a:r>
                <a:r>
                  <a:rPr lang="en-US" sz="1700" dirty="0"/>
                  <a:t>₃, x₁²x₂, x₁³, and so on — the feature count grows as:</a:t>
                </a:r>
              </a:p>
              <a:p>
                <a14:m>
                  <m:oMath xmlns:m="http://schemas.openxmlformats.org/officeDocument/2006/math">
                    <m:r>
                      <a:rPr lang="en-US" sz="1700" i="1">
                        <a:latin typeface="Cambria Math" panose="02040503050406030204" pitchFamily="18" charset="0"/>
                      </a:rPr>
                      <m:t>𝑂</m:t>
                    </m:r>
                    <m:d>
                      <m:dPr>
                        <m:ctrlPr>
                          <a:rPr lang="en-US" sz="1700" i="1">
                            <a:latin typeface="Cambria Math" panose="02040503050406030204" pitchFamily="18" charset="0"/>
                          </a:rPr>
                        </m:ctrlPr>
                      </m:dPr>
                      <m:e>
                        <m:sSup>
                          <m:sSupPr>
                            <m:ctrlPr>
                              <a:rPr lang="en-US" sz="1700" i="1">
                                <a:latin typeface="Cambria Math" panose="02040503050406030204" pitchFamily="18" charset="0"/>
                              </a:rPr>
                            </m:ctrlPr>
                          </m:sSupPr>
                          <m:e>
                            <m:r>
                              <a:rPr lang="en-US" sz="1700" i="1">
                                <a:latin typeface="Cambria Math" panose="02040503050406030204" pitchFamily="18" charset="0"/>
                              </a:rPr>
                              <m:t>𝑛</m:t>
                            </m:r>
                          </m:e>
                          <m:sup>
                            <m:r>
                              <a:rPr lang="en-US" sz="1700">
                                <a:latin typeface="Cambria Math" panose="02040503050406030204" pitchFamily="18" charset="0"/>
                              </a:rPr>
                              <m:t>3</m:t>
                            </m:r>
                          </m:sup>
                        </m:sSup>
                      </m:e>
                    </m:d>
                    <m:r>
                      <a:rPr lang="en-US" sz="1700">
                        <a:latin typeface="Cambria Math" panose="02040503050406030204" pitchFamily="18" charset="0"/>
                      </a:rPr>
                      <m:t>≈</m:t>
                    </m:r>
                    <m:f>
                      <m:fPr>
                        <m:ctrlPr>
                          <a:rPr lang="en-US" sz="1700" i="1">
                            <a:latin typeface="Cambria Math" panose="02040503050406030204" pitchFamily="18" charset="0"/>
                          </a:rPr>
                        </m:ctrlPr>
                      </m:fPr>
                      <m:num>
                        <m:sSup>
                          <m:sSupPr>
                            <m:ctrlPr>
                              <a:rPr lang="en-US" sz="1700" i="1">
                                <a:latin typeface="Cambria Math" panose="02040503050406030204" pitchFamily="18" charset="0"/>
                              </a:rPr>
                            </m:ctrlPr>
                          </m:sSupPr>
                          <m:e>
                            <m:r>
                              <a:rPr lang="en-US" sz="1700" i="1">
                                <a:latin typeface="Cambria Math" panose="02040503050406030204" pitchFamily="18" charset="0"/>
                              </a:rPr>
                              <m:t>𝑛</m:t>
                            </m:r>
                          </m:e>
                          <m:sup>
                            <m:r>
                              <a:rPr lang="en-US" sz="1700">
                                <a:latin typeface="Cambria Math" panose="02040503050406030204" pitchFamily="18" charset="0"/>
                              </a:rPr>
                              <m:t>3</m:t>
                            </m:r>
                          </m:sup>
                        </m:sSup>
                      </m:num>
                      <m:den>
                        <m:r>
                          <a:rPr lang="en-US" sz="1700">
                            <a:latin typeface="Cambria Math" panose="02040503050406030204" pitchFamily="18" charset="0"/>
                          </a:rPr>
                          <m:t>6</m:t>
                        </m:r>
                      </m:den>
                    </m:f>
                    <m:r>
                      <a:rPr lang="en-US" sz="1700">
                        <a:latin typeface="Cambria Math" panose="02040503050406030204" pitchFamily="18" charset="0"/>
                      </a:rPr>
                      <m:t>≈170,000</m:t>
                    </m:r>
                    <m:r>
                      <m:rPr>
                        <m:nor/>
                      </m:rPr>
                      <a:rPr lang="en-US" sz="1700" i="0"/>
                      <m:t> features (for </m:t>
                    </m:r>
                    <m:r>
                      <a:rPr lang="en-US" sz="1700" i="1">
                        <a:latin typeface="Cambria Math" panose="02040503050406030204" pitchFamily="18" charset="0"/>
                      </a:rPr>
                      <m:t>𝑛</m:t>
                    </m:r>
                    <m:r>
                      <a:rPr lang="en-US" sz="1700">
                        <a:latin typeface="Cambria Math" panose="02040503050406030204" pitchFamily="18" charset="0"/>
                      </a:rPr>
                      <m:t>=100</m:t>
                    </m:r>
                    <m:r>
                      <m:rPr>
                        <m:nor/>
                      </m:rPr>
                      <a:rPr lang="en-US" sz="1700" i="0"/>
                      <m:t>)</m:t>
                    </m:r>
                  </m:oMath>
                </a14:m>
                <a:endParaRPr lang="en-US" sz="1700" b="0" dirty="0"/>
              </a:p>
              <a:p>
                <a:r>
                  <a:rPr lang="en-US" sz="1700" dirty="0"/>
                  <a:t>This is where </a:t>
                </a:r>
                <a:r>
                  <a:rPr lang="en-US" sz="1700" b="1" dirty="0"/>
                  <a:t>computational complexity becomes prohibitive</a:t>
                </a:r>
                <a:r>
                  <a:rPr lang="en-US" sz="1700" dirty="0"/>
                  <a:t>. Training a model with 170,000 features requires far more data (to avoid overfitting) and far more computation (to train and evaluate) than is practical.</a:t>
                </a:r>
              </a:p>
              <a:p>
                <a:endParaRPr lang="en-US" sz="1700" b="0" dirty="0">
                  <a:latin typeface="Arial Black" panose="020B0A04020102020204" pitchFamily="34" charset="0"/>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6DA69A63-3771-6D76-A371-A7A1ED8E7B77}"/>
                  </a:ext>
                </a:extLst>
              </p:cNvPr>
              <p:cNvSpPr>
                <a:spLocks noGrp="1" noRot="1" noChangeAspect="1" noMove="1" noResize="1" noEditPoints="1" noAdjustHandles="1" noChangeArrowheads="1" noChangeShapeType="1" noTextEdit="1"/>
              </p:cNvSpPr>
              <p:nvPr>
                <p:ph idx="1"/>
              </p:nvPr>
            </p:nvSpPr>
            <p:spPr>
              <a:xfrm>
                <a:off x="838200" y="1306286"/>
                <a:ext cx="10515600" cy="4870677"/>
              </a:xfrm>
              <a:blipFill>
                <a:blip r:embed="rId2"/>
                <a:stretch>
                  <a:fillRect l="-290" t="-876" r="-638" b="-1627"/>
                </a:stretch>
              </a:blipFill>
            </p:spPr>
            <p:txBody>
              <a:bodyPr/>
              <a:lstStyle/>
              <a:p>
                <a:r>
                  <a:rPr lang="en-US">
                    <a:noFill/>
                  </a:rPr>
                  <a:t> </a:t>
                </a:r>
              </a:p>
            </p:txBody>
          </p:sp>
        </mc:Fallback>
      </mc:AlternateContent>
    </p:spTree>
    <p:extLst>
      <p:ext uri="{BB962C8B-B14F-4D97-AF65-F5344CB8AC3E}">
        <p14:creationId xmlns:p14="http://schemas.microsoft.com/office/powerpoint/2010/main" val="2989664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BC3DB77-85AF-4262-4B2F-FDB073CEA155}"/>
                  </a:ext>
                </a:extLst>
              </p:cNvPr>
              <p:cNvSpPr>
                <a:spLocks noGrp="1"/>
              </p:cNvSpPr>
              <p:nvPr>
                <p:ph idx="1"/>
              </p:nvPr>
            </p:nvSpPr>
            <p:spPr>
              <a:xfrm>
                <a:off x="1291243" y="249381"/>
                <a:ext cx="10228811" cy="4965470"/>
              </a:xfrm>
            </p:spPr>
            <p:txBody>
              <a:bodyPr/>
              <a:lstStyle/>
              <a:p>
                <a:pP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Consider: </a:t>
                </a:r>
                <a:r>
                  <a:rPr lang="en-US" sz="1600" dirty="0"/>
                  <a:t>a simple classification problem with two binary input features,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2</m:t>
                        </m:r>
                      </m:sub>
                    </m:sSub>
                    <m:r>
                      <a:rPr lang="en-US">
                        <a:latin typeface="Cambria Math" panose="02040503050406030204" pitchFamily="18" charset="0"/>
                      </a:rPr>
                      <m:t>∈</m:t>
                    </m:r>
                    <m:d>
                      <m:dPr>
                        <m:begChr m:val="{"/>
                        <m:endChr m:val="}"/>
                        <m:sepChr m:val=","/>
                        <m:ctrlPr>
                          <a:rPr lang="en-US">
                            <a:latin typeface="Cambria Math" panose="02040503050406030204" pitchFamily="18" charset="0"/>
                          </a:rPr>
                        </m:ctrlPr>
                      </m:dPr>
                      <m:e>
                        <m:r>
                          <a:rPr lang="en-US">
                            <a:latin typeface="Cambria Math" panose="02040503050406030204" pitchFamily="18" charset="0"/>
                          </a:rPr>
                          <m:t>0</m:t>
                        </m:r>
                      </m:e>
                      <m:e>
                        <m:r>
                          <a:rPr lang="en-US">
                            <a:latin typeface="Cambria Math" panose="02040503050406030204" pitchFamily="18" charset="0"/>
                          </a:rPr>
                          <m:t>1</m:t>
                        </m:r>
                      </m:e>
                    </m:d>
                  </m:oMath>
                </a14:m>
                <a:r>
                  <a:rPr lang="en-US" sz="1600" dirty="0"/>
                  <a:t>.</a:t>
                </a:r>
                <a:r>
                  <a:rPr lang="en-US" sz="16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
                </a:pPr>
                <a:r>
                  <a:rPr lang="en-US" sz="1600" dirty="0"/>
                  <a:t>Plotted on a graph, the positive and negative examples cannot be separated by a single straight line — this is a </a:t>
                </a:r>
                <a:r>
                  <a:rPr lang="en-US" sz="1600" b="1" dirty="0"/>
                  <a:t>non-linear decision boundary</a:t>
                </a:r>
                <a:r>
                  <a:rPr lang="en-US" sz="1600" dirty="0"/>
                  <a:t> problem, even though it looks  simple. It's a simplified stand-in for more complex, real-world non-linear classification problems.</a:t>
                </a:r>
              </a:p>
              <a:p>
                <a:pP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what we would like to do is learn a non liner decision boundary there may be to separate the positive and negative .</a:t>
                </a:r>
              </a:p>
              <a:p>
                <a:pPr>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So, how can neural network do this? Let’s work on a simple example rather than on the complex example on the right.</a:t>
                </a:r>
              </a:p>
              <a:p>
                <a:pPr>
                  <a:buFont typeface="Wingdings" panose="05000000000000000000" pitchFamily="2" charset="2"/>
                  <a:buChar char="§"/>
                </a:pP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6BC3DB77-85AF-4262-4B2F-FDB073CEA155}"/>
                  </a:ext>
                </a:extLst>
              </p:cNvPr>
              <p:cNvSpPr>
                <a:spLocks noGrp="1" noRot="1" noChangeAspect="1" noMove="1" noResize="1" noEditPoints="1" noAdjustHandles="1" noChangeArrowheads="1" noChangeShapeType="1" noTextEdit="1"/>
              </p:cNvSpPr>
              <p:nvPr>
                <p:ph idx="1"/>
              </p:nvPr>
            </p:nvSpPr>
            <p:spPr>
              <a:xfrm>
                <a:off x="1291243" y="249381"/>
                <a:ext cx="10228811" cy="4965470"/>
              </a:xfrm>
              <a:blipFill>
                <a:blip r:embed="rId2"/>
                <a:stretch>
                  <a:fillRect l="-238"/>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5B94AD9C-9568-1F07-74C1-831E93A5585F}"/>
              </a:ext>
            </a:extLst>
          </p:cNvPr>
          <p:cNvPicPr>
            <a:picLocks noChangeAspect="1"/>
          </p:cNvPicPr>
          <p:nvPr/>
        </p:nvPicPr>
        <p:blipFill>
          <a:blip r:embed="rId3"/>
          <a:stretch>
            <a:fillRect/>
          </a:stretch>
        </p:blipFill>
        <p:spPr>
          <a:xfrm>
            <a:off x="2029663" y="2280186"/>
            <a:ext cx="7858425" cy="2816596"/>
          </a:xfrm>
          <a:prstGeom prst="rect">
            <a:avLst/>
          </a:prstGeom>
        </p:spPr>
      </p:pic>
    </p:spTree>
    <p:extLst>
      <p:ext uri="{BB962C8B-B14F-4D97-AF65-F5344CB8AC3E}">
        <p14:creationId xmlns:p14="http://schemas.microsoft.com/office/powerpoint/2010/main" val="34369776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F1651-4EEB-2E34-2825-2AEBDF3E2CF9}"/>
              </a:ext>
            </a:extLst>
          </p:cNvPr>
          <p:cNvSpPr>
            <a:spLocks noGrp="1"/>
          </p:cNvSpPr>
          <p:nvPr>
            <p:ph type="title"/>
          </p:nvPr>
        </p:nvSpPr>
        <p:spPr>
          <a:xfrm>
            <a:off x="1584960" y="365125"/>
            <a:ext cx="9071956" cy="964911"/>
          </a:xfrm>
        </p:spPr>
        <p:txBody>
          <a:bodyPr>
            <a:normAutofit/>
          </a:bodyPr>
          <a:lstStyle/>
          <a:p>
            <a:pPr algn="ctr"/>
            <a:r>
              <a:rPr lang="en-US" sz="2400" dirty="0">
                <a:latin typeface="Arial Black" panose="020B0A04020102020204" pitchFamily="34" charset="0"/>
              </a:rPr>
              <a:t>Non-Linear Decision Boundaries: The XNOR 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F887AB3-47B8-BCD7-5BA9-280AC8C64676}"/>
                  </a:ext>
                </a:extLst>
              </p:cNvPr>
              <p:cNvSpPr>
                <a:spLocks noGrp="1"/>
              </p:cNvSpPr>
              <p:nvPr>
                <p:ph idx="1"/>
              </p:nvPr>
            </p:nvSpPr>
            <p:spPr>
              <a:xfrm>
                <a:off x="838200" y="1535084"/>
                <a:ext cx="10515600" cy="4669588"/>
              </a:xfrm>
            </p:spPr>
            <p:txBody>
              <a:bodyPr/>
              <a:lstStyle/>
              <a:p>
                <a:r>
                  <a:rPr lang="en-US" sz="1600" dirty="0">
                    <a:latin typeface="Aptos" panose="020B0004020202020204" pitchFamily="34" charset="0"/>
                  </a:rPr>
                  <a:t>In the example, there are:</a:t>
                </a:r>
              </a:p>
              <a:p>
                <a:r>
                  <a:rPr lang="en-US" sz="1600" dirty="0">
                    <a:latin typeface="Aptos" panose="020B0004020202020204" pitchFamily="34" charset="0"/>
                  </a:rPr>
                  <a:t>Two positive examples (y = 1)</a:t>
                </a:r>
              </a:p>
              <a:p>
                <a:r>
                  <a:rPr lang="en-US" sz="1600" dirty="0">
                    <a:latin typeface="Aptos" panose="020B0004020202020204" pitchFamily="34" charset="0"/>
                  </a:rPr>
                  <a:t>Two negative examples (y = 0</a:t>
                </a:r>
                <a:r>
                  <a:rPr lang="en-US" sz="1600" dirty="0"/>
                  <a:t>)</a:t>
                </a:r>
              </a:p>
              <a:p>
                <a:r>
                  <a:rPr lang="en-US" sz="1600" dirty="0">
                    <a:latin typeface="Arial Black" panose="020B0A04020102020204" pitchFamily="34" charset="0"/>
                  </a:rPr>
                  <a:t>The Target Function: XNOR</a:t>
                </a:r>
              </a:p>
              <a:p>
                <a:r>
                  <a:rPr lang="en-US" sz="1600" dirty="0"/>
                  <a:t>Rather than jumping straight to the complex case, start with a simpler logical function.</a:t>
                </a:r>
              </a:p>
              <a:p>
                <a:r>
                  <a:rPr lang="en-US" sz="1600" dirty="0"/>
                  <a:t>We want the network to compute:</a:t>
                </a:r>
              </a:p>
              <a:p>
                <a:pPr marL="914400" lvl="2" indent="0">
                  <a:buNone/>
                </a:pPr>
                <a:r>
                  <a:rPr lang="en-US" sz="1600" dirty="0">
                    <a:latin typeface="Arial Black" panose="020B0A04020102020204" pitchFamily="34" charset="0"/>
                  </a:rPr>
                  <a:t>y=x</a:t>
                </a:r>
                <a:r>
                  <a:rPr lang="en-US" sz="1600" dirty="0">
                    <a:effectLst/>
                    <a:latin typeface="Arial Black" panose="020B0A04020102020204" pitchFamily="34" charset="0"/>
                  </a:rPr>
                  <a:t>1</a:t>
                </a:r>
                <a:r>
                  <a:rPr lang="en-US" sz="1600" dirty="0">
                    <a:latin typeface="Arial Black" panose="020B0A04020102020204" pitchFamily="34" charset="0"/>
                  </a:rPr>
                  <a:t>​XNORx</a:t>
                </a:r>
                <a:r>
                  <a:rPr lang="en-US" sz="1600" dirty="0">
                    <a:effectLst/>
                    <a:latin typeface="Arial Black" panose="020B0A04020102020204" pitchFamily="34" charset="0"/>
                  </a:rPr>
                  <a:t>2</a:t>
                </a:r>
                <a:r>
                  <a:rPr lang="en-US" sz="1600" dirty="0">
                    <a:latin typeface="Arial Black" panose="020B0A04020102020204" pitchFamily="34" charset="0"/>
                  </a:rPr>
                  <a:t>​ </a:t>
                </a:r>
              </a:p>
              <a:p>
                <a:r>
                  <a:rPr lang="en-US" sz="1600" b="1" dirty="0"/>
                  <a:t>XNOR</a:t>
                </a:r>
                <a:r>
                  <a:rPr lang="en-US" sz="1600" dirty="0"/>
                  <a:t> (also written as NOT-XOR) is true when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𝑥</m:t>
                        </m:r>
                      </m:e>
                      <m:sub>
                        <m:r>
                          <a:rPr lang="en-US" sz="1600">
                            <a:latin typeface="Cambria Math" panose="02040503050406030204" pitchFamily="18" charset="0"/>
                          </a:rPr>
                          <m:t>1</m:t>
                        </m:r>
                      </m:sub>
                    </m:sSub>
                  </m:oMath>
                </a14:m>
                <a:r>
                  <a:rPr lang="en-US" sz="1600" dirty="0"/>
                  <a:t>and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𝑥</m:t>
                        </m:r>
                      </m:e>
                      <m:sub>
                        <m:r>
                          <a:rPr lang="en-US" sz="1600">
                            <a:latin typeface="Cambria Math" panose="02040503050406030204" pitchFamily="18" charset="0"/>
                          </a:rPr>
                          <m:t>2</m:t>
                        </m:r>
                      </m:sub>
                    </m:sSub>
                  </m:oMath>
                </a14:m>
                <a:r>
                  <a:rPr lang="en-US" sz="1600" dirty="0"/>
                  <a:t>are </a:t>
                </a:r>
                <a:r>
                  <a:rPr lang="en-US" sz="1600" b="1" dirty="0"/>
                  <a:t>equal</a:t>
                </a:r>
                <a:r>
                  <a:rPr lang="en-US" sz="1600" dirty="0"/>
                  <a:t> — i.e., it outputs 1 when:</a:t>
                </a:r>
              </a:p>
              <a:p>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𝑥</m:t>
                        </m:r>
                      </m:e>
                      <m:sub>
                        <m:r>
                          <a:rPr lang="en-US" sz="1600">
                            <a:latin typeface="Cambria Math" panose="02040503050406030204" pitchFamily="18" charset="0"/>
                          </a:rPr>
                          <m:t>1</m:t>
                        </m:r>
                      </m:sub>
                    </m:sSub>
                    <m:r>
                      <a:rPr lang="en-US" sz="1600">
                        <a:latin typeface="Cambria Math" panose="02040503050406030204" pitchFamily="18" charset="0"/>
                      </a:rPr>
                      <m:t>=1</m:t>
                    </m:r>
                  </m:oMath>
                </a14:m>
                <a:r>
                  <a:rPr lang="en-US" sz="1600" b="1" dirty="0"/>
                  <a:t>and</a:t>
                </a:r>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𝑥</m:t>
                        </m:r>
                      </m:e>
                      <m:sub>
                        <m:r>
                          <a:rPr lang="en-US" sz="1600">
                            <a:latin typeface="Cambria Math" panose="02040503050406030204" pitchFamily="18" charset="0"/>
                          </a:rPr>
                          <m:t>2</m:t>
                        </m:r>
                      </m:sub>
                    </m:sSub>
                    <m:r>
                      <a:rPr lang="en-US" sz="1600">
                        <a:latin typeface="Cambria Math" panose="02040503050406030204" pitchFamily="18" charset="0"/>
                      </a:rPr>
                      <m:t>=1</m:t>
                    </m:r>
                  </m:oMath>
                </a14:m>
                <a:r>
                  <a:rPr lang="en-US" sz="1600" dirty="0"/>
                  <a:t>(both true), </a:t>
                </a:r>
                <a:r>
                  <a:rPr lang="en-US" sz="1600" b="1" dirty="0"/>
                  <a:t>or</a:t>
                </a:r>
                <a:endParaRPr lang="en-US" sz="1600" dirty="0"/>
              </a:p>
              <a:p>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𝑥</m:t>
                        </m:r>
                      </m:e>
                      <m:sub>
                        <m:r>
                          <a:rPr lang="en-US" sz="1600">
                            <a:latin typeface="Cambria Math" panose="02040503050406030204" pitchFamily="18" charset="0"/>
                          </a:rPr>
                          <m:t>1</m:t>
                        </m:r>
                      </m:sub>
                    </m:sSub>
                    <m:r>
                      <a:rPr lang="en-US" sz="1600">
                        <a:latin typeface="Cambria Math" panose="02040503050406030204" pitchFamily="18" charset="0"/>
                      </a:rPr>
                      <m:t>=0</m:t>
                    </m:r>
                  </m:oMath>
                </a14:m>
                <a:r>
                  <a:rPr lang="en-US" sz="1600" b="1" dirty="0"/>
                  <a:t>and</a:t>
                </a:r>
                <a:r>
                  <a:rPr lang="en-US" sz="1600" dirty="0"/>
                  <a:t> </a:t>
                </a:r>
                <a14:m>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𝑥</m:t>
                        </m:r>
                      </m:e>
                      <m:sub>
                        <m:r>
                          <a:rPr lang="en-US" sz="1600">
                            <a:latin typeface="Cambria Math" panose="02040503050406030204" pitchFamily="18" charset="0"/>
                          </a:rPr>
                          <m:t>2</m:t>
                        </m:r>
                      </m:sub>
                    </m:sSub>
                    <m:r>
                      <a:rPr lang="en-US" sz="1600">
                        <a:latin typeface="Cambria Math" panose="02040503050406030204" pitchFamily="18" charset="0"/>
                      </a:rPr>
                      <m:t>=0</m:t>
                    </m:r>
                  </m:oMath>
                </a14:m>
                <a:r>
                  <a:rPr lang="en-US" sz="1600" dirty="0"/>
                  <a:t>(both false)</a:t>
                </a:r>
              </a:p>
              <a:p>
                <a:r>
                  <a:rPr lang="en-US" sz="1600" dirty="0"/>
                  <a:t>And it outputs 0 when exactly one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2</m:t>
                        </m:r>
                      </m:sub>
                    </m:sSub>
                  </m:oMath>
                </a14:m>
                <a:r>
                  <a:rPr lang="en-US" sz="1600" dirty="0"/>
                  <a:t>is true (i.e., they differ).</a:t>
                </a:r>
              </a:p>
              <a:p>
                <a:r>
                  <a:rPr lang="en-US" sz="1600" dirty="0"/>
                  <a:t>This is contrasted with </a:t>
                </a:r>
                <a:r>
                  <a:rPr lang="en-US" sz="1600" b="1" dirty="0"/>
                  <a:t>XOR</a:t>
                </a:r>
                <a:r>
                  <a:rPr lang="en-US" sz="1600" dirty="0"/>
                  <a:t> (exclusive OR), which is the opposite: true when </a:t>
                </a:r>
                <a:r>
                  <a:rPr lang="en-US" sz="1600" i="1" dirty="0"/>
                  <a:t>exactly one</a:t>
                </a:r>
                <a:r>
                  <a:rPr lang="en-US" sz="1600" dirty="0"/>
                  <a:t>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1</m:t>
                        </m:r>
                      </m:sub>
                    </m:sSub>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a:latin typeface="Cambria Math" panose="02040503050406030204" pitchFamily="18" charset="0"/>
                          </a:rPr>
                          <m:t>2</m:t>
                        </m:r>
                      </m:sub>
                    </m:sSub>
                  </m:oMath>
                </a14:m>
                <a:r>
                  <a:rPr lang="en-US" sz="1600" dirty="0"/>
                  <a:t>is 1, and false when they're equal.</a:t>
                </a:r>
              </a:p>
              <a:p>
                <a:endParaRPr lang="en-US" sz="1600" dirty="0"/>
              </a:p>
              <a:p>
                <a:endParaRPr lang="en-US" sz="1800" dirty="0">
                  <a:latin typeface="Arial Black" panose="020B0A04020102020204" pitchFamily="34" charset="0"/>
                </a:endParaRPr>
              </a:p>
            </p:txBody>
          </p:sp>
        </mc:Choice>
        <mc:Fallback xmlns="">
          <p:sp>
            <p:nvSpPr>
              <p:cNvPr id="3" name="Content Placeholder 2">
                <a:extLst>
                  <a:ext uri="{FF2B5EF4-FFF2-40B4-BE49-F238E27FC236}">
                    <a16:creationId xmlns:a16="http://schemas.microsoft.com/office/drawing/2014/main" id="{2F887AB3-47B8-BCD7-5BA9-280AC8C64676}"/>
                  </a:ext>
                </a:extLst>
              </p:cNvPr>
              <p:cNvSpPr>
                <a:spLocks noGrp="1" noRot="1" noChangeAspect="1" noMove="1" noResize="1" noEditPoints="1" noAdjustHandles="1" noChangeArrowheads="1" noChangeShapeType="1" noTextEdit="1"/>
              </p:cNvSpPr>
              <p:nvPr>
                <p:ph idx="1"/>
              </p:nvPr>
            </p:nvSpPr>
            <p:spPr>
              <a:xfrm>
                <a:off x="838200" y="1535084"/>
                <a:ext cx="10515600" cy="4669588"/>
              </a:xfrm>
              <a:blipFill>
                <a:blip r:embed="rId2"/>
                <a:stretch>
                  <a:fillRect l="-232" t="-914"/>
                </a:stretch>
              </a:blipFill>
            </p:spPr>
            <p:txBody>
              <a:bodyPr/>
              <a:lstStyle/>
              <a:p>
                <a:r>
                  <a:rPr lang="en-US">
                    <a:noFill/>
                  </a:rPr>
                  <a:t> </a:t>
                </a:r>
              </a:p>
            </p:txBody>
          </p:sp>
        </mc:Fallback>
      </mc:AlternateContent>
    </p:spTree>
    <p:extLst>
      <p:ext uri="{BB962C8B-B14F-4D97-AF65-F5344CB8AC3E}">
        <p14:creationId xmlns:p14="http://schemas.microsoft.com/office/powerpoint/2010/main" val="3325022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DCD70-D09D-3FC5-24DD-F2784E6725E9}"/>
              </a:ext>
            </a:extLst>
          </p:cNvPr>
          <p:cNvSpPr>
            <a:spLocks noGrp="1"/>
          </p:cNvSpPr>
          <p:nvPr>
            <p:ph idx="1"/>
          </p:nvPr>
        </p:nvSpPr>
        <p:spPr>
          <a:xfrm>
            <a:off x="838200" y="1101245"/>
            <a:ext cx="10515600" cy="5229311"/>
          </a:xfrm>
        </p:spPr>
        <p:txBody>
          <a:bodyPr>
            <a:normAutofit/>
          </a:bodyPr>
          <a:lstStyle/>
          <a:p>
            <a:pPr marL="0" indent="0">
              <a:buNone/>
            </a:pPr>
            <a:r>
              <a:rPr lang="en-US" sz="1800" dirty="0"/>
              <a:t>Plotting these four points, the two positive examples (0,0) and (1,1) sit on opposite corners, and the two negative examples (0,1) and (1,0) sit on the other opposite corners. </a:t>
            </a:r>
            <a:r>
              <a:rPr lang="en-US" sz="1800" b="1" dirty="0"/>
              <a:t>No single straight line</a:t>
            </a:r>
            <a:r>
              <a:rPr lang="en-US" sz="1800" dirty="0"/>
              <a:t> can separate the positives from the negatives — this requires a non-linear decision boundary</a:t>
            </a:r>
            <a:r>
              <a:rPr lang="en-US" sz="1600" dirty="0"/>
              <a:t>.</a:t>
            </a:r>
          </a:p>
          <a:p>
            <a:pPr marL="0" indent="0">
              <a:buNone/>
            </a:pPr>
            <a:endParaRPr lang="en-US" sz="16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67D4FD6-6B53-1435-FA37-E70079A5D7C8}"/>
              </a:ext>
            </a:extLst>
          </p:cNvPr>
          <p:cNvPicPr>
            <a:picLocks noChangeAspect="1"/>
          </p:cNvPicPr>
          <p:nvPr/>
        </p:nvPicPr>
        <p:blipFill>
          <a:blip r:embed="rId2"/>
          <a:stretch>
            <a:fillRect/>
          </a:stretch>
        </p:blipFill>
        <p:spPr>
          <a:xfrm>
            <a:off x="1407739" y="2636044"/>
            <a:ext cx="7857366" cy="3120711"/>
          </a:xfrm>
          <a:prstGeom prst="rect">
            <a:avLst/>
          </a:prstGeom>
        </p:spPr>
      </p:pic>
    </p:spTree>
    <p:extLst>
      <p:ext uri="{BB962C8B-B14F-4D97-AF65-F5344CB8AC3E}">
        <p14:creationId xmlns:p14="http://schemas.microsoft.com/office/powerpoint/2010/main" val="40058269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D7E67-6500-F6C2-B3E3-4A04BDD6FFE3}"/>
              </a:ext>
            </a:extLst>
          </p:cNvPr>
          <p:cNvSpPr>
            <a:spLocks noGrp="1"/>
          </p:cNvSpPr>
          <p:nvPr>
            <p:ph type="title"/>
          </p:nvPr>
        </p:nvSpPr>
        <p:spPr>
          <a:xfrm>
            <a:off x="838200" y="365126"/>
            <a:ext cx="10515600" cy="856456"/>
          </a:xfrm>
        </p:spPr>
        <p:txBody>
          <a:bodyPr>
            <a:normAutofit fontScale="90000"/>
          </a:bodyPr>
          <a:lstStyle/>
          <a:p>
            <a:pPr algn="ctr"/>
            <a:br>
              <a:rPr lang="en-US" sz="2400" dirty="0">
                <a:latin typeface="Arial Black" panose="020B0A04020102020204" pitchFamily="34" charset="0"/>
              </a:rPr>
            </a:br>
            <a:r>
              <a:rPr lang="en-US" sz="2400" dirty="0">
                <a:latin typeface="Arial Black" panose="020B0A04020102020204" pitchFamily="34" charset="0"/>
              </a:rPr>
              <a:t>The Strategy: Build XNOR from Simpler Logical Gates</a:t>
            </a:r>
            <a:br>
              <a:rPr lang="en-US" b="1" dirty="0"/>
            </a:br>
            <a:endParaRPr lang="en-US" dirty="0"/>
          </a:p>
        </p:txBody>
      </p:sp>
      <p:sp>
        <p:nvSpPr>
          <p:cNvPr id="3" name="Content Placeholder 2">
            <a:extLst>
              <a:ext uri="{FF2B5EF4-FFF2-40B4-BE49-F238E27FC236}">
                <a16:creationId xmlns:a16="http://schemas.microsoft.com/office/drawing/2014/main" id="{7AD61F88-AFAF-CB4C-362C-5F76DFAEF680}"/>
              </a:ext>
            </a:extLst>
          </p:cNvPr>
          <p:cNvSpPr>
            <a:spLocks noGrp="1"/>
          </p:cNvSpPr>
          <p:nvPr>
            <p:ph idx="1"/>
          </p:nvPr>
        </p:nvSpPr>
        <p:spPr>
          <a:xfrm>
            <a:off x="838200" y="1285875"/>
            <a:ext cx="10515600" cy="4891088"/>
          </a:xfrm>
        </p:spPr>
        <p:txBody>
          <a:bodyPr/>
          <a:lstStyle/>
          <a:p>
            <a:r>
              <a:rPr lang="en-US" sz="1800" dirty="0"/>
              <a:t>Since XNOR itself is non-linear and hard to learn directly, the approach is to </a:t>
            </a:r>
            <a:r>
              <a:rPr lang="en-US" sz="1800" b="1" dirty="0"/>
              <a:t>build it up from simpler logical functions that a single-layer network </a:t>
            </a:r>
            <a:r>
              <a:rPr lang="en-US" sz="1800" b="1" i="1" dirty="0"/>
              <a:t>can</a:t>
            </a:r>
            <a:r>
              <a:rPr lang="en-US" sz="1800" b="1" dirty="0"/>
              <a:t> represent</a:t>
            </a:r>
            <a:r>
              <a:rPr lang="en-US" sz="1800" dirty="0"/>
              <a:t>:</a:t>
            </a:r>
          </a:p>
          <a:p>
            <a:r>
              <a:rPr lang="en-US" sz="1800" b="1" dirty="0"/>
              <a:t>AND</a:t>
            </a:r>
            <a:endParaRPr lang="en-US" sz="1800" dirty="0"/>
          </a:p>
          <a:p>
            <a:r>
              <a:rPr lang="en-US" sz="1800" b="1" dirty="0"/>
              <a:t>OR</a:t>
            </a:r>
            <a:endParaRPr lang="en-US" sz="1800" dirty="0"/>
          </a:p>
          <a:p>
            <a:r>
              <a:rPr lang="en-US" sz="1800" b="1" dirty="0"/>
              <a:t>NOT</a:t>
            </a:r>
            <a:r>
              <a:rPr lang="en-US" sz="1800" dirty="0"/>
              <a:t> (or equivalently, NOR)</a:t>
            </a:r>
          </a:p>
          <a:p>
            <a:r>
              <a:rPr lang="en-US" sz="1800" dirty="0"/>
              <a:t>Each of these simpler logical functions </a:t>
            </a:r>
            <a:r>
              <a:rPr lang="en-US" sz="1800" b="1" dirty="0"/>
              <a:t>is</a:t>
            </a:r>
            <a:r>
              <a:rPr lang="en-US" sz="1800" dirty="0"/>
              <a:t> linearly separable, and can be represented by a single neuron (single layer of computation). By combining multiple such neurons in a multi-layer network, you can construct the more complex, non-linear XNOR function.</a:t>
            </a:r>
          </a:p>
          <a:p>
            <a:r>
              <a:rPr lang="en-US" sz="1800" dirty="0"/>
              <a:t>This demonstrates a key idea: </a:t>
            </a:r>
            <a:r>
              <a:rPr lang="en-US" sz="1800" b="1" dirty="0"/>
              <a:t>a neural network builds complex, non-linear functions by composing simpler linear/logical building blocks across layers</a:t>
            </a:r>
            <a:r>
              <a:rPr lang="en-US" sz="1800" dirty="0"/>
              <a:t> — which is exactly why depth (multiple layers) gives neural networks their expressive power.</a:t>
            </a:r>
          </a:p>
          <a:p>
            <a:endParaRPr lang="en-US" sz="1800" dirty="0"/>
          </a:p>
          <a:p>
            <a:endParaRPr lang="en-US" dirty="0"/>
          </a:p>
        </p:txBody>
      </p:sp>
    </p:spTree>
    <p:extLst>
      <p:ext uri="{BB962C8B-B14F-4D97-AF65-F5344CB8AC3E}">
        <p14:creationId xmlns:p14="http://schemas.microsoft.com/office/powerpoint/2010/main" val="36237068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3BF477-0008-8021-F699-C54AA8FDA879}"/>
              </a:ext>
            </a:extLst>
          </p:cNvPr>
          <p:cNvSpPr>
            <a:spLocks noGrp="1"/>
          </p:cNvSpPr>
          <p:nvPr>
            <p:ph idx="1"/>
          </p:nvPr>
        </p:nvSpPr>
        <p:spPr>
          <a:xfrm>
            <a:off x="838200" y="194209"/>
            <a:ext cx="10515600" cy="5893194"/>
          </a:xfrm>
        </p:spPr>
        <p:txBody>
          <a:bodyPr/>
          <a:lstStyle/>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9CB7B5D7-EEA9-B521-6D52-33B26E7D23F3}"/>
              </a:ext>
            </a:extLst>
          </p:cNvPr>
          <p:cNvPicPr>
            <a:picLocks noChangeAspect="1"/>
          </p:cNvPicPr>
          <p:nvPr/>
        </p:nvPicPr>
        <p:blipFill>
          <a:blip r:embed="rId2"/>
          <a:stretch>
            <a:fillRect/>
          </a:stretch>
        </p:blipFill>
        <p:spPr>
          <a:xfrm>
            <a:off x="0" y="71592"/>
            <a:ext cx="12192000" cy="6714816"/>
          </a:xfrm>
          <a:prstGeom prst="rect">
            <a:avLst/>
          </a:prstGeom>
        </p:spPr>
      </p:pic>
      <p:sp>
        <p:nvSpPr>
          <p:cNvPr id="2" name="TextBox 1">
            <a:extLst>
              <a:ext uri="{FF2B5EF4-FFF2-40B4-BE49-F238E27FC236}">
                <a16:creationId xmlns:a16="http://schemas.microsoft.com/office/drawing/2014/main" id="{3CDF5822-53BC-F63A-E344-F8F181A71ED3}"/>
              </a:ext>
            </a:extLst>
          </p:cNvPr>
          <p:cNvSpPr txBox="1"/>
          <p:nvPr/>
        </p:nvSpPr>
        <p:spPr>
          <a:xfrm>
            <a:off x="4302055" y="4689713"/>
            <a:ext cx="2581360"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Target value of y = x1 or x2</a:t>
            </a:r>
          </a:p>
        </p:txBody>
      </p:sp>
      <p:sp>
        <p:nvSpPr>
          <p:cNvPr id="4" name="TextBox 3">
            <a:extLst>
              <a:ext uri="{FF2B5EF4-FFF2-40B4-BE49-F238E27FC236}">
                <a16:creationId xmlns:a16="http://schemas.microsoft.com/office/drawing/2014/main" id="{8638D34E-8EE8-7131-5B50-BDA384E05EBC}"/>
              </a:ext>
            </a:extLst>
          </p:cNvPr>
          <p:cNvSpPr txBox="1"/>
          <p:nvPr/>
        </p:nvSpPr>
        <p:spPr>
          <a:xfrm>
            <a:off x="5065613" y="5170811"/>
            <a:ext cx="4766209" cy="584775"/>
          </a:xfrm>
          <a:prstGeom prst="rect">
            <a:avLst/>
          </a:prstGeom>
          <a:noFill/>
        </p:spPr>
        <p:txBody>
          <a:bodyPr wrap="square" rtlCol="0">
            <a:spAutoFit/>
          </a:bodyPr>
          <a:lstStyle/>
          <a:p>
            <a:r>
              <a:rPr lang="en-US" sz="1600" dirty="0"/>
              <a:t>Not equal to x1 or x2. </a:t>
            </a:r>
          </a:p>
          <a:p>
            <a:r>
              <a:rPr lang="en-US" sz="1600" dirty="0"/>
              <a:t>Alter notation id Not(X1 XOR x2)</a:t>
            </a:r>
          </a:p>
        </p:txBody>
      </p:sp>
      <p:sp>
        <p:nvSpPr>
          <p:cNvPr id="7" name="TextBox 6">
            <a:extLst>
              <a:ext uri="{FF2B5EF4-FFF2-40B4-BE49-F238E27FC236}">
                <a16:creationId xmlns:a16="http://schemas.microsoft.com/office/drawing/2014/main" id="{D6C3EB66-4B4D-BCD7-6A2E-A8B0B6103BF4}"/>
              </a:ext>
            </a:extLst>
          </p:cNvPr>
          <p:cNvSpPr txBox="1"/>
          <p:nvPr/>
        </p:nvSpPr>
        <p:spPr>
          <a:xfrm>
            <a:off x="1042986" y="1050131"/>
            <a:ext cx="2378870" cy="584775"/>
          </a:xfrm>
          <a:prstGeom prst="rect">
            <a:avLst/>
          </a:prstGeom>
          <a:noFill/>
        </p:spPr>
        <p:txBody>
          <a:bodyPr wrap="square" rtlCol="0">
            <a:spAutoFit/>
          </a:bodyPr>
          <a:lstStyle/>
          <a:p>
            <a:r>
              <a:rPr lang="en-US" sz="1400" dirty="0"/>
              <a:t>Both x</a:t>
            </a:r>
            <a:r>
              <a:rPr lang="en-US" sz="1400" baseline="-25000" dirty="0"/>
              <a:t> 1 </a:t>
            </a:r>
            <a:r>
              <a:rPr lang="en-US" sz="1400" dirty="0"/>
              <a:t> and x</a:t>
            </a:r>
            <a:r>
              <a:rPr lang="en-US" sz="1400" baseline="-25000" dirty="0"/>
              <a:t>2 </a:t>
            </a:r>
            <a:r>
              <a:rPr lang="en-US" sz="1400" dirty="0"/>
              <a:t> are  not true</a:t>
            </a:r>
            <a:endParaRPr lang="en-US" sz="1400" baseline="-25000" dirty="0"/>
          </a:p>
          <a:p>
            <a:endParaRPr lang="en-US" dirty="0"/>
          </a:p>
        </p:txBody>
      </p:sp>
      <p:sp>
        <p:nvSpPr>
          <p:cNvPr id="8" name="TextBox 7">
            <a:extLst>
              <a:ext uri="{FF2B5EF4-FFF2-40B4-BE49-F238E27FC236}">
                <a16:creationId xmlns:a16="http://schemas.microsoft.com/office/drawing/2014/main" id="{47B64BB3-0622-0BC9-986F-FF11A164E23A}"/>
              </a:ext>
            </a:extLst>
          </p:cNvPr>
          <p:cNvSpPr txBox="1"/>
          <p:nvPr/>
        </p:nvSpPr>
        <p:spPr>
          <a:xfrm>
            <a:off x="3421856" y="1807369"/>
            <a:ext cx="2307431" cy="584775"/>
          </a:xfrm>
          <a:prstGeom prst="rect">
            <a:avLst/>
          </a:prstGeom>
          <a:noFill/>
        </p:spPr>
        <p:txBody>
          <a:bodyPr wrap="square" rtlCol="0">
            <a:spAutoFit/>
          </a:bodyPr>
          <a:lstStyle/>
          <a:p>
            <a:r>
              <a:rPr lang="en-US" sz="1400" dirty="0"/>
              <a:t>Both x</a:t>
            </a:r>
            <a:r>
              <a:rPr lang="en-US" sz="1400" baseline="-25000" dirty="0"/>
              <a:t> 1 </a:t>
            </a:r>
            <a:r>
              <a:rPr lang="en-US" sz="1400" dirty="0"/>
              <a:t> and x</a:t>
            </a:r>
            <a:r>
              <a:rPr lang="en-US" sz="1400" baseline="-25000" dirty="0"/>
              <a:t>2 </a:t>
            </a:r>
            <a:r>
              <a:rPr lang="en-US" sz="1400" dirty="0"/>
              <a:t> are true</a:t>
            </a:r>
            <a:endParaRPr lang="en-US" sz="1400" baseline="-25000" dirty="0"/>
          </a:p>
          <a:p>
            <a:endParaRPr lang="en-US" dirty="0"/>
          </a:p>
        </p:txBody>
      </p:sp>
    </p:spTree>
    <p:extLst>
      <p:ext uri="{BB962C8B-B14F-4D97-AF65-F5344CB8AC3E}">
        <p14:creationId xmlns:p14="http://schemas.microsoft.com/office/powerpoint/2010/main" val="38103762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E96A6-6D28-8337-CF03-459042700484}"/>
              </a:ext>
            </a:extLst>
          </p:cNvPr>
          <p:cNvSpPr>
            <a:spLocks noGrp="1"/>
          </p:cNvSpPr>
          <p:nvPr>
            <p:ph type="title"/>
          </p:nvPr>
        </p:nvSpPr>
        <p:spPr/>
        <p:txBody>
          <a:bodyPr>
            <a:normAutofit/>
          </a:bodyPr>
          <a:lstStyle/>
          <a:p>
            <a:pPr algn="ctr"/>
            <a:r>
              <a:rPr lang="en-US" sz="2400" dirty="0">
                <a:latin typeface="Arial Black" panose="020B0A04020102020204" pitchFamily="34" charset="0"/>
              </a:rPr>
              <a:t>Truth table for XNOR(y)</a:t>
            </a:r>
            <a:br>
              <a:rPr lang="en-US" sz="2400" dirty="0">
                <a:latin typeface="Arial Black" panose="020B0A04020102020204" pitchFamily="34" charset="0"/>
              </a:rPr>
            </a:br>
            <a:endParaRPr lang="en-US" sz="2400" dirty="0">
              <a:latin typeface="Arial Black" panose="020B0A04020102020204" pitchFamily="34" charset="0"/>
            </a:endParaRPr>
          </a:p>
        </p:txBody>
      </p:sp>
      <p:sp>
        <p:nvSpPr>
          <p:cNvPr id="3" name="Content Placeholder 2">
            <a:extLst>
              <a:ext uri="{FF2B5EF4-FFF2-40B4-BE49-F238E27FC236}">
                <a16:creationId xmlns:a16="http://schemas.microsoft.com/office/drawing/2014/main" id="{94857F7F-D03B-0F24-ED67-70EA42FF5BE9}"/>
              </a:ext>
            </a:extLst>
          </p:cNvPr>
          <p:cNvSpPr>
            <a:spLocks noGrp="1"/>
          </p:cNvSpPr>
          <p:nvPr>
            <p:ph idx="1"/>
          </p:nvPr>
        </p:nvSpPr>
        <p:spPr/>
        <p:txBody>
          <a:bodyPr/>
          <a:lstStyle/>
          <a:p>
            <a:pPr marL="0" indent="0">
              <a:buNone/>
            </a:pPr>
            <a:endParaRPr lang="en-US" dirty="0"/>
          </a:p>
          <a:p>
            <a:pPr marL="0" indent="0">
              <a:buNone/>
            </a:pPr>
            <a:endParaRPr lang="en-US" dirty="0"/>
          </a:p>
        </p:txBody>
      </p:sp>
      <p:graphicFrame>
        <p:nvGraphicFramePr>
          <p:cNvPr id="8" name="Table 7">
            <a:extLst>
              <a:ext uri="{FF2B5EF4-FFF2-40B4-BE49-F238E27FC236}">
                <a16:creationId xmlns:a16="http://schemas.microsoft.com/office/drawing/2014/main" id="{3E5D5100-4245-781F-BFA2-054324BE4000}"/>
              </a:ext>
            </a:extLst>
          </p:cNvPr>
          <p:cNvGraphicFramePr>
            <a:graphicFrameLocks noGrp="1"/>
          </p:cNvGraphicFramePr>
          <p:nvPr>
            <p:extLst>
              <p:ext uri="{D42A27DB-BD31-4B8C-83A1-F6EECF244321}">
                <p14:modId xmlns:p14="http://schemas.microsoft.com/office/powerpoint/2010/main" val="2973751709"/>
              </p:ext>
            </p:extLst>
          </p:nvPr>
        </p:nvGraphicFramePr>
        <p:xfrm>
          <a:off x="1635919" y="1305560"/>
          <a:ext cx="8124030" cy="2103120"/>
        </p:xfrm>
        <a:graphic>
          <a:graphicData uri="http://schemas.openxmlformats.org/drawingml/2006/table">
            <a:tbl>
              <a:tblPr firstRow="1" bandRow="1">
                <a:tableStyleId>{5C22544A-7EE6-4342-B048-85BDC9FD1C3A}</a:tableStyleId>
              </a:tblPr>
              <a:tblGrid>
                <a:gridCol w="2705364">
                  <a:extLst>
                    <a:ext uri="{9D8B030D-6E8A-4147-A177-3AD203B41FA5}">
                      <a16:colId xmlns:a16="http://schemas.microsoft.com/office/drawing/2014/main" val="3135954963"/>
                    </a:ext>
                  </a:extLst>
                </a:gridCol>
                <a:gridCol w="2709333">
                  <a:extLst>
                    <a:ext uri="{9D8B030D-6E8A-4147-A177-3AD203B41FA5}">
                      <a16:colId xmlns:a16="http://schemas.microsoft.com/office/drawing/2014/main" val="1856640973"/>
                    </a:ext>
                  </a:extLst>
                </a:gridCol>
                <a:gridCol w="2709333">
                  <a:extLst>
                    <a:ext uri="{9D8B030D-6E8A-4147-A177-3AD203B41FA5}">
                      <a16:colId xmlns:a16="http://schemas.microsoft.com/office/drawing/2014/main" val="1242339395"/>
                    </a:ext>
                  </a:extLst>
                </a:gridCol>
              </a:tblGrid>
              <a:tr h="522867">
                <a:tc>
                  <a:txBody>
                    <a:bodyPr/>
                    <a:lstStyle/>
                    <a:p>
                      <a:pPr algn="ctr"/>
                      <a:r>
                        <a:rPr lang="en-US" dirty="0">
                          <a:solidFill>
                            <a:srgbClr val="002060"/>
                          </a:solidFill>
                        </a:rPr>
                        <a:t>X</a:t>
                      </a:r>
                      <a:r>
                        <a:rPr lang="en-US" baseline="-25000" dirty="0">
                          <a:solidFill>
                            <a:srgbClr val="002060"/>
                          </a:solidFill>
                        </a:rPr>
                        <a:t>1</a:t>
                      </a:r>
                      <a:endParaRPr lang="en-US" dirty="0">
                        <a:solidFill>
                          <a:srgbClr val="002060"/>
                        </a:solidFill>
                      </a:endParaRPr>
                    </a:p>
                  </a:txBody>
                  <a:tcPr>
                    <a:solidFill>
                      <a:srgbClr val="92D050"/>
                    </a:solidFill>
                  </a:tcPr>
                </a:tc>
                <a:tc>
                  <a:txBody>
                    <a:bodyPr/>
                    <a:lstStyle/>
                    <a:p>
                      <a:pPr algn="ctr"/>
                      <a:r>
                        <a:rPr lang="en-US" dirty="0">
                          <a:solidFill>
                            <a:srgbClr val="002060"/>
                          </a:solidFill>
                        </a:rPr>
                        <a:t>X</a:t>
                      </a:r>
                      <a:r>
                        <a:rPr lang="en-US" baseline="-25000" dirty="0">
                          <a:solidFill>
                            <a:srgbClr val="002060"/>
                          </a:solidFill>
                        </a:rPr>
                        <a:t>2</a:t>
                      </a:r>
                      <a:endParaRPr lang="en-US" dirty="0">
                        <a:solidFill>
                          <a:srgbClr val="002060"/>
                        </a:solidFill>
                      </a:endParaRPr>
                    </a:p>
                  </a:txBody>
                  <a:tcP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2060"/>
                          </a:solidFill>
                        </a:rPr>
                        <a:t>Both x</a:t>
                      </a:r>
                      <a:r>
                        <a:rPr lang="en-US" sz="1800" baseline="-25000" dirty="0">
                          <a:solidFill>
                            <a:srgbClr val="002060"/>
                          </a:solidFill>
                        </a:rPr>
                        <a:t> 1 </a:t>
                      </a:r>
                      <a:r>
                        <a:rPr lang="en-US" sz="1800" dirty="0">
                          <a:solidFill>
                            <a:srgbClr val="002060"/>
                          </a:solidFill>
                        </a:rPr>
                        <a:t> and x</a:t>
                      </a:r>
                      <a:r>
                        <a:rPr lang="en-US" sz="1800" baseline="-25000" dirty="0">
                          <a:solidFill>
                            <a:srgbClr val="002060"/>
                          </a:solidFill>
                        </a:rPr>
                        <a:t>2 </a:t>
                      </a:r>
                      <a:r>
                        <a:rPr lang="en-US" sz="1800" dirty="0">
                          <a:solidFill>
                            <a:srgbClr val="002060"/>
                          </a:solidFill>
                        </a:rPr>
                        <a:t> are true</a:t>
                      </a:r>
                      <a:endParaRPr lang="en-US" sz="1800" baseline="-25000" dirty="0">
                        <a:solidFill>
                          <a:srgbClr val="002060"/>
                        </a:solidFill>
                      </a:endParaRPr>
                    </a:p>
                    <a:p>
                      <a:endParaRPr lang="en-US" dirty="0"/>
                    </a:p>
                  </a:txBody>
                  <a:tcPr>
                    <a:solidFill>
                      <a:srgbClr val="FFFF00"/>
                    </a:solidFill>
                  </a:tcPr>
                </a:tc>
                <a:extLst>
                  <a:ext uri="{0D108BD9-81ED-4DB2-BD59-A6C34878D82A}">
                    <a16:rowId xmlns:a16="http://schemas.microsoft.com/office/drawing/2014/main" val="1672188886"/>
                  </a:ext>
                </a:extLst>
              </a:tr>
              <a:tr h="298781">
                <a:tc>
                  <a:txBody>
                    <a:bodyPr/>
                    <a:lstStyle/>
                    <a:p>
                      <a:pPr algn="ctr"/>
                      <a:r>
                        <a:rPr lang="en-US" dirty="0"/>
                        <a:t>0</a:t>
                      </a:r>
                    </a:p>
                  </a:txBody>
                  <a:tcPr>
                    <a:solidFill>
                      <a:schemeClr val="accent6"/>
                    </a:solidFill>
                  </a:tcPr>
                </a:tc>
                <a:tc>
                  <a:txBody>
                    <a:bodyPr/>
                    <a:lstStyle/>
                    <a:p>
                      <a:pPr algn="ctr"/>
                      <a:r>
                        <a:rPr lang="en-US" dirty="0"/>
                        <a:t>0</a:t>
                      </a:r>
                    </a:p>
                  </a:txBody>
                  <a:tcPr>
                    <a:solidFill>
                      <a:schemeClr val="accent6"/>
                    </a:solidFill>
                  </a:tcPr>
                </a:tc>
                <a:tc>
                  <a:txBody>
                    <a:bodyPr/>
                    <a:lstStyle/>
                    <a:p>
                      <a:pPr algn="ctr"/>
                      <a:r>
                        <a:rPr lang="en-US" dirty="0"/>
                        <a:t>1</a:t>
                      </a:r>
                    </a:p>
                  </a:txBody>
                  <a:tcPr>
                    <a:solidFill>
                      <a:schemeClr val="accent6"/>
                    </a:solidFill>
                  </a:tcPr>
                </a:tc>
                <a:extLst>
                  <a:ext uri="{0D108BD9-81ED-4DB2-BD59-A6C34878D82A}">
                    <a16:rowId xmlns:a16="http://schemas.microsoft.com/office/drawing/2014/main" val="2774912008"/>
                  </a:ext>
                </a:extLst>
              </a:tr>
              <a:tr h="298781">
                <a:tc>
                  <a:txBody>
                    <a:bodyPr/>
                    <a:lstStyle/>
                    <a:p>
                      <a:pPr algn="ctr"/>
                      <a:r>
                        <a:rPr lang="en-US" dirty="0"/>
                        <a:t>0</a:t>
                      </a:r>
                    </a:p>
                  </a:txBody>
                  <a:tcPr>
                    <a:solidFill>
                      <a:srgbClr val="FF0000"/>
                    </a:solidFill>
                  </a:tcPr>
                </a:tc>
                <a:tc>
                  <a:txBody>
                    <a:bodyPr/>
                    <a:lstStyle/>
                    <a:p>
                      <a:pPr algn="ctr"/>
                      <a:r>
                        <a:rPr lang="en-US" dirty="0"/>
                        <a:t>1</a:t>
                      </a:r>
                    </a:p>
                  </a:txBody>
                  <a:tcPr>
                    <a:solidFill>
                      <a:srgbClr val="FF0000"/>
                    </a:solidFill>
                  </a:tcPr>
                </a:tc>
                <a:tc>
                  <a:txBody>
                    <a:bodyPr/>
                    <a:lstStyle/>
                    <a:p>
                      <a:pPr algn="ctr"/>
                      <a:r>
                        <a:rPr lang="en-US" dirty="0"/>
                        <a:t>0</a:t>
                      </a:r>
                    </a:p>
                  </a:txBody>
                  <a:tcPr>
                    <a:solidFill>
                      <a:srgbClr val="FF0000"/>
                    </a:solidFill>
                  </a:tcPr>
                </a:tc>
                <a:extLst>
                  <a:ext uri="{0D108BD9-81ED-4DB2-BD59-A6C34878D82A}">
                    <a16:rowId xmlns:a16="http://schemas.microsoft.com/office/drawing/2014/main" val="3794422361"/>
                  </a:ext>
                </a:extLst>
              </a:tr>
              <a:tr h="298781">
                <a:tc>
                  <a:txBody>
                    <a:bodyPr/>
                    <a:lstStyle/>
                    <a:p>
                      <a:pPr algn="ctr"/>
                      <a:r>
                        <a:rPr lang="en-US" dirty="0"/>
                        <a:t>1</a:t>
                      </a:r>
                    </a:p>
                  </a:txBody>
                  <a:tcPr>
                    <a:solidFill>
                      <a:srgbClr val="FF0000"/>
                    </a:solidFill>
                  </a:tcPr>
                </a:tc>
                <a:tc>
                  <a:txBody>
                    <a:bodyPr/>
                    <a:lstStyle/>
                    <a:p>
                      <a:pPr algn="ctr"/>
                      <a:r>
                        <a:rPr lang="en-US" dirty="0"/>
                        <a:t>0</a:t>
                      </a:r>
                    </a:p>
                  </a:txBody>
                  <a:tcPr>
                    <a:solidFill>
                      <a:srgbClr val="FF0000"/>
                    </a:solidFill>
                  </a:tcPr>
                </a:tc>
                <a:tc>
                  <a:txBody>
                    <a:bodyPr/>
                    <a:lstStyle/>
                    <a:p>
                      <a:pPr algn="ctr"/>
                      <a:r>
                        <a:rPr lang="en-US" dirty="0"/>
                        <a:t>0</a:t>
                      </a:r>
                    </a:p>
                  </a:txBody>
                  <a:tcPr>
                    <a:solidFill>
                      <a:srgbClr val="FF0000"/>
                    </a:solidFill>
                  </a:tcPr>
                </a:tc>
                <a:extLst>
                  <a:ext uri="{0D108BD9-81ED-4DB2-BD59-A6C34878D82A}">
                    <a16:rowId xmlns:a16="http://schemas.microsoft.com/office/drawing/2014/main" val="2645065163"/>
                  </a:ext>
                </a:extLst>
              </a:tr>
              <a:tr h="298781">
                <a:tc>
                  <a:txBody>
                    <a:bodyPr/>
                    <a:lstStyle/>
                    <a:p>
                      <a:pPr algn="ctr"/>
                      <a:r>
                        <a:rPr lang="en-US" dirty="0"/>
                        <a:t>1</a:t>
                      </a:r>
                    </a:p>
                  </a:txBody>
                  <a:tcPr>
                    <a:solidFill>
                      <a:srgbClr val="00B050"/>
                    </a:solidFill>
                  </a:tcPr>
                </a:tc>
                <a:tc>
                  <a:txBody>
                    <a:bodyPr/>
                    <a:lstStyle/>
                    <a:p>
                      <a:pPr algn="ctr"/>
                      <a:r>
                        <a:rPr lang="en-US" dirty="0"/>
                        <a:t>1</a:t>
                      </a:r>
                    </a:p>
                  </a:txBody>
                  <a:tcPr>
                    <a:solidFill>
                      <a:srgbClr val="00B050"/>
                    </a:solidFill>
                  </a:tcPr>
                </a:tc>
                <a:tc>
                  <a:txBody>
                    <a:bodyPr/>
                    <a:lstStyle/>
                    <a:p>
                      <a:pPr algn="ctr"/>
                      <a:r>
                        <a:rPr lang="en-US" dirty="0"/>
                        <a:t>1</a:t>
                      </a:r>
                    </a:p>
                  </a:txBody>
                  <a:tcPr>
                    <a:solidFill>
                      <a:srgbClr val="00B050"/>
                    </a:solidFill>
                  </a:tcPr>
                </a:tc>
                <a:extLst>
                  <a:ext uri="{0D108BD9-81ED-4DB2-BD59-A6C34878D82A}">
                    <a16:rowId xmlns:a16="http://schemas.microsoft.com/office/drawing/2014/main" val="655784953"/>
                  </a:ext>
                </a:extLst>
              </a:tr>
            </a:tbl>
          </a:graphicData>
        </a:graphic>
      </p:graphicFrame>
      <p:pic>
        <p:nvPicPr>
          <p:cNvPr id="10" name="Picture 9">
            <a:extLst>
              <a:ext uri="{FF2B5EF4-FFF2-40B4-BE49-F238E27FC236}">
                <a16:creationId xmlns:a16="http://schemas.microsoft.com/office/drawing/2014/main" id="{071E2663-4C14-BF1B-5172-5AC47CC49218}"/>
              </a:ext>
            </a:extLst>
          </p:cNvPr>
          <p:cNvPicPr>
            <a:picLocks noChangeAspect="1"/>
          </p:cNvPicPr>
          <p:nvPr/>
        </p:nvPicPr>
        <p:blipFill>
          <a:blip r:embed="rId2"/>
          <a:stretch>
            <a:fillRect/>
          </a:stretch>
        </p:blipFill>
        <p:spPr>
          <a:xfrm>
            <a:off x="3054898" y="3696891"/>
            <a:ext cx="3524742" cy="2212181"/>
          </a:xfrm>
          <a:prstGeom prst="rect">
            <a:avLst/>
          </a:prstGeom>
        </p:spPr>
      </p:pic>
    </p:spTree>
    <p:extLst>
      <p:ext uri="{BB962C8B-B14F-4D97-AF65-F5344CB8AC3E}">
        <p14:creationId xmlns:p14="http://schemas.microsoft.com/office/powerpoint/2010/main" val="1996604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0E4DC-ACC8-C24D-C84B-2183D6466D88}"/>
              </a:ext>
            </a:extLst>
          </p:cNvPr>
          <p:cNvSpPr>
            <a:spLocks noGrp="1"/>
          </p:cNvSpPr>
          <p:nvPr>
            <p:ph type="title"/>
          </p:nvPr>
        </p:nvSpPr>
        <p:spPr>
          <a:xfrm>
            <a:off x="838200" y="365126"/>
            <a:ext cx="10515600" cy="767760"/>
          </a:xfrm>
        </p:spPr>
        <p:txBody>
          <a:bodyPr>
            <a:normAutofit/>
          </a:bodyPr>
          <a:lstStyle/>
          <a:p>
            <a:pPr algn="ctr"/>
            <a:r>
              <a:rPr lang="en-US" sz="2400" dirty="0">
                <a:latin typeface="Times New Roman" panose="02020603050405020304" pitchFamily="18" charset="0"/>
                <a:cs typeface="Times New Roman" panose="02020603050405020304" pitchFamily="18" charset="0"/>
              </a:rPr>
              <a:t>Show “and” network</a:t>
            </a:r>
          </a:p>
        </p:txBody>
      </p:sp>
      <p:sp>
        <p:nvSpPr>
          <p:cNvPr id="3" name="Content Placeholder 2">
            <a:extLst>
              <a:ext uri="{FF2B5EF4-FFF2-40B4-BE49-F238E27FC236}">
                <a16:creationId xmlns:a16="http://schemas.microsoft.com/office/drawing/2014/main" id="{64F87D26-BBC5-74D3-6451-32DE5DAC1954}"/>
              </a:ext>
            </a:extLst>
          </p:cNvPr>
          <p:cNvSpPr>
            <a:spLocks noGrp="1"/>
          </p:cNvSpPr>
          <p:nvPr>
            <p:ph idx="1"/>
          </p:nvPr>
        </p:nvSpPr>
        <p:spPr>
          <a:xfrm>
            <a:off x="781556" y="1132886"/>
            <a:ext cx="10515600" cy="4995525"/>
          </a:xfrm>
        </p:spPr>
        <p:txBody>
          <a:bodyPr/>
          <a:lstStyle/>
          <a:p>
            <a:pPr marL="0" indent="0">
              <a:buNone/>
            </a:pPr>
            <a:r>
              <a:rPr lang="en-US" sz="1800" dirty="0">
                <a:latin typeface="Times New Roman" panose="02020603050405020304" pitchFamily="18" charset="0"/>
                <a:cs typeface="Times New Roman" panose="02020603050405020304" pitchFamily="18" charset="0"/>
              </a:rPr>
              <a:t>x</a:t>
            </a:r>
            <a:r>
              <a:rPr lang="en-US" sz="1800" baseline="-25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,x</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 </a:t>
            </a:r>
            <a:r>
              <a:rPr lang="el-GR" sz="1800" dirty="0">
                <a:latin typeface="Times New Roman" panose="02020603050405020304" pitchFamily="18" charset="0"/>
                <a:cs typeface="Times New Roman" panose="02020603050405020304" pitchFamily="18" charset="0"/>
              </a:rPr>
              <a:t>ϵ</a:t>
            </a:r>
            <a:r>
              <a:rPr lang="en-US" sz="1800" dirty="0">
                <a:latin typeface="Times New Roman" panose="02020603050405020304" pitchFamily="18" charset="0"/>
                <a:cs typeface="Times New Roman" panose="02020603050405020304" pitchFamily="18" charset="0"/>
              </a:rPr>
              <a:t> {0,1}</a:t>
            </a:r>
          </a:p>
          <a:p>
            <a:pPr marL="0" indent="0">
              <a:buNone/>
            </a:pPr>
            <a:r>
              <a:rPr lang="en-US" sz="1800" dirty="0">
                <a:latin typeface="Times New Roman" panose="02020603050405020304" pitchFamily="18" charset="0"/>
                <a:cs typeface="Times New Roman" panose="02020603050405020304" pitchFamily="18" charset="0"/>
              </a:rPr>
              <a:t>y = x</a:t>
            </a:r>
            <a:r>
              <a:rPr lang="en-US" sz="1800" baseline="-25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AND x</a:t>
            </a:r>
            <a:r>
              <a:rPr lang="en-US" sz="1800" baseline="-25000" dirty="0">
                <a:latin typeface="Times New Roman" panose="02020603050405020304" pitchFamily="18" charset="0"/>
                <a:cs typeface="Times New Roman" panose="02020603050405020304" pitchFamily="18" charset="0"/>
              </a:rPr>
              <a:t>2</a:t>
            </a:r>
          </a:p>
          <a:p>
            <a:pPr marL="0" indent="0">
              <a:buNone/>
            </a:pPr>
            <a:r>
              <a:rPr lang="en-US" sz="1800" dirty="0">
                <a:latin typeface="Times New Roman" panose="02020603050405020304" pitchFamily="18" charset="0"/>
                <a:cs typeface="Times New Roman" panose="02020603050405020304" pitchFamily="18" charset="0"/>
              </a:rPr>
              <a:t>Draw  a bias unit  to  this net. assign some values: parameters with values -30 , + 20 , + 20</a:t>
            </a:r>
          </a:p>
          <a:p>
            <a:pPr marL="0" indent="0">
              <a:buNone/>
            </a:pPr>
            <a:endParaRPr lang="en-US" baseline="-25000" dirty="0"/>
          </a:p>
        </p:txBody>
      </p:sp>
      <p:pic>
        <p:nvPicPr>
          <p:cNvPr id="5" name="Picture 4">
            <a:extLst>
              <a:ext uri="{FF2B5EF4-FFF2-40B4-BE49-F238E27FC236}">
                <a16:creationId xmlns:a16="http://schemas.microsoft.com/office/drawing/2014/main" id="{7BFE206A-7FF2-ECEB-53E1-28623B8020BF}"/>
              </a:ext>
            </a:extLst>
          </p:cNvPr>
          <p:cNvPicPr>
            <a:picLocks noChangeAspect="1"/>
          </p:cNvPicPr>
          <p:nvPr/>
        </p:nvPicPr>
        <p:blipFill>
          <a:blip r:embed="rId2"/>
          <a:stretch>
            <a:fillRect/>
          </a:stretch>
        </p:blipFill>
        <p:spPr>
          <a:xfrm>
            <a:off x="1828800" y="2694646"/>
            <a:ext cx="3706152" cy="2706787"/>
          </a:xfrm>
          <a:prstGeom prst="rect">
            <a:avLst/>
          </a:prstGeom>
        </p:spPr>
      </p:pic>
      <p:pic>
        <p:nvPicPr>
          <p:cNvPr id="7" name="Picture 6">
            <a:extLst>
              <a:ext uri="{FF2B5EF4-FFF2-40B4-BE49-F238E27FC236}">
                <a16:creationId xmlns:a16="http://schemas.microsoft.com/office/drawing/2014/main" id="{DFC77768-CCEA-DF4D-DAA5-514AFF217440}"/>
              </a:ext>
            </a:extLst>
          </p:cNvPr>
          <p:cNvPicPr>
            <a:picLocks noChangeAspect="1"/>
          </p:cNvPicPr>
          <p:nvPr/>
        </p:nvPicPr>
        <p:blipFill>
          <a:blip r:embed="rId3"/>
          <a:stretch>
            <a:fillRect/>
          </a:stretch>
        </p:blipFill>
        <p:spPr>
          <a:xfrm>
            <a:off x="5915277" y="3042605"/>
            <a:ext cx="3833433" cy="2233402"/>
          </a:xfrm>
          <a:prstGeom prst="rect">
            <a:avLst/>
          </a:prstGeom>
        </p:spPr>
      </p:pic>
      <p:sp>
        <p:nvSpPr>
          <p:cNvPr id="4" name="TextBox 3">
            <a:extLst>
              <a:ext uri="{FF2B5EF4-FFF2-40B4-BE49-F238E27FC236}">
                <a16:creationId xmlns:a16="http://schemas.microsoft.com/office/drawing/2014/main" id="{3A7762F3-CA17-D109-38FD-16E0F5F74D4A}"/>
              </a:ext>
            </a:extLst>
          </p:cNvPr>
          <p:cNvSpPr txBox="1"/>
          <p:nvPr/>
        </p:nvSpPr>
        <p:spPr>
          <a:xfrm>
            <a:off x="5133131" y="2311227"/>
            <a:ext cx="3646727" cy="307777"/>
          </a:xfrm>
          <a:prstGeom prst="rect">
            <a:avLst/>
          </a:prstGeom>
          <a:noFill/>
        </p:spPr>
        <p:txBody>
          <a:bodyPr wrap="square" rtlCol="0">
            <a:spAutoFit/>
          </a:bodyPr>
          <a:lstStyle/>
          <a:p>
            <a:r>
              <a:rPr lang="en-US" sz="1400" dirty="0"/>
              <a:t>One logic unit to complete AND computation</a:t>
            </a:r>
          </a:p>
        </p:txBody>
      </p:sp>
    </p:spTree>
    <p:extLst>
      <p:ext uri="{BB962C8B-B14F-4D97-AF65-F5344CB8AC3E}">
        <p14:creationId xmlns:p14="http://schemas.microsoft.com/office/powerpoint/2010/main" val="5620776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71E0D94-0CCD-AE2B-0646-C0AD78F8B6EE}"/>
              </a:ext>
            </a:extLst>
          </p:cNvPr>
          <p:cNvPicPr>
            <a:picLocks noGrp="1" noChangeAspect="1"/>
          </p:cNvPicPr>
          <p:nvPr>
            <p:ph idx="1"/>
          </p:nvPr>
        </p:nvPicPr>
        <p:blipFill>
          <a:blip r:embed="rId2"/>
          <a:stretch>
            <a:fillRect/>
          </a:stretch>
        </p:blipFill>
        <p:spPr>
          <a:xfrm>
            <a:off x="838200" y="701914"/>
            <a:ext cx="10515600" cy="5137602"/>
          </a:xfrm>
          <a:prstGeom prst="rect">
            <a:avLst/>
          </a:prstGeom>
        </p:spPr>
      </p:pic>
      <p:pic>
        <p:nvPicPr>
          <p:cNvPr id="3" name="Picture 2">
            <a:extLst>
              <a:ext uri="{FF2B5EF4-FFF2-40B4-BE49-F238E27FC236}">
                <a16:creationId xmlns:a16="http://schemas.microsoft.com/office/drawing/2014/main" id="{46496265-041C-ACC9-7CDB-A0C10693C22A}"/>
              </a:ext>
            </a:extLst>
          </p:cNvPr>
          <p:cNvPicPr>
            <a:picLocks noChangeAspect="1"/>
          </p:cNvPicPr>
          <p:nvPr/>
        </p:nvPicPr>
        <p:blipFill>
          <a:blip r:embed="rId3"/>
          <a:stretch>
            <a:fillRect/>
          </a:stretch>
        </p:blipFill>
        <p:spPr>
          <a:xfrm>
            <a:off x="6425075" y="370633"/>
            <a:ext cx="4798578" cy="2283556"/>
          </a:xfrm>
          <a:prstGeom prst="rect">
            <a:avLst/>
          </a:prstGeom>
        </p:spPr>
      </p:pic>
      <p:sp>
        <p:nvSpPr>
          <p:cNvPr id="4" name="TextBox 3">
            <a:extLst>
              <a:ext uri="{FF2B5EF4-FFF2-40B4-BE49-F238E27FC236}">
                <a16:creationId xmlns:a16="http://schemas.microsoft.com/office/drawing/2014/main" id="{F7FFCC6E-B45B-219E-49BC-475FD1018608}"/>
              </a:ext>
            </a:extLst>
          </p:cNvPr>
          <p:cNvSpPr txBox="1"/>
          <p:nvPr/>
        </p:nvSpPr>
        <p:spPr>
          <a:xfrm>
            <a:off x="4264503" y="954860"/>
            <a:ext cx="3212538" cy="369332"/>
          </a:xfrm>
          <a:prstGeom prst="rect">
            <a:avLst/>
          </a:prstGeom>
          <a:noFill/>
        </p:spPr>
        <p:txBody>
          <a:bodyPr wrap="square" rtlCol="0">
            <a:spAutoFit/>
          </a:bodyPr>
          <a:lstStyle/>
          <a:p>
            <a:r>
              <a:rPr lang="en-US" dirty="0"/>
              <a:t>h</a:t>
            </a:r>
            <a:r>
              <a:rPr lang="az-Cyrl-AZ" baseline="-25000" dirty="0">
                <a:latin typeface="Calibri" panose="020F0502020204030204" pitchFamily="34" charset="0"/>
                <a:cs typeface="Calibri" panose="020F0502020204030204" pitchFamily="34" charset="0"/>
              </a:rPr>
              <a:t>Ѳ</a:t>
            </a:r>
            <a:r>
              <a:rPr lang="en-US" baseline="-25000"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 (x) = </a:t>
            </a:r>
            <a:r>
              <a:rPr lang="az-Cyrl-AZ" dirty="0">
                <a:latin typeface="Calibri" panose="020F0502020204030204" pitchFamily="34" charset="0"/>
                <a:cs typeface="Calibri" panose="020F0502020204030204" pitchFamily="34" charset="0"/>
              </a:rPr>
              <a:t>Ѳ</a:t>
            </a:r>
            <a:r>
              <a:rPr lang="en-US" baseline="30000" dirty="0">
                <a:latin typeface="Calibri" panose="020F0502020204030204" pitchFamily="34" charset="0"/>
                <a:cs typeface="Calibri" panose="020F0502020204030204" pitchFamily="34" charset="0"/>
              </a:rPr>
              <a:t>(1)</a:t>
            </a:r>
            <a:r>
              <a:rPr lang="en-US" baseline="-25000" dirty="0">
                <a:latin typeface="Calibri" panose="020F0502020204030204" pitchFamily="34" charset="0"/>
                <a:cs typeface="Calibri" panose="020F0502020204030204" pitchFamily="34" charset="0"/>
              </a:rPr>
              <a:t>10  </a:t>
            </a:r>
            <a:r>
              <a:rPr lang="en-US" dirty="0">
                <a:latin typeface="Calibri" panose="020F0502020204030204" pitchFamily="34" charset="0"/>
                <a:cs typeface="Calibri" panose="020F0502020204030204" pitchFamily="34" charset="0"/>
              </a:rPr>
              <a:t> + </a:t>
            </a:r>
            <a:r>
              <a:rPr lang="az-Cyrl-AZ" dirty="0">
                <a:latin typeface="Calibri" panose="020F0502020204030204" pitchFamily="34" charset="0"/>
                <a:cs typeface="Calibri" panose="020F0502020204030204" pitchFamily="34" charset="0"/>
              </a:rPr>
              <a:t>Ѳ</a:t>
            </a:r>
            <a:r>
              <a:rPr lang="en-US" baseline="30000" dirty="0">
                <a:latin typeface="Calibri" panose="020F0502020204030204" pitchFamily="34" charset="0"/>
                <a:cs typeface="Calibri" panose="020F0502020204030204" pitchFamily="34" charset="0"/>
              </a:rPr>
              <a:t>(1)</a:t>
            </a:r>
            <a:r>
              <a:rPr lang="en-US" baseline="-25000" dirty="0">
                <a:latin typeface="Calibri" panose="020F0502020204030204" pitchFamily="34" charset="0"/>
                <a:cs typeface="Calibri" panose="020F0502020204030204" pitchFamily="34" charset="0"/>
              </a:rPr>
              <a:t>11  </a:t>
            </a:r>
            <a:r>
              <a:rPr lang="en-US" dirty="0">
                <a:latin typeface="Calibri" panose="020F0502020204030204" pitchFamily="34" charset="0"/>
                <a:cs typeface="Calibri" panose="020F0502020204030204" pitchFamily="34" charset="0"/>
              </a:rPr>
              <a:t> + </a:t>
            </a:r>
            <a:r>
              <a:rPr lang="az-Cyrl-AZ" dirty="0">
                <a:latin typeface="Calibri" panose="020F0502020204030204" pitchFamily="34" charset="0"/>
                <a:cs typeface="Calibri" panose="020F0502020204030204" pitchFamily="34" charset="0"/>
              </a:rPr>
              <a:t>Ѳ</a:t>
            </a:r>
            <a:r>
              <a:rPr lang="en-US" baseline="30000" dirty="0">
                <a:latin typeface="Calibri" panose="020F0502020204030204" pitchFamily="34" charset="0"/>
                <a:cs typeface="Calibri" panose="020F0502020204030204" pitchFamily="34" charset="0"/>
              </a:rPr>
              <a:t>(1)</a:t>
            </a:r>
            <a:r>
              <a:rPr lang="en-US" baseline="-25000" dirty="0">
                <a:latin typeface="Calibri" panose="020F0502020204030204" pitchFamily="34" charset="0"/>
                <a:cs typeface="Calibri" panose="020F0502020204030204" pitchFamily="34" charset="0"/>
              </a:rPr>
              <a:t>12 </a:t>
            </a:r>
            <a:endParaRPr lang="en-US" dirty="0"/>
          </a:p>
        </p:txBody>
      </p:sp>
      <p:sp>
        <p:nvSpPr>
          <p:cNvPr id="2" name="TextBox 1">
            <a:extLst>
              <a:ext uri="{FF2B5EF4-FFF2-40B4-BE49-F238E27FC236}">
                <a16:creationId xmlns:a16="http://schemas.microsoft.com/office/drawing/2014/main" id="{EB02BCB7-AF95-1289-648B-3EFA2EA82FD9}"/>
              </a:ext>
            </a:extLst>
          </p:cNvPr>
          <p:cNvSpPr txBox="1"/>
          <p:nvPr/>
        </p:nvSpPr>
        <p:spPr>
          <a:xfrm>
            <a:off x="9601537" y="2515689"/>
            <a:ext cx="1124793" cy="276999"/>
          </a:xfrm>
          <a:prstGeom prst="rect">
            <a:avLst/>
          </a:prstGeom>
          <a:noFill/>
        </p:spPr>
        <p:txBody>
          <a:bodyPr wrap="square" rtlCol="0">
            <a:spAutoFit/>
          </a:bodyPr>
          <a:lstStyle/>
          <a:p>
            <a:r>
              <a:rPr lang="en-US" sz="1200" dirty="0"/>
              <a:t>Value of z</a:t>
            </a:r>
          </a:p>
        </p:txBody>
      </p:sp>
      <p:cxnSp>
        <p:nvCxnSpPr>
          <p:cNvPr id="7" name="Straight Arrow Connector 6">
            <a:extLst>
              <a:ext uri="{FF2B5EF4-FFF2-40B4-BE49-F238E27FC236}">
                <a16:creationId xmlns:a16="http://schemas.microsoft.com/office/drawing/2014/main" id="{CB1AEB25-F302-D4FB-B01B-961D5D97C19A}"/>
              </a:ext>
            </a:extLst>
          </p:cNvPr>
          <p:cNvCxnSpPr/>
          <p:nvPr/>
        </p:nvCxnSpPr>
        <p:spPr>
          <a:xfrm flipV="1">
            <a:off x="8140588" y="882032"/>
            <a:ext cx="364141" cy="25749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88CC275-5C0C-F6CD-CABF-08DEC9052AA7}"/>
              </a:ext>
            </a:extLst>
          </p:cNvPr>
          <p:cNvSpPr txBox="1"/>
          <p:nvPr/>
        </p:nvSpPr>
        <p:spPr>
          <a:xfrm>
            <a:off x="7388030" y="1202909"/>
            <a:ext cx="1051964" cy="523220"/>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Value of </a:t>
            </a:r>
            <a:r>
              <a:rPr lang="el-GR" sz="1400" dirty="0">
                <a:latin typeface="Times New Roman" panose="02020603050405020304" pitchFamily="18" charset="0"/>
                <a:cs typeface="Times New Roman" panose="02020603050405020304" pitchFamily="18" charset="0"/>
              </a:rPr>
              <a:t>σ</a:t>
            </a:r>
            <a:r>
              <a:rPr lang="en-US" sz="1400" dirty="0">
                <a:latin typeface="Times New Roman" panose="02020603050405020304" pitchFamily="18" charset="0"/>
                <a:cs typeface="Times New Roman" panose="02020603050405020304" pitchFamily="18" charset="0"/>
              </a:rPr>
              <a:t> function</a:t>
            </a:r>
          </a:p>
        </p:txBody>
      </p:sp>
      <p:cxnSp>
        <p:nvCxnSpPr>
          <p:cNvPr id="10" name="Straight Arrow Connector 9">
            <a:extLst>
              <a:ext uri="{FF2B5EF4-FFF2-40B4-BE49-F238E27FC236}">
                <a16:creationId xmlns:a16="http://schemas.microsoft.com/office/drawing/2014/main" id="{7EFB5C61-2CDC-0FB9-C972-81404CA1F9D8}"/>
              </a:ext>
            </a:extLst>
          </p:cNvPr>
          <p:cNvCxnSpPr/>
          <p:nvPr/>
        </p:nvCxnSpPr>
        <p:spPr>
          <a:xfrm>
            <a:off x="7768354" y="1726129"/>
            <a:ext cx="1060057" cy="3939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46234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290018C-472F-1B95-54DF-B79B61D6102C}"/>
              </a:ext>
            </a:extLst>
          </p:cNvPr>
          <p:cNvPicPr>
            <a:picLocks noGrp="1" noChangeAspect="1"/>
          </p:cNvPicPr>
          <p:nvPr>
            <p:ph idx="1"/>
          </p:nvPr>
        </p:nvPicPr>
        <p:blipFill>
          <a:blip r:embed="rId2"/>
          <a:stretch>
            <a:fillRect/>
          </a:stretch>
        </p:blipFill>
        <p:spPr>
          <a:xfrm>
            <a:off x="838200" y="241706"/>
            <a:ext cx="10515600" cy="5183460"/>
          </a:xfrm>
          <a:prstGeom prst="rect">
            <a:avLst/>
          </a:prstGeom>
        </p:spPr>
      </p:pic>
      <p:sp>
        <p:nvSpPr>
          <p:cNvPr id="3" name="TextBox 2">
            <a:extLst>
              <a:ext uri="{FF2B5EF4-FFF2-40B4-BE49-F238E27FC236}">
                <a16:creationId xmlns:a16="http://schemas.microsoft.com/office/drawing/2014/main" id="{D0C132AF-9FED-1520-D3ED-ABDD0410C279}"/>
              </a:ext>
            </a:extLst>
          </p:cNvPr>
          <p:cNvSpPr txBox="1"/>
          <p:nvPr/>
        </p:nvSpPr>
        <p:spPr>
          <a:xfrm>
            <a:off x="1770132" y="5543560"/>
            <a:ext cx="6097348" cy="646331"/>
          </a:xfrm>
          <a:prstGeom prst="rect">
            <a:avLst/>
          </a:prstGeom>
          <a:noFill/>
        </p:spPr>
        <p:txBody>
          <a:bodyPr wrap="square">
            <a:spAutoFit/>
          </a:bodyPr>
          <a:lstStyle/>
          <a:p>
            <a:r>
              <a:rPr lang="en-US" dirty="0"/>
              <a:t>h</a:t>
            </a:r>
            <a:r>
              <a:rPr lang="el-GR" dirty="0"/>
              <a:t>θ  (</a:t>
            </a:r>
            <a:r>
              <a:rPr lang="en-US" dirty="0"/>
              <a:t>x)=g(-10)  g(-10 ) =  1/(1+  𝑒 −(−10))  = =  1/(1+  𝑒+10)) =  1/(1+22026.465795)  = 0.000045</a:t>
            </a:r>
          </a:p>
        </p:txBody>
      </p:sp>
    </p:spTree>
    <p:extLst>
      <p:ext uri="{BB962C8B-B14F-4D97-AF65-F5344CB8AC3E}">
        <p14:creationId xmlns:p14="http://schemas.microsoft.com/office/powerpoint/2010/main" val="27930392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D8A283-42CF-23AA-DCA4-22CDA671DAD4}"/>
              </a:ext>
            </a:extLst>
          </p:cNvPr>
          <p:cNvSpPr>
            <a:spLocks noGrp="1"/>
          </p:cNvSpPr>
          <p:nvPr>
            <p:ph idx="1"/>
          </p:nvPr>
        </p:nvSpPr>
        <p:spPr>
          <a:xfrm>
            <a:off x="838200" y="436970"/>
            <a:ext cx="10515600" cy="5739993"/>
          </a:xfrm>
        </p:spPr>
        <p:txBody>
          <a:bodyPr/>
          <a:lstStyle/>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996073F6-3B33-78B1-A381-7B2F3A6DE5F1}"/>
              </a:ext>
            </a:extLst>
          </p:cNvPr>
          <p:cNvPicPr>
            <a:picLocks noChangeAspect="1"/>
          </p:cNvPicPr>
          <p:nvPr/>
        </p:nvPicPr>
        <p:blipFill>
          <a:blip r:embed="rId2"/>
          <a:stretch>
            <a:fillRect/>
          </a:stretch>
        </p:blipFill>
        <p:spPr>
          <a:xfrm>
            <a:off x="0" y="416498"/>
            <a:ext cx="12192000" cy="6022086"/>
          </a:xfrm>
          <a:prstGeom prst="rect">
            <a:avLst/>
          </a:prstGeom>
        </p:spPr>
      </p:pic>
      <p:cxnSp>
        <p:nvCxnSpPr>
          <p:cNvPr id="4" name="Straight Arrow Connector 3">
            <a:extLst>
              <a:ext uri="{FF2B5EF4-FFF2-40B4-BE49-F238E27FC236}">
                <a16:creationId xmlns:a16="http://schemas.microsoft.com/office/drawing/2014/main" id="{B1439727-0483-7F30-70F2-E2D87898B63A}"/>
              </a:ext>
            </a:extLst>
          </p:cNvPr>
          <p:cNvCxnSpPr/>
          <p:nvPr/>
        </p:nvCxnSpPr>
        <p:spPr>
          <a:xfrm flipV="1">
            <a:off x="9831823" y="6093303"/>
            <a:ext cx="995320" cy="83660"/>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26E17E2-3C37-C423-4BD6-8EEF3A0AAFC9}"/>
              </a:ext>
            </a:extLst>
          </p:cNvPr>
          <p:cNvSpPr txBox="1"/>
          <p:nvPr/>
        </p:nvSpPr>
        <p:spPr>
          <a:xfrm>
            <a:off x="8060678" y="6042087"/>
            <a:ext cx="2370967"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Logical </a:t>
            </a:r>
            <a:r>
              <a:rPr lang="en-US" sz="1400" dirty="0">
                <a:latin typeface="Arial Black" panose="020B0A04020102020204" pitchFamily="34" charset="0"/>
                <a:cs typeface="Times New Roman" panose="02020603050405020304" pitchFamily="18" charset="0"/>
              </a:rPr>
              <a:t>AND </a:t>
            </a:r>
            <a:r>
              <a:rPr lang="en-US" sz="1400" dirty="0">
                <a:latin typeface="Times New Roman" panose="02020603050405020304" pitchFamily="18" charset="0"/>
                <a:cs typeface="Times New Roman" panose="02020603050405020304" pitchFamily="18" charset="0"/>
              </a:rPr>
              <a:t>function</a:t>
            </a:r>
          </a:p>
        </p:txBody>
      </p:sp>
    </p:spTree>
    <p:extLst>
      <p:ext uri="{BB962C8B-B14F-4D97-AF65-F5344CB8AC3E}">
        <p14:creationId xmlns:p14="http://schemas.microsoft.com/office/powerpoint/2010/main" val="1649094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9A6BA-8AAD-4FAF-1B69-543E916ED5F8}"/>
              </a:ext>
            </a:extLst>
          </p:cNvPr>
          <p:cNvSpPr>
            <a:spLocks noGrp="1"/>
          </p:cNvSpPr>
          <p:nvPr>
            <p:ph type="title"/>
          </p:nvPr>
        </p:nvSpPr>
        <p:spPr>
          <a:xfrm>
            <a:off x="838200" y="365126"/>
            <a:ext cx="10515600" cy="830126"/>
          </a:xfrm>
        </p:spPr>
        <p:txBody>
          <a:bodyPr>
            <a:normAutofit/>
          </a:bodyPr>
          <a:lstStyle/>
          <a:p>
            <a:pPr algn="ctr"/>
            <a:r>
              <a:rPr lang="en-US" sz="2400" dirty="0">
                <a:latin typeface="Arial Black" panose="020B0A04020102020204" pitchFamily="34" charset="0"/>
              </a:rPr>
              <a:t>The Restricted Subset Doesn't Help</a:t>
            </a:r>
          </a:p>
        </p:txBody>
      </p:sp>
      <p:sp>
        <p:nvSpPr>
          <p:cNvPr id="3" name="Content Placeholder 2">
            <a:extLst>
              <a:ext uri="{FF2B5EF4-FFF2-40B4-BE49-F238E27FC236}">
                <a16:creationId xmlns:a16="http://schemas.microsoft.com/office/drawing/2014/main" id="{3B7E1F07-EB9B-5FE4-52A2-FC05A205B027}"/>
              </a:ext>
            </a:extLst>
          </p:cNvPr>
          <p:cNvSpPr>
            <a:spLocks noGrp="1"/>
          </p:cNvSpPr>
          <p:nvPr>
            <p:ph idx="1"/>
          </p:nvPr>
        </p:nvSpPr>
        <p:spPr/>
        <p:txBody>
          <a:bodyPr/>
          <a:lstStyle/>
          <a:p>
            <a:pPr marL="0" indent="0">
              <a:buNone/>
            </a:pPr>
            <a:r>
              <a:rPr lang="en-US" sz="1800" dirty="0"/>
              <a:t>One might try to limit the damage by only keeping a small, restricted subset of features — for example, only the pure squared terms x₁², x₂², x₃², ..., x₁₀₀² (dropping all cross-terms like x₁x₂).</a:t>
            </a:r>
          </a:p>
          <a:p>
            <a:pPr marL="0" indent="0">
              <a:buNone/>
            </a:pPr>
            <a:r>
              <a:rPr lang="en-US" sz="1800" dirty="0"/>
              <a:t>This gives you back only </a:t>
            </a:r>
            <a:r>
              <a:rPr lang="en-US" sz="1800" b="1" dirty="0"/>
              <a:t>n = 100 features</a:t>
            </a:r>
            <a:r>
              <a:rPr lang="en-US" sz="1800" dirty="0"/>
              <a:t> — but now the model </a:t>
            </a:r>
            <a:r>
              <a:rPr lang="en-US" sz="1800" b="1" dirty="0"/>
              <a:t>loses expressive power</a:t>
            </a:r>
            <a:r>
              <a:rPr lang="en-US" sz="1800" dirty="0"/>
              <a:t>. It can no longer capture interactions between variables (e.g., how </a:t>
            </a:r>
            <a:r>
              <a:rPr lang="en-US" sz="1800" i="1" dirty="0"/>
              <a:t>size</a:t>
            </a:r>
            <a:r>
              <a:rPr lang="en-US" sz="1800" dirty="0"/>
              <a:t> and </a:t>
            </a:r>
            <a:r>
              <a:rPr lang="en-US" sz="1800" i="1" dirty="0"/>
              <a:t>location</a:t>
            </a:r>
            <a:r>
              <a:rPr lang="en-US" sz="1800" dirty="0"/>
              <a:t> jointly affect price), so it becomes too simple to model the true nonlinear relationship. This risks </a:t>
            </a:r>
            <a:r>
              <a:rPr lang="en-US" sz="1800" b="1" dirty="0"/>
              <a:t>underfitting</a:t>
            </a:r>
            <a:r>
              <a:rPr lang="en-US" sz="1800" dirty="0"/>
              <a:t>: the hypothesis class is too restricted to capture the real pattern in the data.</a:t>
            </a:r>
          </a:p>
          <a:p>
            <a:pPr marL="0" indent="0">
              <a:buNone/>
            </a:pPr>
            <a:endParaRPr lang="en-US" sz="1800" dirty="0"/>
          </a:p>
          <a:p>
            <a:pPr marL="0" indent="0">
              <a:buNone/>
            </a:pPr>
            <a:endParaRPr lang="en-US" sz="1800" dirty="0"/>
          </a:p>
          <a:p>
            <a:endParaRPr lang="en-US" dirty="0"/>
          </a:p>
        </p:txBody>
      </p:sp>
    </p:spTree>
    <p:extLst>
      <p:ext uri="{BB962C8B-B14F-4D97-AF65-F5344CB8AC3E}">
        <p14:creationId xmlns:p14="http://schemas.microsoft.com/office/powerpoint/2010/main" val="25839682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0918D1-847E-9496-882A-FC87863F615E}"/>
              </a:ext>
            </a:extLst>
          </p:cNvPr>
          <p:cNvSpPr>
            <a:spLocks noGrp="1"/>
          </p:cNvSpPr>
          <p:nvPr>
            <p:ph idx="1"/>
          </p:nvPr>
        </p:nvSpPr>
        <p:spPr>
          <a:xfrm>
            <a:off x="838200" y="242761"/>
            <a:ext cx="10515600" cy="5934202"/>
          </a:xfrm>
        </p:spPr>
        <p:txBody>
          <a:bodyPr>
            <a:normAutofit/>
          </a:bodyPr>
          <a:lstStyle/>
          <a:p>
            <a:pPr marL="0" indent="0">
              <a:buNone/>
            </a:pPr>
            <a:r>
              <a:rPr lang="en-US" sz="1800" dirty="0">
                <a:latin typeface="Times New Roman" panose="02020603050405020304" pitchFamily="18" charset="0"/>
                <a:cs typeface="Times New Roman" panose="02020603050405020304" pitchFamily="18" charset="0"/>
              </a:rPr>
              <a:t>Simple example for or function:</a:t>
            </a:r>
          </a:p>
        </p:txBody>
      </p:sp>
      <p:pic>
        <p:nvPicPr>
          <p:cNvPr id="5" name="Picture 4">
            <a:extLst>
              <a:ext uri="{FF2B5EF4-FFF2-40B4-BE49-F238E27FC236}">
                <a16:creationId xmlns:a16="http://schemas.microsoft.com/office/drawing/2014/main" id="{5B05E8DC-7759-5F3C-CA51-02C7CE75281D}"/>
              </a:ext>
            </a:extLst>
          </p:cNvPr>
          <p:cNvPicPr>
            <a:picLocks noChangeAspect="1"/>
          </p:cNvPicPr>
          <p:nvPr/>
        </p:nvPicPr>
        <p:blipFill>
          <a:blip r:embed="rId2"/>
          <a:stretch>
            <a:fillRect/>
          </a:stretch>
        </p:blipFill>
        <p:spPr>
          <a:xfrm>
            <a:off x="1772156" y="816280"/>
            <a:ext cx="8941699" cy="5031232"/>
          </a:xfrm>
          <a:prstGeom prst="rect">
            <a:avLst/>
          </a:prstGeom>
        </p:spPr>
      </p:pic>
      <p:sp>
        <p:nvSpPr>
          <p:cNvPr id="2" name="TextBox 1">
            <a:extLst>
              <a:ext uri="{FF2B5EF4-FFF2-40B4-BE49-F238E27FC236}">
                <a16:creationId xmlns:a16="http://schemas.microsoft.com/office/drawing/2014/main" id="{7332D861-344E-E0BC-4723-A01EEFBFEAAA}"/>
              </a:ext>
            </a:extLst>
          </p:cNvPr>
          <p:cNvSpPr txBox="1"/>
          <p:nvPr/>
        </p:nvSpPr>
        <p:spPr>
          <a:xfrm>
            <a:off x="7744078" y="5227455"/>
            <a:ext cx="1367554" cy="369332"/>
          </a:xfrm>
          <a:prstGeom prst="rect">
            <a:avLst/>
          </a:prstGeom>
          <a:noFill/>
        </p:spPr>
        <p:txBody>
          <a:bodyPr wrap="square" rtlCol="0">
            <a:spAutoFit/>
          </a:bodyPr>
          <a:lstStyle/>
          <a:p>
            <a:r>
              <a:rPr lang="en-US" dirty="0"/>
              <a:t>Logical OR</a:t>
            </a:r>
          </a:p>
        </p:txBody>
      </p:sp>
      <p:cxnSp>
        <p:nvCxnSpPr>
          <p:cNvPr id="6" name="Straight Arrow Connector 5">
            <a:extLst>
              <a:ext uri="{FF2B5EF4-FFF2-40B4-BE49-F238E27FC236}">
                <a16:creationId xmlns:a16="http://schemas.microsoft.com/office/drawing/2014/main" id="{66ECD71A-4CA4-0329-4713-A26D258D6490}"/>
              </a:ext>
            </a:extLst>
          </p:cNvPr>
          <p:cNvCxnSpPr>
            <a:cxnSpLocks/>
          </p:cNvCxnSpPr>
          <p:nvPr/>
        </p:nvCxnSpPr>
        <p:spPr>
          <a:xfrm flipV="1">
            <a:off x="8893147" y="5227455"/>
            <a:ext cx="388418" cy="194209"/>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D205FDC-14B2-4C1C-6BFB-666219AF6879}"/>
              </a:ext>
            </a:extLst>
          </p:cNvPr>
          <p:cNvSpPr txBox="1"/>
          <p:nvPr/>
        </p:nvSpPr>
        <p:spPr>
          <a:xfrm>
            <a:off x="4215950" y="980765"/>
            <a:ext cx="3066882" cy="923330"/>
          </a:xfrm>
          <a:prstGeom prst="rect">
            <a:avLst/>
          </a:prstGeom>
          <a:noFill/>
        </p:spPr>
        <p:txBody>
          <a:bodyPr wrap="square" rtlCol="0">
            <a:spAutoFit/>
          </a:bodyPr>
          <a:lstStyle/>
          <a:p>
            <a:r>
              <a:rPr lang="en-US" dirty="0"/>
              <a:t>0     0    = 0 means logical OR</a:t>
            </a:r>
          </a:p>
          <a:p>
            <a:pPr marL="342900" indent="-342900">
              <a:buAutoNum type="arabicPlain"/>
            </a:pPr>
            <a:r>
              <a:rPr lang="en-US" dirty="0"/>
              <a:t>0    = 1</a:t>
            </a:r>
          </a:p>
          <a:p>
            <a:r>
              <a:rPr lang="en-US" dirty="0"/>
              <a:t>….</a:t>
            </a:r>
          </a:p>
        </p:txBody>
      </p:sp>
      <p:cxnSp>
        <p:nvCxnSpPr>
          <p:cNvPr id="8" name="Straight Arrow Connector 7">
            <a:extLst>
              <a:ext uri="{FF2B5EF4-FFF2-40B4-BE49-F238E27FC236}">
                <a16:creationId xmlns:a16="http://schemas.microsoft.com/office/drawing/2014/main" id="{B482E387-400A-8424-2D96-018F61114175}"/>
              </a:ext>
            </a:extLst>
          </p:cNvPr>
          <p:cNvCxnSpPr/>
          <p:nvPr/>
        </p:nvCxnSpPr>
        <p:spPr>
          <a:xfrm>
            <a:off x="5454032" y="1772156"/>
            <a:ext cx="3439115" cy="42887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13194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67854-64AA-CDEF-D6B2-84FB0E1FF4F9}"/>
              </a:ext>
            </a:extLst>
          </p:cNvPr>
          <p:cNvSpPr>
            <a:spLocks noGrp="1"/>
          </p:cNvSpPr>
          <p:nvPr>
            <p:ph type="title"/>
          </p:nvPr>
        </p:nvSpPr>
        <p:spPr>
          <a:xfrm>
            <a:off x="838200" y="365125"/>
            <a:ext cx="10343606" cy="895441"/>
          </a:xfrm>
        </p:spPr>
        <p:txBody>
          <a:bodyPr>
            <a:normAutofit/>
          </a:bodyPr>
          <a:lstStyle/>
          <a:p>
            <a:pPr algn="ctr"/>
            <a:r>
              <a:rPr lang="en-US" sz="2400" dirty="0">
                <a:latin typeface="Arial Black" panose="020B0A04020102020204" pitchFamily="34" charset="0"/>
              </a:rPr>
              <a:t>Neural network with a complex non-linear hypthses</a:t>
            </a:r>
          </a:p>
        </p:txBody>
      </p:sp>
      <p:sp>
        <p:nvSpPr>
          <p:cNvPr id="3" name="TextBox 2">
            <a:extLst>
              <a:ext uri="{FF2B5EF4-FFF2-40B4-BE49-F238E27FC236}">
                <a16:creationId xmlns:a16="http://schemas.microsoft.com/office/drawing/2014/main" id="{F8DF010D-7CE9-EF2B-FB40-7629615E7981}"/>
              </a:ext>
            </a:extLst>
          </p:cNvPr>
          <p:cNvSpPr txBox="1"/>
          <p:nvPr/>
        </p:nvSpPr>
        <p:spPr>
          <a:xfrm>
            <a:off x="2505456" y="5866726"/>
            <a:ext cx="3304625" cy="369332"/>
          </a:xfrm>
          <a:prstGeom prst="rect">
            <a:avLst/>
          </a:prstGeom>
          <a:noFill/>
        </p:spPr>
        <p:txBody>
          <a:bodyPr wrap="square" rtlCol="0">
            <a:spAutoFit/>
          </a:bodyPr>
          <a:lstStyle/>
          <a:p>
            <a:r>
              <a:rPr lang="en-US" dirty="0"/>
              <a:t>Logiacal Not because x</a:t>
            </a:r>
            <a:r>
              <a:rPr lang="en-US" baseline="-25000" dirty="0"/>
              <a:t>1  </a:t>
            </a:r>
            <a:r>
              <a:rPr lang="en-US" dirty="0"/>
              <a:t> = x</a:t>
            </a:r>
            <a:r>
              <a:rPr lang="en-US" baseline="-25000" dirty="0"/>
              <a:t>2 </a:t>
            </a:r>
            <a:r>
              <a:rPr lang="en-US" dirty="0"/>
              <a:t> = 0</a:t>
            </a:r>
          </a:p>
        </p:txBody>
      </p:sp>
      <p:pic>
        <p:nvPicPr>
          <p:cNvPr id="8" name="Picture 7">
            <a:extLst>
              <a:ext uri="{FF2B5EF4-FFF2-40B4-BE49-F238E27FC236}">
                <a16:creationId xmlns:a16="http://schemas.microsoft.com/office/drawing/2014/main" id="{2A4B0655-43AE-A845-45B4-249591852425}"/>
              </a:ext>
            </a:extLst>
          </p:cNvPr>
          <p:cNvPicPr>
            <a:picLocks noChangeAspect="1"/>
          </p:cNvPicPr>
          <p:nvPr/>
        </p:nvPicPr>
        <p:blipFill>
          <a:blip r:embed="rId2"/>
          <a:stretch>
            <a:fillRect/>
          </a:stretch>
        </p:blipFill>
        <p:spPr>
          <a:xfrm>
            <a:off x="2999943" y="2114366"/>
            <a:ext cx="6192114" cy="3187301"/>
          </a:xfrm>
          <a:prstGeom prst="rect">
            <a:avLst/>
          </a:prstGeom>
        </p:spPr>
      </p:pic>
    </p:spTree>
    <p:extLst>
      <p:ext uri="{BB962C8B-B14F-4D97-AF65-F5344CB8AC3E}">
        <p14:creationId xmlns:p14="http://schemas.microsoft.com/office/powerpoint/2010/main" val="5025257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A44F7-7F2B-4C3F-F57D-88CB5EE55940}"/>
              </a:ext>
            </a:extLst>
          </p:cNvPr>
          <p:cNvSpPr>
            <a:spLocks noGrp="1"/>
          </p:cNvSpPr>
          <p:nvPr>
            <p:ph type="title"/>
          </p:nvPr>
        </p:nvSpPr>
        <p:spPr>
          <a:xfrm>
            <a:off x="838200" y="807244"/>
            <a:ext cx="10515600" cy="883444"/>
          </a:xfrm>
        </p:spPr>
        <p:txBody>
          <a:bodyPr>
            <a:normAutofit/>
          </a:bodyPr>
          <a:lstStyle/>
          <a:p>
            <a:pPr algn="ctr"/>
            <a:r>
              <a:rPr lang="en-US" sz="2400" dirty="0">
                <a:latin typeface="Arial Black" panose="020B0A04020102020204" pitchFamily="34" charset="0"/>
              </a:rPr>
              <a:t>Negation</a:t>
            </a:r>
          </a:p>
        </p:txBody>
      </p:sp>
      <p:sp>
        <p:nvSpPr>
          <p:cNvPr id="3" name="Content Placeholder 2">
            <a:extLst>
              <a:ext uri="{FF2B5EF4-FFF2-40B4-BE49-F238E27FC236}">
                <a16:creationId xmlns:a16="http://schemas.microsoft.com/office/drawing/2014/main" id="{7022567B-D140-BCE2-E009-62E26701C4BC}"/>
              </a:ext>
            </a:extLst>
          </p:cNvPr>
          <p:cNvSpPr>
            <a:spLocks noGrp="1"/>
          </p:cNvSpPr>
          <p:nvPr>
            <p:ph idx="1"/>
          </p:nvPr>
        </p:nvSpPr>
        <p:spPr/>
        <p:txBody>
          <a:bodyPr/>
          <a:lstStyle/>
          <a:p>
            <a:endParaRPr lang="en-US" dirty="0"/>
          </a:p>
          <a:p>
            <a:pPr marL="0" indent="0">
              <a:buNone/>
            </a:pPr>
            <a:endParaRPr lang="en-US" dirty="0"/>
          </a:p>
        </p:txBody>
      </p:sp>
      <p:pic>
        <p:nvPicPr>
          <p:cNvPr id="5" name="Picture 4">
            <a:extLst>
              <a:ext uri="{FF2B5EF4-FFF2-40B4-BE49-F238E27FC236}">
                <a16:creationId xmlns:a16="http://schemas.microsoft.com/office/drawing/2014/main" id="{B8294688-7BBB-CD8C-FDEE-E017CC280409}"/>
              </a:ext>
            </a:extLst>
          </p:cNvPr>
          <p:cNvPicPr>
            <a:picLocks noChangeAspect="1"/>
          </p:cNvPicPr>
          <p:nvPr/>
        </p:nvPicPr>
        <p:blipFill>
          <a:blip r:embed="rId2"/>
          <a:stretch>
            <a:fillRect/>
          </a:stretch>
        </p:blipFill>
        <p:spPr>
          <a:xfrm>
            <a:off x="2999943" y="2114366"/>
            <a:ext cx="6192114" cy="2629267"/>
          </a:xfrm>
          <a:prstGeom prst="rect">
            <a:avLst/>
          </a:prstGeom>
        </p:spPr>
      </p:pic>
    </p:spTree>
    <p:extLst>
      <p:ext uri="{BB962C8B-B14F-4D97-AF65-F5344CB8AC3E}">
        <p14:creationId xmlns:p14="http://schemas.microsoft.com/office/powerpoint/2010/main" val="10359041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885B91A-2835-3F34-1BA3-48EDE8BE7C0E}"/>
                  </a:ext>
                </a:extLst>
              </p:cNvPr>
              <p:cNvSpPr>
                <a:spLocks noGrp="1"/>
              </p:cNvSpPr>
              <p:nvPr>
                <p:ph idx="1"/>
              </p:nvPr>
            </p:nvSpPr>
            <p:spPr>
              <a:xfrm>
                <a:off x="1129513" y="404602"/>
                <a:ext cx="10515600" cy="4582832"/>
              </a:xfrm>
            </p:spPr>
            <p:txBody>
              <a:bodyPr>
                <a:normAutofit/>
              </a:bodyPr>
              <a:lstStyle/>
              <a:p>
                <a:pPr marL="0" indent="0">
                  <a:buNone/>
                </a:pPr>
                <a:r>
                  <a:rPr lang="en-US" sz="1800" dirty="0">
                    <a:latin typeface="Times New Roman" panose="02020603050405020304" pitchFamily="18" charset="0"/>
                    <a:cs typeface="Times New Roman" panose="02020603050405020304" pitchFamily="18" charset="0"/>
                  </a:rPr>
                  <a:t>1. Sigmoid function definition</a:t>
                </a:r>
              </a:p>
              <a:p>
                <a:pPr marL="0" indent="0">
                  <a:buNone/>
                </a:pPr>
                <a:r>
                  <a:rPr lang="en-US" sz="1800" dirty="0">
                    <a:latin typeface="Times New Roman" panose="02020603050405020304" pitchFamily="18" charset="0"/>
                    <a:cs typeface="Times New Roman" panose="02020603050405020304" pitchFamily="18" charset="0"/>
                  </a:rPr>
                  <a:t>g(z)  =   </a:t>
                </a:r>
                <a14:m>
                  <m:oMath xmlns:m="http://schemas.openxmlformats.org/officeDocument/2006/math">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1</m:t>
                        </m:r>
                      </m:num>
                      <m:den>
                        <m:r>
                          <a:rPr lang="en-US" sz="1800" b="0" i="1" smtClean="0">
                            <a:latin typeface="Cambria Math" panose="02040503050406030204" pitchFamily="18" charset="0"/>
                          </a:rPr>
                          <m:t>1 +</m:t>
                        </m:r>
                        <m:r>
                          <a:rPr lang="en-US" sz="1800" b="0" i="1" smtClean="0">
                            <a:latin typeface="Cambria Math" panose="02040503050406030204" pitchFamily="18" charset="0"/>
                          </a:rPr>
                          <m:t>𝑒</m:t>
                        </m:r>
                        <m:r>
                          <a:rPr lang="en-US" sz="1800" b="0" i="1" smtClean="0">
                            <a:latin typeface="Cambria Math" panose="02040503050406030204" pitchFamily="18" charset="0"/>
                          </a:rPr>
                          <m:t>−</m:t>
                        </m:r>
                        <m:r>
                          <a:rPr lang="en-US" sz="1800" b="0" i="1" smtClean="0">
                            <a:latin typeface="Cambria Math" panose="02040503050406030204" pitchFamily="18" charset="0"/>
                          </a:rPr>
                          <m:t>𝑧</m:t>
                        </m:r>
                      </m:den>
                    </m:f>
                  </m:oMath>
                </a14:m>
                <a:endParaRPr lang="en-US" sz="1800" dirty="0">
                  <a:latin typeface="Times New Roman" panose="02020603050405020304" pitchFamily="18" charset="0"/>
                  <a:cs typeface="Times New Roman" panose="02020603050405020304" pitchFamily="18" charset="0"/>
                </a:endParaRPr>
              </a:p>
              <a:p>
                <a:pPr marL="0" indent="0">
                  <a:buNone/>
                </a:pPr>
                <a:r>
                  <a:rPr lang="en-US" sz="1800" dirty="0">
                    <a:latin typeface="Times New Roman" panose="02020603050405020304" pitchFamily="18" charset="0"/>
                    <a:cs typeface="Times New Roman" panose="02020603050405020304" pitchFamily="18" charset="0"/>
                  </a:rPr>
                  <a:t>2. Your hypothesis</a:t>
                </a:r>
              </a:p>
              <a:p>
                <a:pPr marL="0" indent="0">
                  <a:buNone/>
                </a:pPr>
                <a:r>
                  <a:rPr lang="en-US" sz="1800" dirty="0">
                    <a:latin typeface="Times New Roman" panose="02020603050405020304" pitchFamily="18" charset="0"/>
                    <a:cs typeface="Times New Roman" panose="02020603050405020304" pitchFamily="18" charset="0"/>
                  </a:rPr>
                  <a:t>H</a:t>
                </a:r>
                <a:r>
                  <a:rPr lang="el-GR" sz="1800" baseline="-25000" dirty="0">
                    <a:latin typeface="Times New Roman" panose="02020603050405020304" pitchFamily="18" charset="0"/>
                    <a:cs typeface="Times New Roman" panose="02020603050405020304" pitchFamily="18" charset="0"/>
                  </a:rPr>
                  <a:t>θ</a:t>
                </a:r>
                <a:r>
                  <a:rPr lang="en-US" sz="1800" baseline="-250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(x)=g(-10+20x</a:t>
                </a:r>
                <a:r>
                  <a:rPr lang="en-US" sz="1800" baseline="-25000" dirty="0">
                    <a:latin typeface="Times New Roman" panose="02020603050405020304" pitchFamily="18" charset="0"/>
                    <a:cs typeface="Times New Roman" panose="02020603050405020304" pitchFamily="18" charset="0"/>
                  </a:rPr>
                  <a:t>1</a:t>
                </a:r>
                <a:r>
                  <a:rPr lang="en-US" sz="1800" dirty="0">
                    <a:latin typeface="Times New Roman" panose="02020603050405020304" pitchFamily="18" charset="0"/>
                    <a:cs typeface="Times New Roman" panose="02020603050405020304" pitchFamily="18" charset="0"/>
                  </a:rPr>
                  <a:t>+ 20x</a:t>
                </a:r>
                <a:r>
                  <a:rPr lang="en-US" sz="1800" baseline="-25000" dirty="0">
                    <a:latin typeface="Times New Roman" panose="02020603050405020304" pitchFamily="18" charset="0"/>
                    <a:cs typeface="Times New Roman" panose="02020603050405020304" pitchFamily="18" charset="0"/>
                  </a:rPr>
                  <a:t>2</a:t>
                </a:r>
                <a:r>
                  <a:rPr lang="en-US" sz="1800" dirty="0">
                    <a:latin typeface="Times New Roman" panose="02020603050405020304" pitchFamily="18" charset="0"/>
                    <a:cs typeface="Times New Roman" panose="02020603050405020304" pitchFamily="18" charset="0"/>
                  </a:rPr>
                  <a:t>)</a:t>
                </a:r>
              </a:p>
              <a:p>
                <a:pPr marL="0" indent="0">
                  <a:buNone/>
                </a:pPr>
                <a:r>
                  <a:rPr lang="en-US" sz="1800" dirty="0">
                    <a:latin typeface="Times New Roman" panose="02020603050405020304" pitchFamily="18" charset="0"/>
                    <a:cs typeface="Times New Roman" panose="02020603050405020304" pitchFamily="18" charset="0"/>
                  </a:rPr>
                  <a:t>3. Case: x_1=0,x_2=0</a:t>
                </a:r>
              </a:p>
              <a:p>
                <a:pPr marL="0" indent="0">
                  <a:buNone/>
                </a:pPr>
                <a:r>
                  <a:rPr lang="en-US" sz="1800" dirty="0">
                    <a:latin typeface="Times New Roman" panose="02020603050405020304" pitchFamily="18" charset="0"/>
                    <a:cs typeface="Times New Roman" panose="02020603050405020304" pitchFamily="18" charset="0"/>
                  </a:rPr>
                  <a:t>Substitute into the linear term:</a:t>
                </a:r>
              </a:p>
              <a:p>
                <a:pPr marL="0" indent="0">
                  <a:buNone/>
                </a:pPr>
                <a:r>
                  <a:rPr lang="en-US" sz="1800" dirty="0">
                    <a:latin typeface="Times New Roman" panose="02020603050405020304" pitchFamily="18" charset="0"/>
                    <a:cs typeface="Times New Roman" panose="02020603050405020304" pitchFamily="18" charset="0"/>
                  </a:rPr>
                  <a:t>z=-10+20(0)+20(0)=-10</a:t>
                </a:r>
              </a:p>
              <a:p>
                <a:pPr marL="0" indent="0">
                  <a:buNone/>
                </a:pPr>
                <a:r>
                  <a:rPr lang="en-US" sz="1800" dirty="0">
                    <a:latin typeface="Times New Roman" panose="02020603050405020304" pitchFamily="18" charset="0"/>
                    <a:cs typeface="Times New Roman" panose="02020603050405020304" pitchFamily="18" charset="0"/>
                  </a:rPr>
                  <a:t>overlay for your learners.</a:t>
                </a:r>
              </a:p>
              <a:p>
                <a:r>
                  <a:rPr lang="en-US" sz="1800" dirty="0"/>
                  <a:t>So:</a:t>
                </a:r>
              </a:p>
              <a:p>
                <a:r>
                  <a:rPr lang="en-US" sz="2000" dirty="0">
                    <a:latin typeface="Arial Black" panose="020B0A04020102020204" pitchFamily="34" charset="0"/>
                    <a:cs typeface="Times New Roman" panose="02020603050405020304" pitchFamily="18" charset="0"/>
                  </a:rPr>
                  <a:t>h</a:t>
                </a:r>
                <a:r>
                  <a:rPr lang="el-GR" sz="2000" baseline="-25000" dirty="0">
                    <a:latin typeface="Arial Black" panose="020B0A04020102020204" pitchFamily="34" charset="0"/>
                    <a:cs typeface="Times New Roman" panose="02020603050405020304" pitchFamily="18" charset="0"/>
                  </a:rPr>
                  <a:t>θ</a:t>
                </a:r>
                <a:r>
                  <a:rPr lang="en-US" sz="2000" baseline="-25000" dirty="0">
                    <a:latin typeface="Arial Black" panose="020B0A04020102020204" pitchFamily="34" charset="0"/>
                    <a:cs typeface="Times New Roman" panose="02020603050405020304" pitchFamily="18" charset="0"/>
                  </a:rPr>
                  <a:t>  </a:t>
                </a:r>
                <a:r>
                  <a:rPr lang="en-US" sz="2000" dirty="0">
                    <a:latin typeface="Arial Black" panose="020B0A04020102020204" pitchFamily="34" charset="0"/>
                    <a:cs typeface="Times New Roman" panose="02020603050405020304" pitchFamily="18" charset="0"/>
                  </a:rPr>
                  <a:t>(</a:t>
                </a:r>
                <a:r>
                  <a:rPr lang="en-US" sz="2000" dirty="0">
                    <a:latin typeface="Arial Black" panose="020B0A04020102020204" pitchFamily="34" charset="0"/>
                  </a:rPr>
                  <a:t>x)=g(-10)  g(-10 ) =  </a:t>
                </a:r>
                <a14:m>
                  <m:oMath xmlns:m="http://schemas.openxmlformats.org/officeDocument/2006/math">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1+  </m:t>
                        </m:r>
                        <m:r>
                          <a:rPr lang="en-US" sz="2000" b="0" i="1" smtClean="0">
                            <a:latin typeface="Cambria Math" panose="02040503050406030204" pitchFamily="18" charset="0"/>
                          </a:rPr>
                          <m:t>𝑒</m:t>
                        </m:r>
                        <m:r>
                          <a:rPr lang="en-US" sz="2000" b="0" i="1" smtClean="0">
                            <a:latin typeface="Cambria Math" panose="02040503050406030204" pitchFamily="18" charset="0"/>
                          </a:rPr>
                          <m:t> −(−10)</m:t>
                        </m:r>
                      </m:den>
                    </m:f>
                  </m:oMath>
                </a14:m>
                <a:r>
                  <a:rPr lang="en-US" sz="2000" dirty="0">
                    <a:latin typeface="Arial Black" panose="020B0A04020102020204" pitchFamily="34" charset="0"/>
                  </a:rPr>
                  <a:t>  = =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  </m:t>
                        </m:r>
                        <m:r>
                          <a:rPr lang="en-US" sz="2000" i="1">
                            <a:latin typeface="Cambria Math" panose="02040503050406030204" pitchFamily="18" charset="0"/>
                          </a:rPr>
                          <m:t>𝑒</m:t>
                        </m:r>
                        <m:r>
                          <a:rPr lang="en-US" sz="2000" b="0" i="1" smtClean="0">
                            <a:latin typeface="Cambria Math" panose="02040503050406030204" pitchFamily="18" charset="0"/>
                          </a:rPr>
                          <m:t>+</m:t>
                        </m:r>
                        <m:r>
                          <a:rPr lang="en-US" sz="2000" i="1">
                            <a:latin typeface="Cambria Math" panose="02040503050406030204" pitchFamily="18" charset="0"/>
                          </a:rPr>
                          <m:t>10)</m:t>
                        </m:r>
                      </m:den>
                    </m:f>
                  </m:oMath>
                </a14:m>
                <a:r>
                  <a:rPr lang="en-US" sz="2000" dirty="0">
                    <a:latin typeface="Arial Black" panose="020B0A04020102020204" pitchFamily="34" charset="0"/>
                  </a:rPr>
                  <a:t> =  </a:t>
                </a:r>
                <a14:m>
                  <m:oMath xmlns:m="http://schemas.openxmlformats.org/officeDocument/2006/math">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1+22026.465795</m:t>
                        </m:r>
                      </m:den>
                    </m:f>
                  </m:oMath>
                </a14:m>
                <a:r>
                  <a:rPr lang="en-US" sz="2000" dirty="0">
                    <a:latin typeface="Arial Black" panose="020B0A04020102020204" pitchFamily="34" charset="0"/>
                  </a:rPr>
                  <a:t>  = 0.000045</a:t>
                </a:r>
              </a:p>
              <a:p>
                <a:pPr marL="0" indent="0">
                  <a:buNone/>
                </a:pPr>
                <a:endParaRPr lang="en-US" sz="2000" dirty="0">
                  <a:latin typeface="Arial Black" panose="020B0A04020102020204" pitchFamily="34" charset="0"/>
                  <a:cs typeface="Times New Roman" panose="02020603050405020304" pitchFamily="18" charset="0"/>
                </a:endParaRPr>
              </a:p>
              <a:p>
                <a:pPr marL="0" indent="0">
                  <a:buNone/>
                </a:pPr>
                <a:endParaRPr lang="en-US" dirty="0"/>
              </a:p>
            </p:txBody>
          </p:sp>
        </mc:Choice>
        <mc:Fallback xmlns="">
          <p:sp>
            <p:nvSpPr>
              <p:cNvPr id="3" name="Content Placeholder 2">
                <a:extLst>
                  <a:ext uri="{FF2B5EF4-FFF2-40B4-BE49-F238E27FC236}">
                    <a16:creationId xmlns:a16="http://schemas.microsoft.com/office/drawing/2014/main" id="{8885B91A-2835-3F34-1BA3-48EDE8BE7C0E}"/>
                  </a:ext>
                </a:extLst>
              </p:cNvPr>
              <p:cNvSpPr>
                <a:spLocks noGrp="1" noRot="1" noChangeAspect="1" noMove="1" noResize="1" noEditPoints="1" noAdjustHandles="1" noChangeArrowheads="1" noChangeShapeType="1" noTextEdit="1"/>
              </p:cNvSpPr>
              <p:nvPr>
                <p:ph idx="1"/>
              </p:nvPr>
            </p:nvSpPr>
            <p:spPr>
              <a:xfrm>
                <a:off x="1129513" y="404602"/>
                <a:ext cx="10515600" cy="4582832"/>
              </a:xfrm>
              <a:blipFill>
                <a:blip r:embed="rId2"/>
                <a:stretch>
                  <a:fillRect l="-522" t="-1197"/>
                </a:stretch>
              </a:blipFill>
            </p:spPr>
            <p:txBody>
              <a:bodyPr/>
              <a:lstStyle/>
              <a:p>
                <a:r>
                  <a:rPr lang="en-US">
                    <a:noFill/>
                  </a:rPr>
                  <a:t> </a:t>
                </a:r>
              </a:p>
            </p:txBody>
          </p:sp>
        </mc:Fallback>
      </mc:AlternateContent>
    </p:spTree>
    <p:extLst>
      <p:ext uri="{BB962C8B-B14F-4D97-AF65-F5344CB8AC3E}">
        <p14:creationId xmlns:p14="http://schemas.microsoft.com/office/powerpoint/2010/main" val="27358691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70E4557-8082-5B9A-459B-A450E88BC6D4}"/>
                  </a:ext>
                </a:extLst>
              </p:cNvPr>
              <p:cNvSpPr>
                <a:spLocks noGrp="1"/>
              </p:cNvSpPr>
              <p:nvPr>
                <p:ph idx="1"/>
              </p:nvPr>
            </p:nvSpPr>
            <p:spPr>
              <a:xfrm>
                <a:off x="838200" y="283221"/>
                <a:ext cx="10515600" cy="5893742"/>
              </a:xfrm>
            </p:spPr>
            <p:txBody>
              <a:bodyPr>
                <a:normAutofit/>
              </a:bodyPr>
              <a:lstStyle/>
              <a:p>
                <a:r>
                  <a:rPr lang="en-US" dirty="0"/>
                  <a:t>4. Evaluate g(-10)</a:t>
                </a:r>
              </a:p>
              <a:p>
                <a:r>
                  <a:rPr lang="en-US" sz="2000" dirty="0">
                    <a:latin typeface="Arial Black" panose="020B0A04020102020204" pitchFamily="34" charset="0"/>
                    <a:cs typeface="Times New Roman" panose="02020603050405020304" pitchFamily="18" charset="0"/>
                  </a:rPr>
                  <a:t>h</a:t>
                </a:r>
                <a:r>
                  <a:rPr lang="el-GR" sz="2000" baseline="-25000" dirty="0">
                    <a:latin typeface="Arial Black" panose="020B0A04020102020204" pitchFamily="34" charset="0"/>
                    <a:cs typeface="Times New Roman" panose="02020603050405020304" pitchFamily="18" charset="0"/>
                  </a:rPr>
                  <a:t>θ</a:t>
                </a:r>
                <a:r>
                  <a:rPr lang="en-US" sz="2000" baseline="-25000" dirty="0">
                    <a:latin typeface="Arial Black" panose="020B0A04020102020204" pitchFamily="34" charset="0"/>
                    <a:cs typeface="Times New Roman" panose="02020603050405020304" pitchFamily="18" charset="0"/>
                  </a:rPr>
                  <a:t>  </a:t>
                </a:r>
                <a:r>
                  <a:rPr lang="en-US" sz="2000" dirty="0">
                    <a:latin typeface="Arial Black" panose="020B0A04020102020204" pitchFamily="34" charset="0"/>
                    <a:cs typeface="Times New Roman" panose="02020603050405020304" pitchFamily="18" charset="0"/>
                  </a:rPr>
                  <a:t>(x)=g(-10)  g(-10 ) =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  </m:t>
                        </m:r>
                        <m:r>
                          <a:rPr lang="en-US" sz="2000" i="1">
                            <a:latin typeface="Cambria Math" panose="02040503050406030204" pitchFamily="18" charset="0"/>
                          </a:rPr>
                          <m:t>𝑒</m:t>
                        </m:r>
                        <m:r>
                          <a:rPr lang="en-US" sz="2000" i="1">
                            <a:latin typeface="Cambria Math" panose="02040503050406030204" pitchFamily="18" charset="0"/>
                          </a:rPr>
                          <m:t> −(−10)</m:t>
                        </m:r>
                      </m:den>
                    </m:f>
                  </m:oMath>
                </a14:m>
                <a:r>
                  <a:rPr lang="en-US" sz="2000" dirty="0">
                    <a:latin typeface="Arial Black" panose="020B0A04020102020204" pitchFamily="34" charset="0"/>
                    <a:cs typeface="Times New Roman" panose="02020603050405020304" pitchFamily="18" charset="0"/>
                  </a:rPr>
                  <a:t>  = =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  </m:t>
                        </m:r>
                        <m:r>
                          <a:rPr lang="en-US" sz="2000" i="1">
                            <a:latin typeface="Cambria Math" panose="02040503050406030204" pitchFamily="18" charset="0"/>
                          </a:rPr>
                          <m:t>𝑒</m:t>
                        </m:r>
                        <m:r>
                          <a:rPr lang="en-US" sz="2000" i="1">
                            <a:latin typeface="Cambria Math" panose="02040503050406030204" pitchFamily="18" charset="0"/>
                          </a:rPr>
                          <m:t>+10)</m:t>
                        </m:r>
                      </m:den>
                    </m:f>
                  </m:oMath>
                </a14:m>
                <a:r>
                  <a:rPr lang="en-US" sz="2000" dirty="0">
                    <a:latin typeface="Arial Black" panose="020B0A04020102020204" pitchFamily="34" charset="0"/>
                    <a:cs typeface="Times New Roman" panose="02020603050405020304" pitchFamily="18" charset="0"/>
                  </a:rPr>
                  <a:t> =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1+22026.465795</m:t>
                        </m:r>
                      </m:den>
                    </m:f>
                  </m:oMath>
                </a14:m>
                <a:r>
                  <a:rPr lang="en-US" sz="2000" dirty="0">
                    <a:latin typeface="Arial Black" panose="020B0A04020102020204" pitchFamily="34" charset="0"/>
                    <a:cs typeface="Times New Roman" panose="02020603050405020304" pitchFamily="18" charset="0"/>
                  </a:rPr>
                  <a:t>  = 0.00045</a:t>
                </a:r>
              </a:p>
              <a:p>
                <a:pPr marL="0" indent="0">
                  <a:buNone/>
                </a:pPr>
                <a:endParaRPr lang="en-US" dirty="0"/>
              </a:p>
              <a:p>
                <a:r>
                  <a:rPr lang="en-US" dirty="0"/>
                  <a:t>✅ Conclusion</a:t>
                </a:r>
              </a:p>
              <a:p>
                <a:r>
                  <a:rPr lang="en-US" dirty="0"/>
                  <a:t>Yes — g(-10) is </a:t>
                </a:r>
                <a:r>
                  <a:rPr lang="en-US" b="1" dirty="0"/>
                  <a:t>very close to 0</a:t>
                </a:r>
                <a:r>
                  <a:rPr lang="en-US" dirty="0"/>
                  <a:t> (practically zero for most logical implementations).</a:t>
                </a:r>
                <a:br>
                  <a:rPr lang="en-US" dirty="0"/>
                </a:br>
                <a:r>
                  <a:rPr lang="en-US" dirty="0"/>
                  <a:t>So,  when x</a:t>
                </a:r>
                <a:r>
                  <a:rPr lang="en-US" baseline="-25000" dirty="0"/>
                  <a:t>1</a:t>
                </a:r>
                <a:r>
                  <a:rPr lang="en-US" dirty="0"/>
                  <a:t> =0 and x</a:t>
                </a:r>
                <a:r>
                  <a:rPr lang="en-US" baseline="-25000" dirty="0"/>
                  <a:t>2</a:t>
                </a:r>
                <a:r>
                  <a:rPr lang="en-US" dirty="0"/>
                  <a:t>=0, the output of your sigmoid is essentially </a:t>
                </a:r>
                <a:r>
                  <a:rPr lang="en-US" b="1" dirty="0"/>
                  <a:t>0</a:t>
                </a:r>
                <a:r>
                  <a:rPr lang="en-US" dirty="0"/>
                  <a:t>.</a:t>
                </a:r>
              </a:p>
              <a:p>
                <a:r>
                  <a:rPr lang="en-US" dirty="0"/>
                  <a:t>Would you like me to </a:t>
                </a:r>
                <a:r>
                  <a:rPr lang="en-US" b="1" dirty="0"/>
                  <a:t>plot the curve of g(-10+20x_1+20x_2)</a:t>
                </a:r>
                <a:r>
                  <a:rPr lang="en-US" dirty="0"/>
                  <a:t> so you can visually see how quickly it transitions from ~0 to ~1 as x_1,x_2 increase? That would make a nice teaching</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A70E4557-8082-5B9A-459B-A450E88BC6D4}"/>
                  </a:ext>
                </a:extLst>
              </p:cNvPr>
              <p:cNvSpPr>
                <a:spLocks noGrp="1" noRot="1" noChangeAspect="1" noMove="1" noResize="1" noEditPoints="1" noAdjustHandles="1" noChangeArrowheads="1" noChangeShapeType="1" noTextEdit="1"/>
              </p:cNvSpPr>
              <p:nvPr>
                <p:ph idx="1"/>
              </p:nvPr>
            </p:nvSpPr>
            <p:spPr>
              <a:xfrm>
                <a:off x="838200" y="283221"/>
                <a:ext cx="10515600" cy="5893742"/>
              </a:xfrm>
              <a:blipFill>
                <a:blip r:embed="rId2"/>
                <a:stretch>
                  <a:fillRect l="-1043" t="-1655"/>
                </a:stretch>
              </a:blipFill>
            </p:spPr>
            <p:txBody>
              <a:bodyPr/>
              <a:lstStyle/>
              <a:p>
                <a:r>
                  <a:rPr lang="en-US">
                    <a:noFill/>
                  </a:rPr>
                  <a:t> </a:t>
                </a:r>
              </a:p>
            </p:txBody>
          </p:sp>
        </mc:Fallback>
      </mc:AlternateContent>
    </p:spTree>
    <p:extLst>
      <p:ext uri="{BB962C8B-B14F-4D97-AF65-F5344CB8AC3E}">
        <p14:creationId xmlns:p14="http://schemas.microsoft.com/office/powerpoint/2010/main" val="35471159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CF2E8-9C79-6A17-77BA-E8C2976FA67D}"/>
              </a:ext>
            </a:extLst>
          </p:cNvPr>
          <p:cNvSpPr>
            <a:spLocks noGrp="1"/>
          </p:cNvSpPr>
          <p:nvPr>
            <p:ph type="title"/>
          </p:nvPr>
        </p:nvSpPr>
        <p:spPr>
          <a:xfrm>
            <a:off x="838200" y="365126"/>
            <a:ext cx="10515600" cy="908504"/>
          </a:xfrm>
        </p:spPr>
        <p:txBody>
          <a:bodyPr>
            <a:normAutofit/>
          </a:bodyPr>
          <a:lstStyle/>
          <a:p>
            <a:pPr algn="ctr"/>
            <a:r>
              <a:rPr lang="en-US" sz="2400" dirty="0">
                <a:latin typeface="Arial Black" panose="020B0A04020102020204" pitchFamily="34" charset="0"/>
              </a:rPr>
              <a:t>Negation</a:t>
            </a:r>
          </a:p>
        </p:txBody>
      </p:sp>
      <p:pic>
        <p:nvPicPr>
          <p:cNvPr id="5" name="Content Placeholder 4">
            <a:extLst>
              <a:ext uri="{FF2B5EF4-FFF2-40B4-BE49-F238E27FC236}">
                <a16:creationId xmlns:a16="http://schemas.microsoft.com/office/drawing/2014/main" id="{CD489000-2BC9-5D2F-AD67-1763C649160C}"/>
              </a:ext>
            </a:extLst>
          </p:cNvPr>
          <p:cNvPicPr>
            <a:picLocks noGrp="1" noChangeAspect="1"/>
          </p:cNvPicPr>
          <p:nvPr>
            <p:ph idx="1"/>
          </p:nvPr>
        </p:nvPicPr>
        <p:blipFill>
          <a:blip r:embed="rId2"/>
          <a:stretch>
            <a:fillRect/>
          </a:stretch>
        </p:blipFill>
        <p:spPr>
          <a:xfrm>
            <a:off x="2999943" y="1685110"/>
            <a:ext cx="6862514" cy="4330336"/>
          </a:xfrm>
          <a:prstGeom prst="rect">
            <a:avLst/>
          </a:prstGeom>
        </p:spPr>
      </p:pic>
    </p:spTree>
    <p:extLst>
      <p:ext uri="{BB962C8B-B14F-4D97-AF65-F5344CB8AC3E}">
        <p14:creationId xmlns:p14="http://schemas.microsoft.com/office/powerpoint/2010/main" val="7052198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777652-1BC1-A782-5866-D6CB88E02862}"/>
              </a:ext>
            </a:extLst>
          </p:cNvPr>
          <p:cNvSpPr>
            <a:spLocks noGrp="1"/>
          </p:cNvSpPr>
          <p:nvPr>
            <p:ph idx="1"/>
          </p:nvPr>
        </p:nvSpPr>
        <p:spPr>
          <a:xfrm>
            <a:off x="838200" y="242761"/>
            <a:ext cx="10515600" cy="5958478"/>
          </a:xfrm>
        </p:spPr>
        <p:txBody>
          <a:bodyPr/>
          <a:lstStyle/>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A8BBA4A6-AEC5-B1DF-89FC-BAA0DB7821BA}"/>
              </a:ext>
            </a:extLst>
          </p:cNvPr>
          <p:cNvPicPr>
            <a:picLocks noChangeAspect="1"/>
          </p:cNvPicPr>
          <p:nvPr/>
        </p:nvPicPr>
        <p:blipFill>
          <a:blip r:embed="rId2"/>
          <a:stretch>
            <a:fillRect/>
          </a:stretch>
        </p:blipFill>
        <p:spPr>
          <a:xfrm>
            <a:off x="1279195" y="141371"/>
            <a:ext cx="10074605" cy="5849603"/>
          </a:xfrm>
          <a:prstGeom prst="rect">
            <a:avLst/>
          </a:prstGeom>
        </p:spPr>
      </p:pic>
    </p:spTree>
    <p:extLst>
      <p:ext uri="{BB962C8B-B14F-4D97-AF65-F5344CB8AC3E}">
        <p14:creationId xmlns:p14="http://schemas.microsoft.com/office/powerpoint/2010/main" val="27447292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63158DA-5B21-05A4-221A-AC8216B11D84}"/>
              </a:ext>
            </a:extLst>
          </p:cNvPr>
          <p:cNvPicPr>
            <a:picLocks noGrp="1" noChangeAspect="1"/>
          </p:cNvPicPr>
          <p:nvPr>
            <p:ph idx="1"/>
          </p:nvPr>
        </p:nvPicPr>
        <p:blipFill>
          <a:blip r:embed="rId2"/>
          <a:stretch>
            <a:fillRect/>
          </a:stretch>
        </p:blipFill>
        <p:spPr>
          <a:xfrm>
            <a:off x="1443036" y="212433"/>
            <a:ext cx="10065545" cy="5873219"/>
          </a:xfrm>
          <a:prstGeom prst="rect">
            <a:avLst/>
          </a:prstGeom>
        </p:spPr>
      </p:pic>
    </p:spTree>
    <p:extLst>
      <p:ext uri="{BB962C8B-B14F-4D97-AF65-F5344CB8AC3E}">
        <p14:creationId xmlns:p14="http://schemas.microsoft.com/office/powerpoint/2010/main" val="5213540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9E3CC-2C30-D7DB-D2FC-9DC1A4DF6F83}"/>
              </a:ext>
            </a:extLst>
          </p:cNvPr>
          <p:cNvSpPr>
            <a:spLocks noGrp="1"/>
          </p:cNvSpPr>
          <p:nvPr>
            <p:ph type="title"/>
          </p:nvPr>
        </p:nvSpPr>
        <p:spPr>
          <a:xfrm>
            <a:off x="838200" y="365126"/>
            <a:ext cx="10515600" cy="881048"/>
          </a:xfrm>
        </p:spPr>
        <p:txBody>
          <a:bodyPr>
            <a:normAutofit/>
          </a:bodyPr>
          <a:lstStyle/>
          <a:p>
            <a:pPr algn="ctr"/>
            <a:r>
              <a:rPr lang="en-US" sz="2400" dirty="0">
                <a:latin typeface="Arial Black" panose="020B0A04020102020204" pitchFamily="34" charset="0"/>
              </a:rPr>
              <a:t>The third layer compute even more complex function</a:t>
            </a:r>
          </a:p>
        </p:txBody>
      </p:sp>
      <p:pic>
        <p:nvPicPr>
          <p:cNvPr id="5" name="Content Placeholder 4">
            <a:extLst>
              <a:ext uri="{FF2B5EF4-FFF2-40B4-BE49-F238E27FC236}">
                <a16:creationId xmlns:a16="http://schemas.microsoft.com/office/drawing/2014/main" id="{1FD789D3-79DF-1443-6250-9E2484A611DA}"/>
              </a:ext>
            </a:extLst>
          </p:cNvPr>
          <p:cNvPicPr>
            <a:picLocks noGrp="1" noChangeAspect="1"/>
          </p:cNvPicPr>
          <p:nvPr>
            <p:ph idx="1"/>
          </p:nvPr>
        </p:nvPicPr>
        <p:blipFill>
          <a:blip r:embed="rId2"/>
          <a:stretch>
            <a:fillRect/>
          </a:stretch>
        </p:blipFill>
        <p:spPr>
          <a:xfrm>
            <a:off x="1552278" y="1501775"/>
            <a:ext cx="9233494" cy="4841875"/>
          </a:xfrm>
          <a:prstGeom prst="rect">
            <a:avLst/>
          </a:prstGeom>
        </p:spPr>
      </p:pic>
    </p:spTree>
    <p:extLst>
      <p:ext uri="{BB962C8B-B14F-4D97-AF65-F5344CB8AC3E}">
        <p14:creationId xmlns:p14="http://schemas.microsoft.com/office/powerpoint/2010/main" val="849109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2BE56-75DE-6A2D-6897-CDED39C9A5D8}"/>
              </a:ext>
            </a:extLst>
          </p:cNvPr>
          <p:cNvSpPr>
            <a:spLocks noGrp="1"/>
          </p:cNvSpPr>
          <p:nvPr>
            <p:ph type="title"/>
          </p:nvPr>
        </p:nvSpPr>
        <p:spPr>
          <a:xfrm>
            <a:off x="838200" y="365126"/>
            <a:ext cx="10377361" cy="889140"/>
          </a:xfrm>
        </p:spPr>
        <p:txBody>
          <a:bodyPr>
            <a:normAutofit/>
          </a:bodyPr>
          <a:lstStyle/>
          <a:p>
            <a:pPr algn="ctr"/>
            <a:r>
              <a:rPr lang="en-US" sz="2400" dirty="0">
                <a:latin typeface="Arial Black" panose="020B0A04020102020204" pitchFamily="34" charset="0"/>
              </a:rPr>
              <a:t>Application of neural network</a:t>
            </a:r>
            <a:endParaRPr lang="en-US" sz="2400" dirty="0"/>
          </a:p>
        </p:txBody>
      </p:sp>
      <p:sp>
        <p:nvSpPr>
          <p:cNvPr id="3" name="Content Placeholder 2">
            <a:extLst>
              <a:ext uri="{FF2B5EF4-FFF2-40B4-BE49-F238E27FC236}">
                <a16:creationId xmlns:a16="http://schemas.microsoft.com/office/drawing/2014/main" id="{D75C1EE9-FA66-55EF-9AEE-DC36B2C0F0FD}"/>
              </a:ext>
            </a:extLst>
          </p:cNvPr>
          <p:cNvSpPr>
            <a:spLocks noGrp="1"/>
          </p:cNvSpPr>
          <p:nvPr>
            <p:ph idx="1"/>
          </p:nvPr>
        </p:nvSpPr>
        <p:spPr>
          <a:xfrm>
            <a:off x="838200" y="1577947"/>
            <a:ext cx="10515600" cy="4599016"/>
          </a:xfrm>
        </p:spPr>
        <p:txBody>
          <a:bodyPr/>
          <a:lstStyle/>
          <a:p>
            <a:r>
              <a:rPr lang="en-US" sz="2400" dirty="0">
                <a:latin typeface="Times New Roman" panose="02020603050405020304" pitchFamily="18" charset="0"/>
                <a:cs typeface="Times New Roman" panose="02020603050405020304" pitchFamily="18" charset="0"/>
              </a:rPr>
              <a:t>The deeper layers computing more complex features. Second hidden layer compute complex problem and next hidden layer even compute more complex problem.</a:t>
            </a:r>
          </a:p>
          <a:p>
            <a:r>
              <a:rPr lang="en-US" sz="2400" dirty="0">
                <a:latin typeface="Times New Roman" panose="02020603050405020304" pitchFamily="18" charset="0"/>
                <a:cs typeface="Times New Roman" panose="02020603050405020304" pitchFamily="18" charset="0"/>
              </a:rPr>
              <a:t>Recognition of handwriting : </a:t>
            </a:r>
            <a:r>
              <a:rPr lang="en-US" sz="2400" b="1" dirty="0"/>
              <a:t>Prof. Yann LeCun</a:t>
            </a:r>
            <a:r>
              <a:rPr lang="en-US" sz="2400" dirty="0"/>
              <a:t> </a:t>
            </a:r>
            <a:r>
              <a:rPr lang="en-US" sz="2400" dirty="0">
                <a:latin typeface="Times New Roman" panose="02020603050405020304" pitchFamily="18" charset="0"/>
                <a:cs typeface="Times New Roman" panose="02020603050405020304" pitchFamily="18" charset="0"/>
              </a:rPr>
              <a:t>NYU</a:t>
            </a:r>
          </a:p>
          <a:p>
            <a:r>
              <a:rPr lang="en-US" sz="2400" dirty="0">
                <a:latin typeface="Times New Roman" panose="02020603050405020304" pitchFamily="18" charset="0"/>
                <a:cs typeface="Times New Roman" panose="02020603050405020304" pitchFamily="18" charset="0"/>
              </a:rPr>
              <a:t>This algorithm is trying to address the problem of reading zip code.</a:t>
            </a:r>
          </a:p>
          <a:p>
            <a:r>
              <a:rPr lang="en-US" sz="2400" dirty="0"/>
              <a:t>In the late 1980s and 1990s, LeCun developed CNNs, a technology modeled after the biological visual cortex. This breakthrough revolutionized how computers process images, directly enabling modern facial recognition, self-driving cars, and medical imaging analysis</a:t>
            </a:r>
            <a:r>
              <a:rPr lang="en-US" sz="2000" dirty="0"/>
              <a:t>. </a:t>
            </a:r>
          </a:p>
          <a:p>
            <a:endParaRPr lang="en-US" dirty="0"/>
          </a:p>
        </p:txBody>
      </p:sp>
    </p:spTree>
    <p:extLst>
      <p:ext uri="{BB962C8B-B14F-4D97-AF65-F5344CB8AC3E}">
        <p14:creationId xmlns:p14="http://schemas.microsoft.com/office/powerpoint/2010/main" val="1259912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C625A-0978-ADC3-7C07-D592D4678FD9}"/>
              </a:ext>
            </a:extLst>
          </p:cNvPr>
          <p:cNvSpPr>
            <a:spLocks noGrp="1"/>
          </p:cNvSpPr>
          <p:nvPr>
            <p:ph type="title"/>
          </p:nvPr>
        </p:nvSpPr>
        <p:spPr>
          <a:xfrm>
            <a:off x="838200" y="365125"/>
            <a:ext cx="10515600" cy="777875"/>
          </a:xfrm>
        </p:spPr>
        <p:txBody>
          <a:bodyPr>
            <a:normAutofit/>
          </a:bodyPr>
          <a:lstStyle/>
          <a:p>
            <a:pPr algn="ctr"/>
            <a:r>
              <a:rPr lang="en-US" sz="2400" dirty="0">
                <a:latin typeface="Arial Black" panose="020B0A04020102020204" pitchFamily="34" charset="0"/>
              </a:rPr>
              <a:t>The Fundamental Tradeoff:</a:t>
            </a:r>
          </a:p>
        </p:txBody>
      </p:sp>
      <p:sp>
        <p:nvSpPr>
          <p:cNvPr id="3" name="Content Placeholder 2">
            <a:extLst>
              <a:ext uri="{FF2B5EF4-FFF2-40B4-BE49-F238E27FC236}">
                <a16:creationId xmlns:a16="http://schemas.microsoft.com/office/drawing/2014/main" id="{B5316781-3F4B-5BAD-4B20-48FBF767D04D}"/>
              </a:ext>
            </a:extLst>
          </p:cNvPr>
          <p:cNvSpPr>
            <a:spLocks noGrp="1"/>
          </p:cNvSpPr>
          <p:nvPr>
            <p:ph idx="1"/>
          </p:nvPr>
        </p:nvSpPr>
        <p:spPr>
          <a:xfrm>
            <a:off x="838200" y="1463040"/>
            <a:ext cx="10515600" cy="4713923"/>
          </a:xfrm>
        </p:spPr>
        <p:txBody>
          <a:bodyPr/>
          <a:lstStyle/>
          <a:p>
            <a:pPr marL="0" indent="0">
              <a:buNone/>
            </a:pPr>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BEC26FD0-14E3-24D8-E881-C381486F59BF}"/>
              </a:ext>
            </a:extLst>
          </p:cNvPr>
          <p:cNvGraphicFramePr>
            <a:graphicFrameLocks noGrp="1"/>
          </p:cNvGraphicFramePr>
          <p:nvPr/>
        </p:nvGraphicFramePr>
        <p:xfrm>
          <a:off x="838200" y="2995454"/>
          <a:ext cx="10515600" cy="2011680"/>
        </p:xfrm>
        <a:graphic>
          <a:graphicData uri="http://schemas.openxmlformats.org/drawingml/2006/table">
            <a:tbl>
              <a:tblPr/>
              <a:tblGrid>
                <a:gridCol w="3505200">
                  <a:extLst>
                    <a:ext uri="{9D8B030D-6E8A-4147-A177-3AD203B41FA5}">
                      <a16:colId xmlns:a16="http://schemas.microsoft.com/office/drawing/2014/main" val="2207069057"/>
                    </a:ext>
                  </a:extLst>
                </a:gridCol>
                <a:gridCol w="3505200">
                  <a:extLst>
                    <a:ext uri="{9D8B030D-6E8A-4147-A177-3AD203B41FA5}">
                      <a16:colId xmlns:a16="http://schemas.microsoft.com/office/drawing/2014/main" val="484376561"/>
                    </a:ext>
                  </a:extLst>
                </a:gridCol>
                <a:gridCol w="3505200">
                  <a:extLst>
                    <a:ext uri="{9D8B030D-6E8A-4147-A177-3AD203B41FA5}">
                      <a16:colId xmlns:a16="http://schemas.microsoft.com/office/drawing/2014/main" val="3880384827"/>
                    </a:ext>
                  </a:extLst>
                </a:gridCol>
              </a:tblGrid>
              <a:tr h="0">
                <a:tc>
                  <a:txBody>
                    <a:bodyPr/>
                    <a:lstStyle/>
                    <a:p>
                      <a:pPr>
                        <a:buNone/>
                      </a:pPr>
                      <a:r>
                        <a:rPr lang="en-US"/>
                        <a:t>Approach</a:t>
                      </a:r>
                    </a:p>
                  </a:txBody>
                  <a:tcPr anchor="ctr">
                    <a:lnL>
                      <a:noFill/>
                    </a:lnL>
                    <a:lnR>
                      <a:noFill/>
                    </a:lnR>
                    <a:lnT>
                      <a:noFill/>
                    </a:lnT>
                    <a:lnB>
                      <a:noFill/>
                    </a:lnB>
                    <a:noFill/>
                  </a:tcPr>
                </a:tc>
                <a:tc>
                  <a:txBody>
                    <a:bodyPr/>
                    <a:lstStyle/>
                    <a:p>
                      <a:pPr>
                        <a:buNone/>
                      </a:pPr>
                      <a:r>
                        <a:rPr lang="en-US"/>
                        <a:t>Feature Count</a:t>
                      </a:r>
                    </a:p>
                  </a:txBody>
                  <a:tcPr anchor="ctr">
                    <a:lnL>
                      <a:noFill/>
                    </a:lnL>
                    <a:lnR>
                      <a:noFill/>
                    </a:lnR>
                    <a:lnT>
                      <a:noFill/>
                    </a:lnT>
                    <a:lnB>
                      <a:noFill/>
                    </a:lnB>
                    <a:noFill/>
                  </a:tcPr>
                </a:tc>
                <a:tc>
                  <a:txBody>
                    <a:bodyPr/>
                    <a:lstStyle/>
                    <a:p>
                      <a:pPr>
                        <a:buNone/>
                      </a:pPr>
                      <a:r>
                        <a:rPr lang="en-US"/>
                        <a:t>Problem</a:t>
                      </a:r>
                    </a:p>
                  </a:txBody>
                  <a:tcPr anchor="ctr">
                    <a:lnL>
                      <a:noFill/>
                    </a:lnL>
                    <a:lnR>
                      <a:noFill/>
                    </a:lnR>
                    <a:lnT>
                      <a:noFill/>
                    </a:lnT>
                    <a:lnB>
                      <a:noFill/>
                    </a:lnB>
                    <a:noFill/>
                  </a:tcPr>
                </a:tc>
                <a:extLst>
                  <a:ext uri="{0D108BD9-81ED-4DB2-BD59-A6C34878D82A}">
                    <a16:rowId xmlns:a16="http://schemas.microsoft.com/office/drawing/2014/main" val="647802033"/>
                  </a:ext>
                </a:extLst>
              </a:tr>
              <a:tr h="0">
                <a:tc>
                  <a:txBody>
                    <a:bodyPr/>
                    <a:lstStyle/>
                    <a:p>
                      <a:pPr>
                        <a:buNone/>
                      </a:pPr>
                      <a:r>
                        <a:rPr lang="en-US"/>
                        <a:t>All quadratic terms</a:t>
                      </a:r>
                    </a:p>
                  </a:txBody>
                  <a:tcPr anchor="ctr">
                    <a:lnL>
                      <a:noFill/>
                    </a:lnL>
                    <a:lnR>
                      <a:noFill/>
                    </a:lnR>
                    <a:lnT>
                      <a:noFill/>
                    </a:lnT>
                    <a:lnB>
                      <a:noFill/>
                    </a:lnB>
                    <a:noFill/>
                  </a:tcPr>
                </a:tc>
                <a:tc>
                  <a:txBody>
                    <a:bodyPr/>
                    <a:lstStyle/>
                    <a:p>
                      <a:pPr>
                        <a:buNone/>
                      </a:pPr>
                      <a:r>
                        <a:rPr lang="en-US"/>
                        <a:t>O(n²) ≈ 5,000</a:t>
                      </a:r>
                    </a:p>
                  </a:txBody>
                  <a:tcPr anchor="ctr">
                    <a:lnL>
                      <a:noFill/>
                    </a:lnL>
                    <a:lnR>
                      <a:noFill/>
                    </a:lnR>
                    <a:lnT>
                      <a:noFill/>
                    </a:lnT>
                    <a:lnB>
                      <a:noFill/>
                    </a:lnB>
                    <a:noFill/>
                  </a:tcPr>
                </a:tc>
                <a:tc>
                  <a:txBody>
                    <a:bodyPr/>
                    <a:lstStyle/>
                    <a:p>
                      <a:pPr>
                        <a:buNone/>
                      </a:pPr>
                      <a:r>
                        <a:rPr lang="en-US"/>
                        <a:t>Overfitting risk, growing computation</a:t>
                      </a:r>
                    </a:p>
                  </a:txBody>
                  <a:tcPr anchor="ctr">
                    <a:lnL>
                      <a:noFill/>
                    </a:lnL>
                    <a:lnR>
                      <a:noFill/>
                    </a:lnR>
                    <a:lnT>
                      <a:noFill/>
                    </a:lnT>
                    <a:lnB>
                      <a:noFill/>
                    </a:lnB>
                    <a:noFill/>
                  </a:tcPr>
                </a:tc>
                <a:extLst>
                  <a:ext uri="{0D108BD9-81ED-4DB2-BD59-A6C34878D82A}">
                    <a16:rowId xmlns:a16="http://schemas.microsoft.com/office/drawing/2014/main" val="65635471"/>
                  </a:ext>
                </a:extLst>
              </a:tr>
              <a:tr h="0">
                <a:tc>
                  <a:txBody>
                    <a:bodyPr/>
                    <a:lstStyle/>
                    <a:p>
                      <a:pPr>
                        <a:buNone/>
                      </a:pPr>
                      <a:r>
                        <a:rPr lang="en-US"/>
                        <a:t>All cubic terms</a:t>
                      </a:r>
                    </a:p>
                  </a:txBody>
                  <a:tcPr anchor="ctr">
                    <a:lnL>
                      <a:noFill/>
                    </a:lnL>
                    <a:lnR>
                      <a:noFill/>
                    </a:lnR>
                    <a:lnT>
                      <a:noFill/>
                    </a:lnT>
                    <a:lnB>
                      <a:noFill/>
                    </a:lnB>
                    <a:noFill/>
                  </a:tcPr>
                </a:tc>
                <a:tc>
                  <a:txBody>
                    <a:bodyPr/>
                    <a:lstStyle/>
                    <a:p>
                      <a:pPr>
                        <a:buNone/>
                      </a:pPr>
                      <a:r>
                        <a:rPr lang="en-US"/>
                        <a:t>O(n³) ≈ 170,000</a:t>
                      </a:r>
                    </a:p>
                  </a:txBody>
                  <a:tcPr anchor="ctr">
                    <a:lnL>
                      <a:noFill/>
                    </a:lnL>
                    <a:lnR>
                      <a:noFill/>
                    </a:lnR>
                    <a:lnT>
                      <a:noFill/>
                    </a:lnT>
                    <a:lnB>
                      <a:noFill/>
                    </a:lnB>
                    <a:noFill/>
                  </a:tcPr>
                </a:tc>
                <a:tc>
                  <a:txBody>
                    <a:bodyPr/>
                    <a:lstStyle/>
                    <a:p>
                      <a:pPr>
                        <a:buNone/>
                      </a:pPr>
                      <a:r>
                        <a:rPr lang="en-US"/>
                        <a:t>Computationally infeasible</a:t>
                      </a:r>
                    </a:p>
                  </a:txBody>
                  <a:tcPr anchor="ctr">
                    <a:lnL>
                      <a:noFill/>
                    </a:lnL>
                    <a:lnR>
                      <a:noFill/>
                    </a:lnR>
                    <a:lnT>
                      <a:noFill/>
                    </a:lnT>
                    <a:lnB>
                      <a:noFill/>
                    </a:lnB>
                    <a:noFill/>
                  </a:tcPr>
                </a:tc>
                <a:extLst>
                  <a:ext uri="{0D108BD9-81ED-4DB2-BD59-A6C34878D82A}">
                    <a16:rowId xmlns:a16="http://schemas.microsoft.com/office/drawing/2014/main" val="1196902917"/>
                  </a:ext>
                </a:extLst>
              </a:tr>
              <a:tr h="0">
                <a:tc>
                  <a:txBody>
                    <a:bodyPr/>
                    <a:lstStyle/>
                    <a:p>
                      <a:pPr>
                        <a:buNone/>
                      </a:pPr>
                      <a:r>
                        <a:rPr lang="en-US"/>
                        <a:t>Restricted subset (xᵢ² only)</a:t>
                      </a:r>
                    </a:p>
                  </a:txBody>
                  <a:tcPr anchor="ctr">
                    <a:lnL>
                      <a:noFill/>
                    </a:lnL>
                    <a:lnR>
                      <a:noFill/>
                    </a:lnR>
                    <a:lnT>
                      <a:noFill/>
                    </a:lnT>
                    <a:lnB>
                      <a:noFill/>
                    </a:lnB>
                    <a:noFill/>
                  </a:tcPr>
                </a:tc>
                <a:tc>
                  <a:txBody>
                    <a:bodyPr/>
                    <a:lstStyle/>
                    <a:p>
                      <a:pPr>
                        <a:buNone/>
                      </a:pPr>
                      <a:r>
                        <a:rPr lang="en-US"/>
                        <a:t>O(n) = 100</a:t>
                      </a:r>
                    </a:p>
                  </a:txBody>
                  <a:tcPr anchor="ctr">
                    <a:lnL>
                      <a:noFill/>
                    </a:lnL>
                    <a:lnR>
                      <a:noFill/>
                    </a:lnR>
                    <a:lnT>
                      <a:noFill/>
                    </a:lnT>
                    <a:lnB>
                      <a:noFill/>
                    </a:lnB>
                    <a:noFill/>
                  </a:tcPr>
                </a:tc>
                <a:tc>
                  <a:txBody>
                    <a:bodyPr/>
                    <a:lstStyle/>
                    <a:p>
                      <a:pPr>
                        <a:buNone/>
                      </a:pPr>
                      <a:r>
                        <a:rPr lang="en-US" dirty="0"/>
                        <a:t>Underfitting — loses feature interactions</a:t>
                      </a:r>
                    </a:p>
                  </a:txBody>
                  <a:tcPr anchor="ctr">
                    <a:lnL>
                      <a:noFill/>
                    </a:lnL>
                    <a:lnR>
                      <a:noFill/>
                    </a:lnR>
                    <a:lnT>
                      <a:noFill/>
                    </a:lnT>
                    <a:lnB>
                      <a:noFill/>
                    </a:lnB>
                    <a:noFill/>
                  </a:tcPr>
                </a:tc>
                <a:extLst>
                  <a:ext uri="{0D108BD9-81ED-4DB2-BD59-A6C34878D82A}">
                    <a16:rowId xmlns:a16="http://schemas.microsoft.com/office/drawing/2014/main" val="3851886472"/>
                  </a:ext>
                </a:extLst>
              </a:tr>
            </a:tbl>
          </a:graphicData>
        </a:graphic>
      </p:graphicFrame>
    </p:spTree>
    <p:extLst>
      <p:ext uri="{BB962C8B-B14F-4D97-AF65-F5344CB8AC3E}">
        <p14:creationId xmlns:p14="http://schemas.microsoft.com/office/powerpoint/2010/main" val="24335915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F47035-24C1-361F-10B6-70A9F8FFD31D}"/>
              </a:ext>
            </a:extLst>
          </p:cNvPr>
          <p:cNvSpPr>
            <a:spLocks noGrp="1"/>
          </p:cNvSpPr>
          <p:nvPr>
            <p:ph idx="1"/>
          </p:nvPr>
        </p:nvSpPr>
        <p:spPr>
          <a:xfrm>
            <a:off x="838200" y="80920"/>
            <a:ext cx="10515600" cy="6336064"/>
          </a:xfrm>
        </p:spPr>
        <p:txBody>
          <a:bodyPr/>
          <a:lstStyle/>
          <a:p>
            <a:pPr marL="0" indent="0">
              <a:buNone/>
            </a:pPr>
            <a:r>
              <a:rPr lang="en-US" dirty="0">
                <a:latin typeface="Arial Black" panose="020B0A04020102020204" pitchFamily="34" charset="0"/>
              </a:rPr>
              <a:t>let’s  take a look at video (</a:t>
            </a:r>
            <a:r>
              <a:rPr lang="en-US" dirty="0">
                <a:latin typeface="Aptos" panose="020B0004020202020204" pitchFamily="34" charset="0"/>
              </a:rPr>
              <a:t>from Prof. Andrew Ng</a:t>
            </a:r>
            <a:r>
              <a:rPr lang="en-US" dirty="0">
                <a:latin typeface="Arial Black" panose="020B0A04020102020204" pitchFamily="34" charset="0"/>
              </a:rPr>
              <a:t>)</a:t>
            </a:r>
          </a:p>
          <a:p>
            <a:r>
              <a:rPr lang="en-US" sz="2000" dirty="0"/>
              <a:t>The main content or input area contains handwritten characters shown to the network. </a:t>
            </a:r>
          </a:p>
          <a:p>
            <a:r>
              <a:rPr lang="en-US" sz="2000" dirty="0"/>
              <a:t>The left column shows a visualization of figures computed by </a:t>
            </a:r>
            <a:r>
              <a:rPr lang="en-US" sz="1800" dirty="0"/>
              <a:t>first hidden layer of neural network. This visualization shows different figures and different ages and lines.</a:t>
            </a:r>
          </a:p>
          <a:p>
            <a:r>
              <a:rPr lang="en-US" sz="1800" dirty="0"/>
              <a:t>The visualization of next hidden  layer is hard to see and understand. It is hard to see what is going on beyond of the first hidden layer,  but then finally all of these learned figures get sent to the output layer. </a:t>
            </a:r>
          </a:p>
          <a:p>
            <a:r>
              <a:rPr lang="en-US" sz="1800" dirty="0"/>
              <a:t>And shown over here is the final predicted value for recognition of  digits  by neural network. The video can be watched by clicking the link on the next slide.</a:t>
            </a:r>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r>
              <a:rPr lang="en-US" sz="1800" dirty="0">
                <a:hlinkClick r:id="rId2"/>
              </a:rPr>
              <a:t>https://youtu.be/SGEroEKFbnY?t=3390</a:t>
            </a:r>
            <a:endParaRPr lang="en-US" sz="1800" dirty="0"/>
          </a:p>
          <a:p>
            <a:endParaRPr lang="en-US" sz="1800" dirty="0"/>
          </a:p>
          <a:p>
            <a:pPr marL="0" indent="0">
              <a:buNone/>
            </a:pPr>
            <a:endParaRPr lang="en-US" dirty="0"/>
          </a:p>
          <a:p>
            <a:pPr marL="0" indent="0">
              <a:buNone/>
            </a:pPr>
            <a:endParaRPr lang="en-US" dirty="0"/>
          </a:p>
        </p:txBody>
      </p:sp>
      <p:pic>
        <p:nvPicPr>
          <p:cNvPr id="5" name="Picture 4">
            <a:extLst>
              <a:ext uri="{FF2B5EF4-FFF2-40B4-BE49-F238E27FC236}">
                <a16:creationId xmlns:a16="http://schemas.microsoft.com/office/drawing/2014/main" id="{A596D8F1-D258-0D26-112C-BF91B71135FC}"/>
              </a:ext>
            </a:extLst>
          </p:cNvPr>
          <p:cNvPicPr>
            <a:picLocks noChangeAspect="1"/>
          </p:cNvPicPr>
          <p:nvPr/>
        </p:nvPicPr>
        <p:blipFill>
          <a:blip r:embed="rId3"/>
          <a:stretch>
            <a:fillRect/>
          </a:stretch>
        </p:blipFill>
        <p:spPr>
          <a:xfrm>
            <a:off x="2265770" y="3147802"/>
            <a:ext cx="6910598" cy="2728954"/>
          </a:xfrm>
          <a:prstGeom prst="rect">
            <a:avLst/>
          </a:prstGeom>
        </p:spPr>
      </p:pic>
    </p:spTree>
    <p:extLst>
      <p:ext uri="{BB962C8B-B14F-4D97-AF65-F5344CB8AC3E}">
        <p14:creationId xmlns:p14="http://schemas.microsoft.com/office/powerpoint/2010/main" val="16391923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C6634-865F-F5AA-ECA7-6C1C3873773D}"/>
              </a:ext>
            </a:extLst>
          </p:cNvPr>
          <p:cNvSpPr>
            <a:spLocks noGrp="1"/>
          </p:cNvSpPr>
          <p:nvPr>
            <p:ph type="title"/>
          </p:nvPr>
        </p:nvSpPr>
        <p:spPr>
          <a:xfrm>
            <a:off x="838200" y="365126"/>
            <a:ext cx="10515600" cy="751576"/>
          </a:xfrm>
        </p:spPr>
        <p:txBody>
          <a:bodyPr>
            <a:normAutofit/>
          </a:bodyPr>
          <a:lstStyle/>
          <a:p>
            <a:pPr algn="ctr"/>
            <a:r>
              <a:rPr lang="en-US" sz="2000" dirty="0">
                <a:latin typeface="Arial Black" panose="020B0A04020102020204" pitchFamily="34" charset="0"/>
              </a:rPr>
              <a:t>Video Demo: Neural Network Handwritten Digit Recognition</a:t>
            </a:r>
          </a:p>
        </p:txBody>
      </p:sp>
      <p:sp>
        <p:nvSpPr>
          <p:cNvPr id="3" name="Content Placeholder 2">
            <a:extLst>
              <a:ext uri="{FF2B5EF4-FFF2-40B4-BE49-F238E27FC236}">
                <a16:creationId xmlns:a16="http://schemas.microsoft.com/office/drawing/2014/main" id="{18FD942C-16F1-B12E-F267-058C3853F487}"/>
              </a:ext>
            </a:extLst>
          </p:cNvPr>
          <p:cNvSpPr>
            <a:spLocks noGrp="1"/>
          </p:cNvSpPr>
          <p:nvPr>
            <p:ph idx="1"/>
          </p:nvPr>
        </p:nvSpPr>
        <p:spPr>
          <a:xfrm>
            <a:off x="838200" y="1189529"/>
            <a:ext cx="10515600" cy="4987434"/>
          </a:xfrm>
        </p:spPr>
        <p:txBody>
          <a:bodyPr>
            <a:normAutofit fontScale="77500" lnSpcReduction="20000"/>
          </a:bodyPr>
          <a:lstStyle/>
          <a:p>
            <a:r>
              <a:rPr lang="en-US" b="1" dirty="0"/>
              <a:t>Main/input area:</a:t>
            </a:r>
            <a:r>
              <a:rPr lang="en-US" dirty="0"/>
              <a:t> Handwritten digits are shown to the network as input.</a:t>
            </a:r>
          </a:p>
          <a:p>
            <a:r>
              <a:rPr lang="en-US" b="1" dirty="0"/>
              <a:t>Left column — First hidden layer visualization:</a:t>
            </a:r>
            <a:r>
              <a:rPr lang="en-US" dirty="0"/>
              <a:t> shows a visualization of figures computed by first hidden layer of neural network. — typically, simple visual features of different figures and different ages and lines at different orientations and positions. These are the low-level building blocks the network uses to begin interpreting the raw pixel input.</a:t>
            </a:r>
          </a:p>
          <a:p>
            <a:r>
              <a:rPr lang="en-US" b="1" dirty="0"/>
              <a:t>Subsequent hidden layers:</a:t>
            </a:r>
            <a:r>
              <a:rPr lang="en-US" dirty="0"/>
              <a:t> As you move deeper into the network, the learned representations become increasingly abstract and difficult to visually interpret. While the first layer's edge/stroke detectors are intuitive to look at, the deeper layers combine these into more complex patterns that don't correspond to anything humans can easily name or recognize — even though they're doing meaningful work in identifying the digit.</a:t>
            </a:r>
          </a:p>
          <a:p>
            <a:r>
              <a:rPr lang="en-US" b="1" dirty="0"/>
              <a:t>Output layer:</a:t>
            </a:r>
            <a:r>
              <a:rPr lang="en-US" dirty="0"/>
              <a:t> After passing through all hidden layers, the network produces its </a:t>
            </a:r>
            <a:r>
              <a:rPr lang="en-US" b="1" dirty="0"/>
              <a:t>final prediction</a:t>
            </a:r>
            <a:r>
              <a:rPr lang="en-US" dirty="0"/>
              <a:t> — its best guess at which digit (0–9) was written, shown as the output classification.</a:t>
            </a:r>
          </a:p>
          <a:p>
            <a:r>
              <a:rPr lang="en-US" b="1" dirty="0"/>
              <a:t>Key takeaway:</a:t>
            </a:r>
            <a:r>
              <a:rPr lang="en-US" dirty="0"/>
              <a:t> This visually demonstrates the core idea of deep neural networks — early layers learn simple, interpretable features (edges, strokes), while deeper layers build increasingly abstract representations that are harder for humans to interpret directly, but which the network uses to arrive at an accurate final classification.</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1134096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C3681-48C4-28E0-03F0-8813F2325EC1}"/>
              </a:ext>
            </a:extLst>
          </p:cNvPr>
          <p:cNvSpPr>
            <a:spLocks noGrp="1"/>
          </p:cNvSpPr>
          <p:nvPr>
            <p:ph type="title"/>
          </p:nvPr>
        </p:nvSpPr>
        <p:spPr>
          <a:xfrm>
            <a:off x="838200" y="381311"/>
            <a:ext cx="10515600" cy="727300"/>
          </a:xfrm>
        </p:spPr>
        <p:txBody>
          <a:bodyPr>
            <a:normAutofit/>
          </a:bodyPr>
          <a:lstStyle/>
          <a:p>
            <a:pPr algn="ctr"/>
            <a:r>
              <a:rPr lang="en-US" sz="2400" dirty="0">
                <a:latin typeface="Arial Black" panose="020B0A04020102020204" pitchFamily="34" charset="0"/>
              </a:rPr>
              <a:t>Multiclass classification</a:t>
            </a:r>
            <a:endParaRPr lang="en-US" sz="2400" dirty="0"/>
          </a:p>
        </p:txBody>
      </p:sp>
      <p:sp>
        <p:nvSpPr>
          <p:cNvPr id="3" name="Content Placeholder 2">
            <a:extLst>
              <a:ext uri="{FF2B5EF4-FFF2-40B4-BE49-F238E27FC236}">
                <a16:creationId xmlns:a16="http://schemas.microsoft.com/office/drawing/2014/main" id="{F7B9E39B-256C-E6AF-231E-F95B89FA67F7}"/>
              </a:ext>
            </a:extLst>
          </p:cNvPr>
          <p:cNvSpPr>
            <a:spLocks noGrp="1"/>
          </p:cNvSpPr>
          <p:nvPr>
            <p:ph idx="1"/>
          </p:nvPr>
        </p:nvSpPr>
        <p:spPr>
          <a:xfrm>
            <a:off x="838200" y="1108610"/>
            <a:ext cx="10515600" cy="5648239"/>
          </a:xfrm>
        </p:spPr>
        <p:txBody>
          <a:bodyPr>
            <a:normAutofit/>
          </a:bodyPr>
          <a:lstStyle/>
          <a:p>
            <a:r>
              <a:rPr lang="en-US" sz="2000" dirty="0">
                <a:latin typeface="Times New Roman" panose="02020603050405020304" pitchFamily="18" charset="0"/>
                <a:cs typeface="Times New Roman" panose="02020603050405020304" pitchFamily="18" charset="0"/>
              </a:rPr>
              <a:t>When there are more than one category, each needs to be classified.</a:t>
            </a:r>
          </a:p>
          <a:p>
            <a:r>
              <a:rPr lang="en-US" sz="2000" dirty="0">
                <a:latin typeface="Times New Roman" panose="02020603050405020304" pitchFamily="18" charset="0"/>
                <a:cs typeface="Times New Roman" panose="02020603050405020304" pitchFamily="18" charset="0"/>
              </a:rPr>
              <a:t>Hammer transitional recognition problem was actually multi-class classification problem with ten class/categories for recognizing digits from 0 to 9</a:t>
            </a:r>
            <a:endParaRPr lang="en-US" sz="2000" dirty="0">
              <a:cs typeface="Times New Roman" panose="02020603050405020304" pitchFamily="18" charset="0"/>
            </a:endParaRPr>
          </a:p>
          <a:p>
            <a:pPr>
              <a:buFont typeface="Wingdings" panose="05000000000000000000" pitchFamily="2" charset="2"/>
              <a:buChar char="§"/>
            </a:pPr>
            <a:r>
              <a:rPr lang="en-US" sz="2000" dirty="0">
                <a:cs typeface="Times New Roman" panose="02020603050405020304" pitchFamily="18" charset="0"/>
              </a:rPr>
              <a:t>Multi classification is the extension </a:t>
            </a:r>
            <a:r>
              <a:rPr lang="en-US" sz="2000" dirty="0">
                <a:latin typeface="Arial Black" panose="020B0A04020102020204" pitchFamily="34" charset="0"/>
              </a:rPr>
              <a:t>One_VS_ALL </a:t>
            </a:r>
            <a:r>
              <a:rPr lang="en-US" sz="2000" dirty="0">
                <a:latin typeface="Aptos" panose="020B0004020202020204" pitchFamily="34" charset="0"/>
              </a:rPr>
              <a:t>methods</a:t>
            </a:r>
            <a:r>
              <a:rPr lang="en-US" sz="2000" dirty="0">
                <a:latin typeface="Arial Black" panose="020B0A04020102020204" pitchFamily="34" charset="0"/>
              </a:rPr>
              <a:t>.</a:t>
            </a:r>
          </a:p>
          <a:p>
            <a:pPr>
              <a:buFont typeface="Wingdings" panose="05000000000000000000" pitchFamily="2" charset="2"/>
              <a:buChar char="§"/>
            </a:pPr>
            <a:r>
              <a:rPr lang="en-US" sz="2000" dirty="0">
                <a:latin typeface="Aptos" panose="020B0004020202020204" pitchFamily="34" charset="0"/>
                <a:cs typeface="Times New Roman" panose="02020603050405020304" pitchFamily="18" charset="0"/>
              </a:rPr>
              <a:t>Consider the</a:t>
            </a:r>
            <a:r>
              <a:rPr lang="en-US" sz="2000" dirty="0">
                <a:latin typeface="Arial Black" panose="020B0A04020102020204" pitchFamily="34" charset="0"/>
                <a:cs typeface="Times New Roman" panose="02020603050405020304" pitchFamily="18" charset="0"/>
              </a:rPr>
              <a:t> Computer Vision </a:t>
            </a:r>
            <a:r>
              <a:rPr lang="en-US" sz="2000" dirty="0">
                <a:latin typeface="Aptos" panose="020B0004020202020204" pitchFamily="34" charset="0"/>
                <a:cs typeface="Times New Roman" panose="02020603050405020304" pitchFamily="18" charset="0"/>
              </a:rPr>
              <a:t>example. Given an image as input, </a:t>
            </a:r>
            <a:r>
              <a:rPr lang="en-US" sz="2000" dirty="0">
                <a:latin typeface="Times New Roman" panose="02020603050405020304" pitchFamily="18" charset="0"/>
                <a:cs typeface="Times New Roman" panose="02020603050405020304" pitchFamily="18" charset="0"/>
              </a:rPr>
              <a:t>we trying to recognize four categories of objects </a:t>
            </a:r>
          </a:p>
          <a:p>
            <a:pPr>
              <a:buFont typeface="Wingdings" panose="05000000000000000000" pitchFamily="2" charset="2"/>
              <a:buChar char="§"/>
            </a:pPr>
            <a:r>
              <a:rPr lang="en-US" sz="2000" dirty="0">
                <a:latin typeface="Aptos" panose="020B0004020202020204" pitchFamily="34" charset="0"/>
                <a:cs typeface="Times New Roman" panose="02020603050405020304" pitchFamily="18" charset="0"/>
              </a:rPr>
              <a:t>A neural network with 4 output units: </a:t>
            </a:r>
            <a:r>
              <a:rPr lang="en-US" sz="2000" dirty="0">
                <a:latin typeface="Times New Roman" panose="02020603050405020304" pitchFamily="18" charset="0"/>
                <a:cs typeface="Times New Roman" panose="02020603050405020304" pitchFamily="18" charset="0"/>
              </a:rPr>
              <a:t>we want to decide if it is Pedestrian, Car, Motorcycle or a truck.</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If that is the case what we would do is we go to the neural network with </a:t>
            </a:r>
            <a:endParaRPr lang="en-US" sz="2000" dirty="0">
              <a:latin typeface="Aptos" panose="020B0004020202020204" pitchFamily="34" charset="0"/>
              <a:cs typeface="Times New Roman" panose="02020603050405020304" pitchFamily="18" charset="0"/>
            </a:endParaRPr>
          </a:p>
          <a:p>
            <a:pPr>
              <a:buFont typeface="Wingdings" panose="05000000000000000000" pitchFamily="2" charset="2"/>
              <a:buChar char="§"/>
            </a:pPr>
            <a:r>
              <a:rPr lang="en-US" sz="2000" dirty="0">
                <a:latin typeface="Aptos" panose="020B0004020202020204" pitchFamily="34" charset="0"/>
                <a:cs typeface="Times New Roman" panose="02020603050405020304" pitchFamily="18" charset="0"/>
              </a:rPr>
              <a:t>Four output units  and output a vector of 4 numbers. </a:t>
            </a:r>
          </a:p>
          <a:p>
            <a:pPr marL="800100" lvl="1" indent="-342900">
              <a:buFont typeface="+mj-lt"/>
              <a:buAutoNum type="arabicPeriod"/>
            </a:pPr>
            <a:r>
              <a:rPr lang="en-US" sz="2000" dirty="0">
                <a:latin typeface="Times New Roman" panose="02020603050405020304" pitchFamily="18" charset="0"/>
                <a:cs typeface="Times New Roman" panose="02020603050405020304" pitchFamily="18" charset="0"/>
              </a:rPr>
              <a:t>Get the first output unit to classify that the output is pedestrian( </a:t>
            </a:r>
            <a:r>
              <a:rPr lang="en-US" sz="2000" dirty="0">
                <a:latin typeface="Arial Black" panose="020B0A04020102020204" pitchFamily="34" charset="0"/>
                <a:cs typeface="Times New Roman" panose="02020603050405020304" pitchFamily="18" charset="0"/>
              </a:rPr>
              <a:t>yes</a:t>
            </a:r>
            <a:r>
              <a:rPr lang="en-US" sz="2000" dirty="0">
                <a:latin typeface="Times New Roman" panose="02020603050405020304" pitchFamily="18" charset="0"/>
                <a:cs typeface="Times New Roman" panose="02020603050405020304" pitchFamily="18" charset="0"/>
              </a:rPr>
              <a:t> or </a:t>
            </a:r>
            <a:r>
              <a:rPr lang="en-US" sz="2000" dirty="0">
                <a:latin typeface="Arial Black" panose="020B0A04020102020204" pitchFamily="34" charset="0"/>
                <a:cs typeface="Times New Roman" panose="02020603050405020304" pitchFamily="18" charset="0"/>
              </a:rPr>
              <a:t>no</a:t>
            </a:r>
            <a:r>
              <a:rPr lang="en-US" sz="2000" dirty="0">
                <a:latin typeface="Times New Roman" panose="02020603050405020304" pitchFamily="18" charset="0"/>
                <a:cs typeface="Times New Roman" panose="02020603050405020304" pitchFamily="18" charset="0"/>
              </a:rPr>
              <a:t>)?</a:t>
            </a:r>
          </a:p>
          <a:p>
            <a:pPr marL="800100" lvl="1" indent="-342900">
              <a:buFont typeface="+mj-lt"/>
              <a:buAutoNum type="arabicPeriod"/>
            </a:pPr>
            <a:r>
              <a:rPr lang="en-US" sz="2000" dirty="0">
                <a:latin typeface="Aptos" panose="020B0004020202020204" pitchFamily="34" charset="0"/>
                <a:cs typeface="Times New Roman" panose="02020603050405020304" pitchFamily="18" charset="0"/>
              </a:rPr>
              <a:t>Second output unit to classify if it is </a:t>
            </a:r>
            <a:r>
              <a:rPr lang="en-US" sz="2000" dirty="0">
                <a:latin typeface="Arial Black" panose="020B0A04020102020204" pitchFamily="34" charset="0"/>
                <a:cs typeface="Times New Roman" panose="02020603050405020304" pitchFamily="18" charset="0"/>
              </a:rPr>
              <a:t>Car</a:t>
            </a:r>
            <a:r>
              <a:rPr lang="en-US" sz="2000" dirty="0">
                <a:latin typeface="Aptos" panose="020B0004020202020204" pitchFamily="34" charset="0"/>
                <a:cs typeface="Times New Roman" panose="02020603050405020304" pitchFamily="18" charset="0"/>
              </a:rPr>
              <a:t> ( </a:t>
            </a:r>
            <a:r>
              <a:rPr lang="en-US" sz="2000" dirty="0">
                <a:latin typeface="Arial Black" panose="020B0A04020102020204" pitchFamily="34" charset="0"/>
                <a:cs typeface="Times New Roman" panose="02020603050405020304" pitchFamily="18" charset="0"/>
              </a:rPr>
              <a:t>yes</a:t>
            </a:r>
            <a:r>
              <a:rPr lang="en-US" sz="2000" dirty="0">
                <a:latin typeface="Aptos" panose="020B0004020202020204" pitchFamily="34" charset="0"/>
                <a:cs typeface="Times New Roman" panose="02020603050405020304" pitchFamily="18" charset="0"/>
              </a:rPr>
              <a:t> or </a:t>
            </a:r>
            <a:r>
              <a:rPr lang="en-US" sz="2000" dirty="0">
                <a:latin typeface="Arial Black" panose="020B0A04020102020204" pitchFamily="34" charset="0"/>
                <a:cs typeface="Times New Roman" panose="02020603050405020304" pitchFamily="18" charset="0"/>
              </a:rPr>
              <a:t>no)</a:t>
            </a:r>
            <a:r>
              <a:rPr lang="en-US" sz="2000" dirty="0">
                <a:latin typeface="Aptos" panose="020B0004020202020204" pitchFamily="34" charset="0"/>
                <a:cs typeface="Times New Roman" panose="02020603050405020304" pitchFamily="18" charset="0"/>
              </a:rPr>
              <a:t>?</a:t>
            </a:r>
          </a:p>
          <a:p>
            <a:pPr marL="800100" lvl="1" indent="-342900">
              <a:buFont typeface="+mj-lt"/>
              <a:buAutoNum type="arabicPeriod"/>
            </a:pPr>
            <a:r>
              <a:rPr lang="en-US" sz="2000" dirty="0">
                <a:latin typeface="Aptos" panose="020B0004020202020204" pitchFamily="34" charset="0"/>
                <a:cs typeface="Times New Roman" panose="02020603050405020304" pitchFamily="18" charset="0"/>
              </a:rPr>
              <a:t>Third output unit to classify if it is </a:t>
            </a:r>
            <a:r>
              <a:rPr lang="en-US" sz="2000" dirty="0">
                <a:latin typeface="Arial Black" panose="020B0A04020102020204" pitchFamily="34" charset="0"/>
                <a:cs typeface="Times New Roman" panose="02020603050405020304" pitchFamily="18" charset="0"/>
              </a:rPr>
              <a:t>Motorcycle</a:t>
            </a:r>
            <a:r>
              <a:rPr lang="en-US" sz="2000" dirty="0">
                <a:latin typeface="Aptos" panose="020B0004020202020204" pitchFamily="34" charset="0"/>
                <a:cs typeface="Times New Roman" panose="02020603050405020304" pitchFamily="18" charset="0"/>
              </a:rPr>
              <a:t> ( </a:t>
            </a:r>
            <a:r>
              <a:rPr lang="en-US" sz="2000" dirty="0">
                <a:latin typeface="Arial Black" panose="020B0A04020102020204" pitchFamily="34" charset="0"/>
                <a:cs typeface="Times New Roman" panose="02020603050405020304" pitchFamily="18" charset="0"/>
              </a:rPr>
              <a:t>yes</a:t>
            </a:r>
            <a:r>
              <a:rPr lang="en-US" sz="2000" dirty="0">
                <a:latin typeface="Aptos" panose="020B0004020202020204" pitchFamily="34" charset="0"/>
                <a:cs typeface="Times New Roman" panose="02020603050405020304" pitchFamily="18" charset="0"/>
              </a:rPr>
              <a:t> or </a:t>
            </a:r>
            <a:r>
              <a:rPr lang="en-US" sz="2000" dirty="0">
                <a:latin typeface="Arial Black" panose="020B0A04020102020204" pitchFamily="34" charset="0"/>
                <a:cs typeface="Times New Roman" panose="02020603050405020304" pitchFamily="18" charset="0"/>
              </a:rPr>
              <a:t>no)</a:t>
            </a:r>
            <a:r>
              <a:rPr lang="en-US" sz="2000" dirty="0">
                <a:latin typeface="Aptos" panose="020B0004020202020204" pitchFamily="34" charset="0"/>
                <a:cs typeface="Times New Roman" panose="02020603050405020304" pitchFamily="18" charset="0"/>
              </a:rPr>
              <a:t>? </a:t>
            </a:r>
          </a:p>
          <a:p>
            <a:pPr marL="800100" lvl="1" indent="-342900">
              <a:buFont typeface="+mj-lt"/>
              <a:buAutoNum type="arabicPeriod"/>
            </a:pPr>
            <a:r>
              <a:rPr lang="en-US" sz="2000" dirty="0">
                <a:latin typeface="Aptos" panose="020B0004020202020204" pitchFamily="34" charset="0"/>
                <a:cs typeface="Times New Roman" panose="02020603050405020304" pitchFamily="18" charset="0"/>
              </a:rPr>
              <a:t>Fourth output unit to classify if it is </a:t>
            </a:r>
            <a:r>
              <a:rPr lang="en-US" sz="2000" dirty="0">
                <a:latin typeface="Arial Black" panose="020B0A04020102020204" pitchFamily="34" charset="0"/>
                <a:cs typeface="Times New Roman" panose="02020603050405020304" pitchFamily="18" charset="0"/>
              </a:rPr>
              <a:t>Truck </a:t>
            </a:r>
            <a:r>
              <a:rPr lang="en-US" sz="2000" dirty="0">
                <a:latin typeface="Aptos" panose="020B0004020202020204" pitchFamily="34" charset="0"/>
                <a:cs typeface="Times New Roman" panose="02020603050405020304" pitchFamily="18" charset="0"/>
              </a:rPr>
              <a:t>(</a:t>
            </a:r>
            <a:r>
              <a:rPr lang="en-US" sz="2000" dirty="0">
                <a:latin typeface="Arial Black" panose="020B0A04020102020204" pitchFamily="34" charset="0"/>
                <a:cs typeface="Times New Roman" panose="02020603050405020304" pitchFamily="18" charset="0"/>
              </a:rPr>
              <a:t>yes</a:t>
            </a:r>
            <a:r>
              <a:rPr lang="en-US" sz="2000" dirty="0">
                <a:latin typeface="Aptos" panose="020B0004020202020204" pitchFamily="34" charset="0"/>
                <a:cs typeface="Times New Roman" panose="02020603050405020304" pitchFamily="18" charset="0"/>
              </a:rPr>
              <a:t> or </a:t>
            </a:r>
            <a:r>
              <a:rPr lang="en-US" sz="2000" dirty="0">
                <a:latin typeface="Arial Black" panose="020B0A04020102020204" pitchFamily="34" charset="0"/>
                <a:cs typeface="Times New Roman" panose="02020603050405020304" pitchFamily="18" charset="0"/>
              </a:rPr>
              <a:t>no)</a:t>
            </a:r>
            <a:r>
              <a:rPr lang="en-US" sz="2000" dirty="0">
                <a:latin typeface="Aptos" panose="020B0004020202020204" pitchFamily="34" charset="0"/>
                <a:cs typeface="Times New Roman" panose="02020603050405020304" pitchFamily="18" charset="0"/>
              </a:rPr>
              <a:t>?</a:t>
            </a:r>
          </a:p>
          <a:p>
            <a:pPr marL="457200" lvl="1" indent="0">
              <a:buNone/>
            </a:pPr>
            <a:endParaRPr lang="en-US" sz="2000" dirty="0">
              <a:latin typeface="Aptos" panose="020B0004020202020204" pitchFamily="34" charset="0"/>
              <a:cs typeface="Times New Roman" panose="02020603050405020304" pitchFamily="18" charset="0"/>
            </a:endParaRPr>
          </a:p>
          <a:p>
            <a:pPr marL="0" indent="0">
              <a:buNone/>
            </a:pPr>
            <a:endParaRPr lang="en-US" dirty="0"/>
          </a:p>
          <a:p>
            <a:endParaRPr lang="en-US" dirty="0"/>
          </a:p>
        </p:txBody>
      </p:sp>
    </p:spTree>
    <p:extLst>
      <p:ext uri="{BB962C8B-B14F-4D97-AF65-F5344CB8AC3E}">
        <p14:creationId xmlns:p14="http://schemas.microsoft.com/office/powerpoint/2010/main" val="27100380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2D93E-885F-0E98-55DF-5AFA057D650E}"/>
              </a:ext>
            </a:extLst>
          </p:cNvPr>
          <p:cNvSpPr>
            <a:spLocks noGrp="1"/>
          </p:cNvSpPr>
          <p:nvPr>
            <p:ph type="title"/>
          </p:nvPr>
        </p:nvSpPr>
        <p:spPr>
          <a:xfrm>
            <a:off x="838200" y="365126"/>
            <a:ext cx="10515600" cy="670656"/>
          </a:xfrm>
        </p:spPr>
        <p:txBody>
          <a:bodyPr>
            <a:normAutofit/>
          </a:bodyPr>
          <a:lstStyle/>
          <a:p>
            <a:pPr algn="ctr"/>
            <a:r>
              <a:rPr lang="en-US" sz="2400" dirty="0">
                <a:latin typeface="Arial Black" panose="020B0A04020102020204" pitchFamily="34" charset="0"/>
              </a:rPr>
              <a:t>Multiple out put units: One_VS_ALL</a:t>
            </a:r>
          </a:p>
        </p:txBody>
      </p:sp>
      <p:sp>
        <p:nvSpPr>
          <p:cNvPr id="3" name="Content Placeholder 2">
            <a:extLst>
              <a:ext uri="{FF2B5EF4-FFF2-40B4-BE49-F238E27FC236}">
                <a16:creationId xmlns:a16="http://schemas.microsoft.com/office/drawing/2014/main" id="{F8792651-46B2-5ECC-438F-5BF64C7CE389}"/>
              </a:ext>
            </a:extLst>
          </p:cNvPr>
          <p:cNvSpPr>
            <a:spLocks noGrp="1"/>
          </p:cNvSpPr>
          <p:nvPr>
            <p:ph idx="1"/>
          </p:nvPr>
        </p:nvSpPr>
        <p:spPr>
          <a:xfrm>
            <a:off x="838200" y="1035782"/>
            <a:ext cx="10515600" cy="5141181"/>
          </a:xfrm>
        </p:spPr>
        <p:txBody>
          <a:bodyPr>
            <a:normAutofit/>
          </a:bodyPr>
          <a:lstStyle/>
          <a:p>
            <a:pPr marL="514350" indent="-514350">
              <a:buFont typeface="+mj-lt"/>
              <a:buAutoNum type="arabicPeriod"/>
            </a:pPr>
            <a:r>
              <a:rPr lang="en-US" sz="2000" dirty="0"/>
              <a:t>If the output is Pedestrian, we want to have h</a:t>
            </a:r>
            <a:r>
              <a:rPr lang="el-GR" sz="2000" dirty="0"/>
              <a:t>θ</a:t>
            </a:r>
            <a:r>
              <a:rPr lang="en-US" sz="2000" dirty="0"/>
              <a:t>  (x) ≈ a vector of 1;0;0;0</a:t>
            </a:r>
          </a:p>
          <a:p>
            <a:pPr marL="514350" indent="-514350">
              <a:buFont typeface="+mj-lt"/>
              <a:buAutoNum type="arabicPeriod"/>
            </a:pPr>
            <a:r>
              <a:rPr lang="en-US" sz="2000" dirty="0"/>
              <a:t>If the output is Car, we want to have h</a:t>
            </a:r>
            <a:r>
              <a:rPr lang="el-GR" sz="2000" dirty="0"/>
              <a:t>θ</a:t>
            </a:r>
            <a:r>
              <a:rPr lang="en-US" sz="2000" dirty="0"/>
              <a:t>  (x) ≈ a vector of 0;1;0;0</a:t>
            </a:r>
          </a:p>
          <a:p>
            <a:pPr marL="514350" indent="-514350">
              <a:buFont typeface="+mj-lt"/>
              <a:buAutoNum type="arabicPeriod"/>
            </a:pPr>
            <a:r>
              <a:rPr lang="en-US" sz="2000" dirty="0"/>
              <a:t>If the output is Motorcycle, we want to have h</a:t>
            </a:r>
            <a:r>
              <a:rPr lang="el-GR" sz="2000" dirty="0"/>
              <a:t>θ</a:t>
            </a:r>
            <a:r>
              <a:rPr lang="en-US" sz="2000" dirty="0"/>
              <a:t>  (x) ≈ a vector of 0;0;1;0</a:t>
            </a:r>
          </a:p>
          <a:p>
            <a:pPr marL="514350" indent="-514350">
              <a:buFont typeface="+mj-lt"/>
              <a:buAutoNum type="arabicPeriod"/>
            </a:pPr>
            <a:r>
              <a:rPr lang="en-US" sz="2000" dirty="0"/>
              <a:t>If the output is Truck, we want to have h</a:t>
            </a:r>
            <a:r>
              <a:rPr lang="el-GR" sz="2000" dirty="0"/>
              <a:t>θ</a:t>
            </a:r>
            <a:r>
              <a:rPr lang="en-US" sz="2000" dirty="0"/>
              <a:t>  (x) ≈ a vector of 0;0;0;1</a:t>
            </a:r>
          </a:p>
          <a:p>
            <a:pPr marL="0" indent="0">
              <a:buNone/>
            </a:pPr>
            <a:r>
              <a:rPr lang="en-US" sz="2000" dirty="0"/>
              <a:t>This resembles the logistic regression and here we  have essentially 4 regression qualifiers. Each of these qualifiers is trying to recognize one of four cases.</a:t>
            </a:r>
          </a:p>
          <a:p>
            <a:r>
              <a:rPr lang="en-US" sz="2000" dirty="0"/>
              <a:t>The neural network has 4 units, and each gets input of X as a different images. training set with different images of Pedestrian, Car, Motorcycle and Truck.</a:t>
            </a:r>
          </a:p>
          <a:p>
            <a:r>
              <a:rPr lang="en-US" sz="2000" dirty="0"/>
              <a:t>Previously label Y  has written out as integers from 1 2 3 4. Now, Y represented as a vector of 4 numbers.</a:t>
            </a:r>
          </a:p>
          <a:p>
            <a:r>
              <a:rPr lang="en-US" sz="2000" dirty="0"/>
              <a:t>One training example would be: (x</a:t>
            </a:r>
            <a:r>
              <a:rPr lang="en-US" sz="2000" baseline="30000" dirty="0"/>
              <a:t>i</a:t>
            </a:r>
            <a:r>
              <a:rPr lang="en-US" sz="2000" dirty="0"/>
              <a:t>, y</a:t>
            </a:r>
            <a:r>
              <a:rPr lang="en-US" sz="2000" baseline="30000" dirty="0"/>
              <a:t>i</a:t>
            </a:r>
            <a:r>
              <a:rPr lang="en-US" sz="2000" dirty="0"/>
              <a:t>). x</a:t>
            </a:r>
            <a:r>
              <a:rPr lang="en-US" sz="2000" baseline="30000" dirty="0"/>
              <a:t>i  </a:t>
            </a:r>
            <a:r>
              <a:rPr lang="en-US" sz="2000" dirty="0"/>
              <a:t>is the feature as an image. Y</a:t>
            </a:r>
            <a:r>
              <a:rPr lang="en-US" sz="2000" baseline="30000" dirty="0"/>
              <a:t>i </a:t>
            </a:r>
            <a:r>
              <a:rPr lang="en-US" sz="2000" dirty="0"/>
              <a:t>is the value of a vector. Both are 4-dimensional vector. h</a:t>
            </a:r>
            <a:r>
              <a:rPr lang="el-GR" sz="2000" dirty="0"/>
              <a:t>θ</a:t>
            </a:r>
            <a:r>
              <a:rPr lang="en-US" sz="2000" dirty="0"/>
              <a:t>  (x</a:t>
            </a:r>
            <a:r>
              <a:rPr lang="en-US" sz="2000" baseline="30000" dirty="0"/>
              <a:t>(i)</a:t>
            </a:r>
            <a:r>
              <a:rPr lang="en-US" sz="2000" dirty="0"/>
              <a:t>)  ≈  y </a:t>
            </a:r>
            <a:r>
              <a:rPr lang="en-US" sz="2000" baseline="30000" dirty="0"/>
              <a:t>(i)</a:t>
            </a:r>
            <a:endParaRPr lang="en-US" sz="2000" dirty="0"/>
          </a:p>
          <a:p>
            <a:pPr marL="0" indent="0">
              <a:buNone/>
            </a:pPr>
            <a:endParaRPr lang="en-US" dirty="0"/>
          </a:p>
          <a:p>
            <a:endParaRPr lang="en-US" dirty="0"/>
          </a:p>
        </p:txBody>
      </p:sp>
    </p:spTree>
    <p:extLst>
      <p:ext uri="{BB962C8B-B14F-4D97-AF65-F5344CB8AC3E}">
        <p14:creationId xmlns:p14="http://schemas.microsoft.com/office/powerpoint/2010/main" val="16597229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E3BF0-CFCB-5B92-FBC1-C88A794B647D}"/>
              </a:ext>
            </a:extLst>
          </p:cNvPr>
          <p:cNvSpPr>
            <a:spLocks noGrp="1"/>
          </p:cNvSpPr>
          <p:nvPr>
            <p:ph type="title"/>
          </p:nvPr>
        </p:nvSpPr>
        <p:spPr>
          <a:xfrm>
            <a:off x="838200" y="365125"/>
            <a:ext cx="10515600" cy="532799"/>
          </a:xfrm>
        </p:spPr>
        <p:txBody>
          <a:bodyPr>
            <a:normAutofit/>
          </a:bodyPr>
          <a:lstStyle/>
          <a:p>
            <a:pPr algn="ctr"/>
            <a:r>
              <a:rPr lang="en-US" sz="2400" dirty="0">
                <a:latin typeface="Arial Black" panose="020B0A04020102020204" pitchFamily="34" charset="0"/>
              </a:rPr>
              <a:t>Multiple out put units: One_VS_ALL</a:t>
            </a:r>
            <a:endParaRPr lang="en-US" sz="2400" dirty="0"/>
          </a:p>
        </p:txBody>
      </p:sp>
      <p:sp>
        <p:nvSpPr>
          <p:cNvPr id="3" name="Content Placeholder 2">
            <a:extLst>
              <a:ext uri="{FF2B5EF4-FFF2-40B4-BE49-F238E27FC236}">
                <a16:creationId xmlns:a16="http://schemas.microsoft.com/office/drawing/2014/main" id="{D9CF0069-C923-7DAF-24DC-0E686F38F648}"/>
              </a:ext>
            </a:extLst>
          </p:cNvPr>
          <p:cNvSpPr>
            <a:spLocks noGrp="1"/>
          </p:cNvSpPr>
          <p:nvPr>
            <p:ph idx="1"/>
          </p:nvPr>
        </p:nvSpPr>
        <p:spPr/>
        <p:txBody>
          <a:bodyPr/>
          <a:lstStyle/>
          <a:p>
            <a:pPr marL="0" indent="0">
              <a:buNone/>
            </a:pPr>
            <a:endParaRPr lang="en-US" dirty="0"/>
          </a:p>
          <a:p>
            <a:pPr marL="0" indent="0">
              <a:buNone/>
            </a:pPr>
            <a:endParaRPr lang="en-US" dirty="0"/>
          </a:p>
        </p:txBody>
      </p:sp>
      <p:pic>
        <p:nvPicPr>
          <p:cNvPr id="4" name="Content Placeholder 4">
            <a:extLst>
              <a:ext uri="{FF2B5EF4-FFF2-40B4-BE49-F238E27FC236}">
                <a16:creationId xmlns:a16="http://schemas.microsoft.com/office/drawing/2014/main" id="{910FBCE8-629D-6523-9A0D-0E0931B1B41B}"/>
              </a:ext>
            </a:extLst>
          </p:cNvPr>
          <p:cNvPicPr>
            <a:picLocks noChangeAspect="1"/>
          </p:cNvPicPr>
          <p:nvPr/>
        </p:nvPicPr>
        <p:blipFill>
          <a:blip r:embed="rId2"/>
          <a:stretch>
            <a:fillRect/>
          </a:stretch>
        </p:blipFill>
        <p:spPr>
          <a:xfrm>
            <a:off x="1350021" y="1587716"/>
            <a:ext cx="9491958" cy="4467095"/>
          </a:xfrm>
          <a:prstGeom prst="rect">
            <a:avLst/>
          </a:prstGeom>
        </p:spPr>
      </p:pic>
    </p:spTree>
    <p:extLst>
      <p:ext uri="{BB962C8B-B14F-4D97-AF65-F5344CB8AC3E}">
        <p14:creationId xmlns:p14="http://schemas.microsoft.com/office/powerpoint/2010/main" val="23933417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3A797-06A5-D8AD-9E71-AE603AB7A155}"/>
              </a:ext>
            </a:extLst>
          </p:cNvPr>
          <p:cNvSpPr>
            <a:spLocks noGrp="1"/>
          </p:cNvSpPr>
          <p:nvPr>
            <p:ph type="title"/>
          </p:nvPr>
        </p:nvSpPr>
        <p:spPr>
          <a:xfrm>
            <a:off x="838200" y="365126"/>
            <a:ext cx="10515600" cy="759668"/>
          </a:xfrm>
        </p:spPr>
        <p:txBody>
          <a:bodyPr>
            <a:normAutofit/>
          </a:bodyPr>
          <a:lstStyle/>
          <a:p>
            <a:pPr algn="ctr"/>
            <a:r>
              <a:rPr lang="en-US" sz="2000" dirty="0">
                <a:latin typeface="Arial Black" panose="020B0A04020102020204" pitchFamily="34" charset="0"/>
              </a:rPr>
              <a:t>Multiple out put units: One_VS_ALL</a:t>
            </a:r>
            <a:endParaRPr lang="en-US" sz="2000" dirty="0"/>
          </a:p>
        </p:txBody>
      </p:sp>
      <p:sp>
        <p:nvSpPr>
          <p:cNvPr id="3" name="Content Placeholder 2">
            <a:extLst>
              <a:ext uri="{FF2B5EF4-FFF2-40B4-BE49-F238E27FC236}">
                <a16:creationId xmlns:a16="http://schemas.microsoft.com/office/drawing/2014/main" id="{3948D3DA-BC9B-F4F2-7E2D-551A95F3E3F9}"/>
              </a:ext>
            </a:extLst>
          </p:cNvPr>
          <p:cNvSpPr>
            <a:spLocks noGrp="1"/>
          </p:cNvSpPr>
          <p:nvPr>
            <p:ph idx="1"/>
          </p:nvPr>
        </p:nvSpPr>
        <p:spPr/>
        <p:txBody>
          <a:bodyPr/>
          <a:lstStyle/>
          <a:p>
            <a:endParaRPr lang="en-US" dirty="0"/>
          </a:p>
          <a:p>
            <a:endParaRPr lang="en-US" dirty="0"/>
          </a:p>
        </p:txBody>
      </p:sp>
      <p:pic>
        <p:nvPicPr>
          <p:cNvPr id="4" name="Content Placeholder 4">
            <a:extLst>
              <a:ext uri="{FF2B5EF4-FFF2-40B4-BE49-F238E27FC236}">
                <a16:creationId xmlns:a16="http://schemas.microsoft.com/office/drawing/2014/main" id="{B2E2A3E0-FE6C-A24A-E1F2-CB1C02B0D8A0}"/>
              </a:ext>
            </a:extLst>
          </p:cNvPr>
          <p:cNvPicPr>
            <a:picLocks noChangeAspect="1"/>
          </p:cNvPicPr>
          <p:nvPr/>
        </p:nvPicPr>
        <p:blipFill>
          <a:blip r:embed="rId2"/>
          <a:stretch>
            <a:fillRect/>
          </a:stretch>
        </p:blipFill>
        <p:spPr>
          <a:xfrm>
            <a:off x="1881164" y="1833717"/>
            <a:ext cx="8429672" cy="4351338"/>
          </a:xfrm>
          <a:prstGeom prst="rect">
            <a:avLst/>
          </a:prstGeom>
        </p:spPr>
      </p:pic>
    </p:spTree>
    <p:extLst>
      <p:ext uri="{BB962C8B-B14F-4D97-AF65-F5344CB8AC3E}">
        <p14:creationId xmlns:p14="http://schemas.microsoft.com/office/powerpoint/2010/main" val="1275656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5D899-EB40-01F1-BAF0-CC3EDEE366FF}"/>
              </a:ext>
            </a:extLst>
          </p:cNvPr>
          <p:cNvSpPr>
            <a:spLocks noGrp="1"/>
          </p:cNvSpPr>
          <p:nvPr>
            <p:ph type="title"/>
          </p:nvPr>
        </p:nvSpPr>
        <p:spPr>
          <a:xfrm>
            <a:off x="838200" y="365126"/>
            <a:ext cx="10515600" cy="836658"/>
          </a:xfrm>
        </p:spPr>
        <p:txBody>
          <a:bodyPr>
            <a:normAutofit/>
          </a:bodyPr>
          <a:lstStyle/>
          <a:p>
            <a:pPr algn="ctr"/>
            <a:r>
              <a:rPr lang="en-US" sz="2400" b="1" dirty="0">
                <a:latin typeface="Arial Black" panose="020B0A04020102020204" pitchFamily="34" charset="0"/>
              </a:rPr>
              <a:t>You're stuck</a:t>
            </a:r>
            <a:r>
              <a:rPr lang="en-US" sz="2400" dirty="0">
                <a:latin typeface="Arial Black" panose="020B0A04020102020204" pitchFamily="34" charset="0"/>
              </a:rPr>
              <a:t>:</a:t>
            </a:r>
          </a:p>
        </p:txBody>
      </p:sp>
      <p:sp>
        <p:nvSpPr>
          <p:cNvPr id="3" name="Content Placeholder 2">
            <a:extLst>
              <a:ext uri="{FF2B5EF4-FFF2-40B4-BE49-F238E27FC236}">
                <a16:creationId xmlns:a16="http://schemas.microsoft.com/office/drawing/2014/main" id="{1F83415B-50AD-81A0-52D6-E9A0F3BD52F5}"/>
              </a:ext>
            </a:extLst>
          </p:cNvPr>
          <p:cNvSpPr>
            <a:spLocks noGrp="1"/>
          </p:cNvSpPr>
          <p:nvPr>
            <p:ph idx="1"/>
          </p:nvPr>
        </p:nvSpPr>
        <p:spPr>
          <a:xfrm>
            <a:off x="838200" y="1338943"/>
            <a:ext cx="10515600" cy="4838020"/>
          </a:xfrm>
        </p:spPr>
        <p:txBody>
          <a:bodyPr/>
          <a:lstStyle/>
          <a:p>
            <a:pPr marL="0" indent="0">
              <a:buNone/>
            </a:pPr>
            <a:r>
              <a:rPr lang="en-US" sz="1800" dirty="0"/>
              <a:t>keep all polynomial terms and face overfitting/computational blowup, or restrict the features and lose the expressive power needed to fit the data well.</a:t>
            </a:r>
          </a:p>
          <a:p>
            <a:r>
              <a:rPr lang="en-US" sz="1800" dirty="0">
                <a:latin typeface="Arial Black" panose="020B0A04020102020204" pitchFamily="34" charset="0"/>
              </a:rPr>
              <a:t>Why This Motivates Neural Networks</a:t>
            </a:r>
          </a:p>
          <a:p>
            <a:r>
              <a:rPr lang="en-US" sz="1800" dirty="0"/>
              <a:t>This is exactly the argument for neural networks: instead of manually choosing which polynomial combinations to include, a neural network </a:t>
            </a:r>
            <a:r>
              <a:rPr lang="en-US" sz="1800" b="1" dirty="0"/>
              <a:t>learns the useful nonlinear feature combinations automatically</a:t>
            </a:r>
            <a:r>
              <a:rPr lang="en-US" sz="1800" dirty="0"/>
              <a:t> through its hidden layers — achieving the expressive power of high-order polynomial features </a:t>
            </a:r>
            <a:r>
              <a:rPr lang="en-US" sz="1800" b="1" dirty="0"/>
              <a:t>without the combinatorial explosion in feature count</a:t>
            </a:r>
            <a:r>
              <a:rPr lang="en-US" sz="1800" dirty="0"/>
              <a:t>, because the network shares parameters and composes simple functions in layers rather than enumerating every polynomial term explicitly.</a:t>
            </a:r>
            <a:endParaRPr lang="en-US" sz="1800" dirty="0">
              <a:latin typeface="Arial Black" panose="020B0A04020102020204" pitchFamily="34" charset="0"/>
            </a:endParaRPr>
          </a:p>
          <a:p>
            <a:endParaRPr lang="en-US" dirty="0"/>
          </a:p>
        </p:txBody>
      </p:sp>
    </p:spTree>
    <p:extLst>
      <p:ext uri="{BB962C8B-B14F-4D97-AF65-F5344CB8AC3E}">
        <p14:creationId xmlns:p14="http://schemas.microsoft.com/office/powerpoint/2010/main" val="4154837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C153D-DFE7-5DDF-3AC3-EC732FF252CD}"/>
              </a:ext>
            </a:extLst>
          </p:cNvPr>
          <p:cNvSpPr>
            <a:spLocks noGrp="1"/>
          </p:cNvSpPr>
          <p:nvPr>
            <p:ph type="title"/>
          </p:nvPr>
        </p:nvSpPr>
        <p:spPr>
          <a:xfrm>
            <a:off x="838200" y="365126"/>
            <a:ext cx="10515600" cy="542744"/>
          </a:xfrm>
        </p:spPr>
        <p:txBody>
          <a:bodyPr>
            <a:normAutofit/>
          </a:bodyPr>
          <a:lstStyle/>
          <a:p>
            <a:pPr algn="ctr"/>
            <a:r>
              <a:rPr lang="en-US" sz="2400" dirty="0">
                <a:latin typeface="Arial Black" panose="020B0A04020102020204" pitchFamily="34" charset="0"/>
              </a:rPr>
              <a:t>Again: Why do we need for Neural Networks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C0822B7-BF7A-59BB-9DE2-CCC202C3F66F}"/>
                  </a:ext>
                </a:extLst>
              </p:cNvPr>
              <p:cNvSpPr>
                <a:spLocks noGrp="1"/>
              </p:cNvSpPr>
              <p:nvPr>
                <p:ph idx="1"/>
              </p:nvPr>
            </p:nvSpPr>
            <p:spPr>
              <a:xfrm>
                <a:off x="838200" y="1188720"/>
                <a:ext cx="10515600" cy="5231674"/>
              </a:xfrm>
            </p:spPr>
            <p:txBody>
              <a:bodyPr>
                <a:normAutofit lnSpcReduction="10000"/>
              </a:bodyPr>
              <a:lstStyle/>
              <a:p>
                <a:pPr marL="0" indent="0">
                  <a:buNone/>
                </a:pPr>
                <a:r>
                  <a:rPr lang="en-US" sz="1800" dirty="0"/>
                  <a:t>Using quadratic features like x₁², x₂², x₃²...x₁₀₀² (and all pairwise combinations like x₁x₂, x₁x₃, etc.)— it causes the </a:t>
                </a:r>
                <a:r>
                  <a:rPr lang="en-US" sz="1800" b="1" dirty="0"/>
                  <a:t>combinatorial feature explosion</a:t>
                </a:r>
                <a:r>
                  <a:rPr lang="en-US" sz="1800" dirty="0"/>
                  <a:t>.</a:t>
                </a:r>
              </a:p>
              <a:p>
                <a:pPr marL="0" indent="0">
                  <a:buNone/>
                </a:pPr>
                <a:r>
                  <a:rPr lang="en-US" sz="1800" dirty="0"/>
                  <a:t>With </a:t>
                </a:r>
                <a:r>
                  <a:rPr lang="en-US" sz="1800" b="1" dirty="0"/>
                  <a:t>n = 100 original features</a:t>
                </a:r>
                <a:r>
                  <a:rPr lang="en-US" sz="1800" dirty="0"/>
                  <a:t>, if you include all quadratic terms (</a:t>
                </a:r>
                <a:r>
                  <a:rPr lang="en-US" sz="1800" dirty="0" err="1"/>
                  <a:t>xᵢx</a:t>
                </a:r>
                <a:r>
                  <a:rPr lang="en-US" sz="1800" dirty="0"/>
                  <a:t>ⱼ for all pairs), you get approximately:</a:t>
                </a:r>
              </a:p>
              <a:p>
                <a:pPr marL="0" indent="0">
                  <a:buNone/>
                </a:pPr>
                <a:r>
                  <a:rPr lang="en-US" sz="1800" baseline="30000" dirty="0"/>
                  <a:t>	n2</a:t>
                </a:r>
                <a:r>
                  <a:rPr lang="en-US" sz="1800" dirty="0"/>
                  <a:t>/2​≈100</a:t>
                </a:r>
                <a:r>
                  <a:rPr lang="en-US" sz="1800" baseline="30000" dirty="0"/>
                  <a:t>2</a:t>
                </a:r>
                <a:r>
                  <a:rPr lang="en-US" sz="1800" dirty="0"/>
                  <a:t>​ /2=5,000 features. That's already a lot.</a:t>
                </a:r>
              </a:p>
              <a:p>
                <a:pPr marL="0" indent="0">
                  <a:buNone/>
                </a:pPr>
                <a:r>
                  <a:rPr lang="en-US" sz="1800" dirty="0">
                    <a:latin typeface="Arial Black" panose="020B0A04020102020204" pitchFamily="34" charset="0"/>
                  </a:rPr>
                  <a:t>Why Computer Vision Breaks This Approach</a:t>
                </a:r>
              </a:p>
              <a:p>
                <a:r>
                  <a:rPr lang="en-US" sz="1800" dirty="0"/>
                  <a:t>A small image — say </a:t>
                </a:r>
                <a:r>
                  <a:rPr lang="en-US" sz="1800" b="1" dirty="0"/>
                  <a:t>50×50 pixels</a:t>
                </a:r>
                <a:r>
                  <a:rPr lang="en-US" sz="1800" dirty="0"/>
                  <a:t> — has:</a:t>
                </a:r>
                <a:br>
                  <a:rPr lang="en-US" sz="1800" dirty="0"/>
                </a:br>
                <a:endParaRPr lang="en-US" sz="1800" dirty="0"/>
              </a:p>
              <a:p>
                <a:pPr marL="0" indent="0">
                  <a:buNone/>
                </a:pPr>
                <a:r>
                  <a:rPr lang="en-US" sz="1800" dirty="0"/>
                  <a:t>	</a:t>
                </a:r>
                <a14:m>
                  <m:oMath xmlns:m="http://schemas.openxmlformats.org/officeDocument/2006/math">
                    <m:r>
                      <a:rPr lang="en-US" sz="1800">
                        <a:latin typeface="Cambria Math" panose="02040503050406030204" pitchFamily="18" charset="0"/>
                      </a:rPr>
                      <m:t>50×50=2,500</m:t>
                    </m:r>
                    <m:r>
                      <m:rPr>
                        <m:nor/>
                      </m:rPr>
                      <a:rPr lang="en-US" sz="1800" i="0"/>
                      <m:t> pixels (raw features)</m:t>
                    </m:r>
                  </m:oMath>
                </a14:m>
                <a:endParaRPr lang="en-US" sz="1800" dirty="0"/>
              </a:p>
              <a:p>
                <a:r>
                  <a:rPr lang="en-US" sz="1800" dirty="0"/>
                  <a:t>If grayscale, n = 2,500. If you now add all </a:t>
                </a:r>
                <a:r>
                  <a:rPr lang="en-US" sz="1800" b="1" dirty="0"/>
                  <a:t>quadratic feature combinations</a:t>
                </a:r>
                <a:r>
                  <a:rPr lang="en-US" sz="1800" dirty="0"/>
                  <a:t>:</a:t>
                </a:r>
              </a:p>
              <a:p>
                <a14:m>
                  <m:oMath xmlns:m="http://schemas.openxmlformats.org/officeDocument/2006/math">
                    <m:f>
                      <m:fPr>
                        <m:ctrlPr>
                          <a:rPr lang="en-US" sz="1800" i="1">
                            <a:latin typeface="Cambria Math" panose="02040503050406030204" pitchFamily="18" charset="0"/>
                          </a:rPr>
                        </m:ctrlPr>
                      </m:fPr>
                      <m:num>
                        <m:sSup>
                          <m:sSupPr>
                            <m:ctrlPr>
                              <a:rPr lang="en-US" sz="1800" i="1">
                                <a:latin typeface="Cambria Math" panose="02040503050406030204" pitchFamily="18" charset="0"/>
                              </a:rPr>
                            </m:ctrlPr>
                          </m:sSupPr>
                          <m:e>
                            <m:r>
                              <a:rPr lang="en-US" sz="1800" i="1">
                                <a:latin typeface="Cambria Math" panose="02040503050406030204" pitchFamily="18" charset="0"/>
                              </a:rPr>
                              <m:t>𝑛</m:t>
                            </m:r>
                          </m:e>
                          <m:sup>
                            <m:r>
                              <a:rPr lang="en-US" sz="1800">
                                <a:latin typeface="Cambria Math" panose="02040503050406030204" pitchFamily="18" charset="0"/>
                              </a:rPr>
                              <m:t>2</m:t>
                            </m:r>
                          </m:sup>
                        </m:sSup>
                      </m:num>
                      <m:den>
                        <m:r>
                          <a:rPr lang="en-US" sz="1800">
                            <a:latin typeface="Cambria Math" panose="02040503050406030204" pitchFamily="18" charset="0"/>
                          </a:rPr>
                          <m:t>2</m:t>
                        </m:r>
                      </m:den>
                    </m:f>
                    <m:r>
                      <a:rPr lang="en-US" sz="1800">
                        <a:latin typeface="Cambria Math" panose="02040503050406030204" pitchFamily="18" charset="0"/>
                      </a:rPr>
                      <m:t>≈</m:t>
                    </m:r>
                    <m:f>
                      <m:fPr>
                        <m:ctrlPr>
                          <a:rPr lang="en-US" sz="1800" i="1">
                            <a:latin typeface="Cambria Math" panose="02040503050406030204" pitchFamily="18" charset="0"/>
                          </a:rPr>
                        </m:ctrlPr>
                      </m:fPr>
                      <m:num>
                        <m:sSup>
                          <m:sSupPr>
                            <m:ctrlPr>
                              <a:rPr lang="en-US" sz="1800">
                                <a:latin typeface="Cambria Math" panose="02040503050406030204" pitchFamily="18" charset="0"/>
                              </a:rPr>
                            </m:ctrlPr>
                          </m:sSupPr>
                          <m:e>
                            <m:r>
                              <a:rPr lang="en-US" sz="1800">
                                <a:latin typeface="Cambria Math" panose="02040503050406030204" pitchFamily="18" charset="0"/>
                              </a:rPr>
                              <m:t>2,500</m:t>
                            </m:r>
                          </m:e>
                          <m:sup>
                            <m:r>
                              <a:rPr lang="en-US" sz="1800">
                                <a:latin typeface="Cambria Math" panose="02040503050406030204" pitchFamily="18" charset="0"/>
                              </a:rPr>
                              <m:t>2</m:t>
                            </m:r>
                          </m:sup>
                        </m:sSup>
                      </m:num>
                      <m:den>
                        <m:r>
                          <a:rPr lang="en-US" sz="1800">
                            <a:latin typeface="Cambria Math" panose="02040503050406030204" pitchFamily="18" charset="0"/>
                          </a:rPr>
                          <m:t>2</m:t>
                        </m:r>
                      </m:den>
                    </m:f>
                    <m:r>
                      <a:rPr lang="en-US" sz="1800">
                        <a:latin typeface="Cambria Math" panose="02040503050406030204" pitchFamily="18" charset="0"/>
                      </a:rPr>
                      <m:t>≈3,000,000</m:t>
                    </m:r>
                    <m:r>
                      <m:rPr>
                        <m:nor/>
                      </m:rPr>
                      <a:rPr lang="en-US" sz="1800" i="0"/>
                      <m:t> features</m:t>
                    </m:r>
                  </m:oMath>
                </a14:m>
                <a:endParaRPr lang="en-US" sz="1800" dirty="0"/>
              </a:p>
              <a:p>
                <a:pPr marL="0" indent="0">
                  <a:buNone/>
                </a:pPr>
                <a:r>
                  <a:rPr lang="en-US" sz="1800" b="1" dirty="0"/>
                  <a:t>Three million features</a:t>
                </a:r>
                <a:r>
                  <a:rPr lang="en-US" sz="1800" dirty="0"/>
                  <a:t> — from a tiny, low-resolution image! This creates two fatal problems:</a:t>
                </a:r>
              </a:p>
              <a:p>
                <a:pPr marL="514350" indent="-514350">
                  <a:buAutoNum type="arabicPeriod"/>
                </a:pPr>
                <a:r>
                  <a:rPr lang="en-US" sz="1800" b="1" dirty="0"/>
                  <a:t>Overfitting</a:t>
                </a:r>
                <a:r>
                  <a:rPr lang="en-US" sz="1800" dirty="0"/>
                  <a:t> — with millions of features and limited training examples, logistic regression will fit noise, not signal </a:t>
                </a:r>
              </a:p>
              <a:p>
                <a:pPr marL="514350" indent="-514350">
                  <a:buAutoNum type="arabicPeriod"/>
                </a:pPr>
                <a:r>
                  <a:rPr lang="en-US" sz="1800" b="1" dirty="0"/>
                  <a:t>Computational infeasibility</a:t>
                </a:r>
                <a:r>
                  <a:rPr lang="en-US" sz="1800" dirty="0"/>
                  <a:t> — training and storing millions of polynomial features per image is impractical at scale</a:t>
                </a:r>
              </a:p>
              <a:p>
                <a:pPr marL="0" indent="0">
                  <a:buNone/>
                </a:pPr>
                <a:r>
                  <a:rPr lang="en-US" sz="1800" dirty="0"/>
                  <a:t>And this is a </a:t>
                </a:r>
                <a:r>
                  <a:rPr lang="en-US" sz="1800" i="1" dirty="0"/>
                  <a:t>small</a:t>
                </a:r>
                <a:r>
                  <a:rPr lang="en-US" sz="1800" dirty="0"/>
                  <a:t> image. Real images (e.g., 1000×1000) make the problem astronomically worse.</a:t>
                </a:r>
              </a:p>
              <a:p>
                <a:pPr marL="0" indent="0">
                  <a:buNone/>
                </a:pPr>
                <a:endParaRPr lang="en-US" sz="1800" dirty="0">
                  <a:latin typeface="Arial Black" panose="020B0A04020102020204" pitchFamily="34" charset="0"/>
                </a:endParaRPr>
              </a:p>
              <a:p>
                <a:endParaRPr lang="en-US" sz="1800" dirty="0"/>
              </a:p>
            </p:txBody>
          </p:sp>
        </mc:Choice>
        <mc:Fallback xmlns="">
          <p:sp>
            <p:nvSpPr>
              <p:cNvPr id="3" name="Content Placeholder 2">
                <a:extLst>
                  <a:ext uri="{FF2B5EF4-FFF2-40B4-BE49-F238E27FC236}">
                    <a16:creationId xmlns:a16="http://schemas.microsoft.com/office/drawing/2014/main" id="{AC0822B7-BF7A-59BB-9DE2-CCC202C3F66F}"/>
                  </a:ext>
                </a:extLst>
              </p:cNvPr>
              <p:cNvSpPr>
                <a:spLocks noGrp="1" noRot="1" noChangeAspect="1" noMove="1" noResize="1" noEditPoints="1" noAdjustHandles="1" noChangeArrowheads="1" noChangeShapeType="1" noTextEdit="1"/>
              </p:cNvSpPr>
              <p:nvPr>
                <p:ph idx="1"/>
              </p:nvPr>
            </p:nvSpPr>
            <p:spPr>
              <a:xfrm>
                <a:off x="838200" y="1188720"/>
                <a:ext cx="10515600" cy="5231674"/>
              </a:xfrm>
              <a:blipFill>
                <a:blip r:embed="rId2"/>
                <a:stretch>
                  <a:fillRect l="-522" t="-1515" r="-232" b="-699"/>
                </a:stretch>
              </a:blipFill>
            </p:spPr>
            <p:txBody>
              <a:bodyPr/>
              <a:lstStyle/>
              <a:p>
                <a:r>
                  <a:rPr lang="en-US">
                    <a:noFill/>
                  </a:rPr>
                  <a:t> </a:t>
                </a:r>
              </a:p>
            </p:txBody>
          </p:sp>
        </mc:Fallback>
      </mc:AlternateContent>
    </p:spTree>
    <p:extLst>
      <p:ext uri="{BB962C8B-B14F-4D97-AF65-F5344CB8AC3E}">
        <p14:creationId xmlns:p14="http://schemas.microsoft.com/office/powerpoint/2010/main" val="2361016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5682</TotalTime>
  <Words>7499</Words>
  <Application>Microsoft Office PowerPoint</Application>
  <PresentationFormat>Widescreen</PresentationFormat>
  <Paragraphs>475</Paragraphs>
  <Slides>75</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75</vt:i4>
      </vt:variant>
    </vt:vector>
  </HeadingPairs>
  <TitlesOfParts>
    <vt:vector size="85" baseType="lpstr">
      <vt:lpstr>Aptos</vt:lpstr>
      <vt:lpstr>Arial</vt:lpstr>
      <vt:lpstr>Arial Black</vt:lpstr>
      <vt:lpstr>Calibri</vt:lpstr>
      <vt:lpstr>Calibri Light</vt:lpstr>
      <vt:lpstr>Cambria Math</vt:lpstr>
      <vt:lpstr>Segoe UI Symbol</vt:lpstr>
      <vt:lpstr>Times New Roman</vt:lpstr>
      <vt:lpstr>Wingdings</vt:lpstr>
      <vt:lpstr>Office Theme</vt:lpstr>
      <vt:lpstr>Lecture Neural Network</vt:lpstr>
      <vt:lpstr>Why do we need for Neural Networks</vt:lpstr>
      <vt:lpstr>Why do we need for Neural Networks</vt:lpstr>
      <vt:lpstr>Why do we need for Neural Networks</vt:lpstr>
      <vt:lpstr>The Housing Price Problem — Feature Explosion</vt:lpstr>
      <vt:lpstr>The Restricted Subset Doesn't Help</vt:lpstr>
      <vt:lpstr>The Fundamental Tradeoff:</vt:lpstr>
      <vt:lpstr>You're stuck:</vt:lpstr>
      <vt:lpstr>Again: Why do we need for Neural Networks</vt:lpstr>
      <vt:lpstr>Why Neural Networks Solve This: the combinatorial feature explosion.</vt:lpstr>
      <vt:lpstr>The Core Argument</vt:lpstr>
      <vt:lpstr>Computer vision problem</vt:lpstr>
      <vt:lpstr>Using a machine learning to build a car detector</vt:lpstr>
      <vt:lpstr>PowerPoint Presentation</vt:lpstr>
      <vt:lpstr>Cost of 3 million features to find the feature</vt:lpstr>
      <vt:lpstr>PowerPoint Presentation</vt:lpstr>
      <vt:lpstr>Neuro-scientist experiment</vt:lpstr>
      <vt:lpstr>Neuro rewiring experiment</vt:lpstr>
      <vt:lpstr>The Neural Rewiring Experiment</vt:lpstr>
      <vt:lpstr>Examples</vt:lpstr>
      <vt:lpstr>Second example of Human colocation (sonar)</vt:lpstr>
      <vt:lpstr>Hypothetical example: A "third eye" (concept adapted from Andrew Ng, Machine Learning course)</vt:lpstr>
      <vt:lpstr>Study of neural network</vt:lpstr>
      <vt:lpstr>Simulation of neuron or network of neurons in brain</vt:lpstr>
      <vt:lpstr>PowerPoint Presentation</vt:lpstr>
      <vt:lpstr>A single neuron model as a logistic model</vt:lpstr>
      <vt:lpstr>AI Neural Network_single neuron model</vt:lpstr>
      <vt:lpstr>Neural Network as a group of neuron</vt:lpstr>
      <vt:lpstr>Function of the Neural Network</vt:lpstr>
      <vt:lpstr>Matrix indexing convention:</vt:lpstr>
      <vt:lpstr>PowerPoint Presentation</vt:lpstr>
      <vt:lpstr>WEIGHT MATRIX DEIMENSIONS</vt:lpstr>
      <vt:lpstr>Why this matters</vt:lpstr>
      <vt:lpstr>Intuition of what these hypotheses do?</vt:lpstr>
      <vt:lpstr>PowerPoint Presentation</vt:lpstr>
      <vt:lpstr>PowerPoint Presentation</vt:lpstr>
      <vt:lpstr>PowerPoint Presentation</vt:lpstr>
      <vt:lpstr>Vectorizing Forward Propagation</vt:lpstr>
      <vt:lpstr>The General Linear Combination (Dot Product Form)</vt:lpstr>
      <vt:lpstr>Computing the Output Layer (Forward Propagation, Final Step)</vt:lpstr>
      <vt:lpstr>PowerPoint Presentation</vt:lpstr>
      <vt:lpstr>What This Process Is Called</vt:lpstr>
      <vt:lpstr>PowerPoint Presentation</vt:lpstr>
      <vt:lpstr>PowerPoint Presentation</vt:lpstr>
      <vt:lpstr>The architecture</vt:lpstr>
      <vt:lpstr>What is z Here?</vt:lpstr>
      <vt:lpstr>PowerPoint Presentation</vt:lpstr>
      <vt:lpstr>Example of how neural network can use hidden layer to compute more complex features to feed into this  final output layer</vt:lpstr>
      <vt:lpstr>Other types of neural network architecture</vt:lpstr>
      <vt:lpstr>PowerPoint Presentation</vt:lpstr>
      <vt:lpstr>Non-Linear Decision Boundaries: The XNOR Example</vt:lpstr>
      <vt:lpstr>PowerPoint Presentation</vt:lpstr>
      <vt:lpstr> The Strategy: Build XNOR from Simpler Logical Gates </vt:lpstr>
      <vt:lpstr>PowerPoint Presentation</vt:lpstr>
      <vt:lpstr>Truth table for XNOR(y) </vt:lpstr>
      <vt:lpstr>Show “and” network</vt:lpstr>
      <vt:lpstr>PowerPoint Presentation</vt:lpstr>
      <vt:lpstr>PowerPoint Presentation</vt:lpstr>
      <vt:lpstr>PowerPoint Presentation</vt:lpstr>
      <vt:lpstr>PowerPoint Presentation</vt:lpstr>
      <vt:lpstr>Neural network with a complex non-linear hypthses</vt:lpstr>
      <vt:lpstr>Negation</vt:lpstr>
      <vt:lpstr>PowerPoint Presentation</vt:lpstr>
      <vt:lpstr>PowerPoint Presentation</vt:lpstr>
      <vt:lpstr>Negation</vt:lpstr>
      <vt:lpstr>PowerPoint Presentation</vt:lpstr>
      <vt:lpstr>PowerPoint Presentation</vt:lpstr>
      <vt:lpstr>The third layer compute even more complex function</vt:lpstr>
      <vt:lpstr>Application of neural network</vt:lpstr>
      <vt:lpstr>PowerPoint Presentation</vt:lpstr>
      <vt:lpstr>Video Demo: Neural Network Handwritten Digit Recognition</vt:lpstr>
      <vt:lpstr>Multiclass classification</vt:lpstr>
      <vt:lpstr>Multiple out put units: One_VS_ALL</vt:lpstr>
      <vt:lpstr>Multiple out put units: One_VS_ALL</vt:lpstr>
      <vt:lpstr>Multiple out put units: One_VS_ALL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Kurban Niroomand</dc:creator>
  <cp:lastModifiedBy>Kurban Niroomand</cp:lastModifiedBy>
  <cp:revision>94</cp:revision>
  <dcterms:created xsi:type="dcterms:W3CDTF">2025-09-07T19:08:46Z</dcterms:created>
  <dcterms:modified xsi:type="dcterms:W3CDTF">2026-08-08T02:42:47Z</dcterms:modified>
</cp:coreProperties>
</file>