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3"/>
  </p:notesMasterIdLst>
  <p:sldIdLst>
    <p:sldId id="256" r:id="rId2"/>
    <p:sldId id="310" r:id="rId3"/>
    <p:sldId id="313" r:id="rId4"/>
    <p:sldId id="257" r:id="rId5"/>
    <p:sldId id="289" r:id="rId6"/>
    <p:sldId id="288" r:id="rId7"/>
    <p:sldId id="290" r:id="rId8"/>
    <p:sldId id="384" r:id="rId9"/>
    <p:sldId id="389" r:id="rId10"/>
    <p:sldId id="390" r:id="rId11"/>
    <p:sldId id="383" r:id="rId12"/>
    <p:sldId id="391" r:id="rId13"/>
    <p:sldId id="318" r:id="rId14"/>
    <p:sldId id="260" r:id="rId15"/>
    <p:sldId id="392" r:id="rId16"/>
    <p:sldId id="321" r:id="rId17"/>
    <p:sldId id="393" r:id="rId18"/>
    <p:sldId id="395" r:id="rId19"/>
    <p:sldId id="396" r:id="rId20"/>
    <p:sldId id="293" r:id="rId21"/>
    <p:sldId id="294" r:id="rId22"/>
    <p:sldId id="296" r:id="rId23"/>
    <p:sldId id="311" r:id="rId24"/>
    <p:sldId id="297" r:id="rId25"/>
    <p:sldId id="397" r:id="rId26"/>
    <p:sldId id="301" r:id="rId27"/>
    <p:sldId id="292" r:id="rId28"/>
    <p:sldId id="258" r:id="rId29"/>
    <p:sldId id="303" r:id="rId30"/>
    <p:sldId id="306" r:id="rId31"/>
    <p:sldId id="312" r:id="rId32"/>
    <p:sldId id="398" r:id="rId33"/>
    <p:sldId id="453" r:id="rId34"/>
    <p:sldId id="401" r:id="rId35"/>
    <p:sldId id="402" r:id="rId36"/>
    <p:sldId id="454" r:id="rId37"/>
    <p:sldId id="309" r:id="rId38"/>
    <p:sldId id="399" r:id="rId39"/>
    <p:sldId id="400" r:id="rId40"/>
    <p:sldId id="314" r:id="rId41"/>
    <p:sldId id="272" r:id="rId42"/>
    <p:sldId id="273" r:id="rId43"/>
    <p:sldId id="455" r:id="rId44"/>
    <p:sldId id="315" r:id="rId45"/>
    <p:sldId id="316" r:id="rId46"/>
    <p:sldId id="317" r:id="rId47"/>
    <p:sldId id="299" r:id="rId48"/>
    <p:sldId id="329" r:id="rId49"/>
    <p:sldId id="330" r:id="rId50"/>
    <p:sldId id="332" r:id="rId51"/>
    <p:sldId id="403" r:id="rId52"/>
    <p:sldId id="406" r:id="rId53"/>
    <p:sldId id="459" r:id="rId54"/>
    <p:sldId id="337" r:id="rId55"/>
    <p:sldId id="456" r:id="rId56"/>
    <p:sldId id="407" r:id="rId57"/>
    <p:sldId id="408" r:id="rId58"/>
    <p:sldId id="341" r:id="rId59"/>
    <p:sldId id="410" r:id="rId60"/>
    <p:sldId id="412" r:id="rId61"/>
    <p:sldId id="413" r:id="rId62"/>
    <p:sldId id="414" r:id="rId63"/>
    <p:sldId id="415" r:id="rId64"/>
    <p:sldId id="416" r:id="rId65"/>
    <p:sldId id="417" r:id="rId66"/>
    <p:sldId id="351" r:id="rId67"/>
    <p:sldId id="420" r:id="rId68"/>
    <p:sldId id="421" r:id="rId69"/>
    <p:sldId id="422" r:id="rId70"/>
    <p:sldId id="424" r:id="rId71"/>
    <p:sldId id="423" r:id="rId72"/>
    <p:sldId id="425" r:id="rId73"/>
    <p:sldId id="426" r:id="rId74"/>
    <p:sldId id="427" r:id="rId75"/>
    <p:sldId id="419" r:id="rId76"/>
    <p:sldId id="429" r:id="rId77"/>
    <p:sldId id="430" r:id="rId78"/>
    <p:sldId id="357" r:id="rId79"/>
    <p:sldId id="431" r:id="rId80"/>
    <p:sldId id="358" r:id="rId81"/>
    <p:sldId id="432" r:id="rId82"/>
    <p:sldId id="433" r:id="rId83"/>
    <p:sldId id="435" r:id="rId84"/>
    <p:sldId id="436" r:id="rId85"/>
    <p:sldId id="434" r:id="rId86"/>
    <p:sldId id="361" r:id="rId87"/>
    <p:sldId id="362" r:id="rId88"/>
    <p:sldId id="360" r:id="rId89"/>
    <p:sldId id="438" r:id="rId90"/>
    <p:sldId id="363" r:id="rId91"/>
    <p:sldId id="364" r:id="rId92"/>
    <p:sldId id="366" r:id="rId93"/>
    <p:sldId id="437" r:id="rId94"/>
    <p:sldId id="369" r:id="rId95"/>
    <p:sldId id="371" r:id="rId96"/>
    <p:sldId id="442" r:id="rId97"/>
    <p:sldId id="443" r:id="rId98"/>
    <p:sldId id="441" r:id="rId99"/>
    <p:sldId id="372" r:id="rId100"/>
    <p:sldId id="445" r:id="rId101"/>
    <p:sldId id="451" r:id="rId102"/>
    <p:sldId id="452" r:id="rId103"/>
    <p:sldId id="447" r:id="rId104"/>
    <p:sldId id="448" r:id="rId105"/>
    <p:sldId id="374" r:id="rId106"/>
    <p:sldId id="449" r:id="rId107"/>
    <p:sldId id="450" r:id="rId108"/>
    <p:sldId id="378" r:id="rId109"/>
    <p:sldId id="380" r:id="rId110"/>
    <p:sldId id="381" r:id="rId111"/>
    <p:sldId id="365" r:id="rId1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80" autoAdjust="0"/>
    <p:restoredTop sz="91791" autoAdjust="0"/>
  </p:normalViewPr>
  <p:slideViewPr>
    <p:cSldViewPr snapToGrid="0">
      <p:cViewPr varScale="1">
        <p:scale>
          <a:sx n="58" d="100"/>
          <a:sy n="58" d="100"/>
        </p:scale>
        <p:origin x="888"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CCDCF0-6D50-4721-B115-9357D62AC2F6}" type="datetimeFigureOut">
              <a:rPr lang="en-US" smtClean="0"/>
              <a:t>8/9/2026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528022-7F00-4708-B43D-D4232A09D505}" type="slidenum">
              <a:rPr lang="en-US" smtClean="0"/>
              <a:t>‹#›</a:t>
            </a:fld>
            <a:endParaRPr lang="en-US"/>
          </a:p>
        </p:txBody>
      </p:sp>
    </p:spTree>
    <p:extLst>
      <p:ext uri="{BB962C8B-B14F-4D97-AF65-F5344CB8AC3E}">
        <p14:creationId xmlns:p14="http://schemas.microsoft.com/office/powerpoint/2010/main" val="3659854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528022-7F00-4708-B43D-D4232A09D505}" type="slidenum">
              <a:rPr lang="en-US" smtClean="0"/>
              <a:t>81</a:t>
            </a:fld>
            <a:endParaRPr lang="en-US"/>
          </a:p>
        </p:txBody>
      </p:sp>
    </p:spTree>
    <p:extLst>
      <p:ext uri="{BB962C8B-B14F-4D97-AF65-F5344CB8AC3E}">
        <p14:creationId xmlns:p14="http://schemas.microsoft.com/office/powerpoint/2010/main" val="1393188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528022-7F00-4708-B43D-D4232A09D505}" type="slidenum">
              <a:rPr lang="en-US" smtClean="0"/>
              <a:t>90</a:t>
            </a:fld>
            <a:endParaRPr lang="en-US"/>
          </a:p>
        </p:txBody>
      </p:sp>
    </p:spTree>
    <p:extLst>
      <p:ext uri="{BB962C8B-B14F-4D97-AF65-F5344CB8AC3E}">
        <p14:creationId xmlns:p14="http://schemas.microsoft.com/office/powerpoint/2010/main" val="2795054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F45C6-A6B6-52A7-8280-DE0F770C51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8A4404-D5F7-E8F3-937D-C9FF020885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287D1A-EC29-F66B-D9B5-4DD46029C3D9}"/>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5" name="Footer Placeholder 4">
            <a:extLst>
              <a:ext uri="{FF2B5EF4-FFF2-40B4-BE49-F238E27FC236}">
                <a16:creationId xmlns:a16="http://schemas.microsoft.com/office/drawing/2014/main" id="{899174F0-FB02-9BDE-8757-1A8B179335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0493CB-EDF1-05FB-5803-86A3ED109312}"/>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946974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C9A05-C122-C2B2-FA7E-06FED11A28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1466D8-897D-F474-7584-1D845ADC19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62A271-C27D-DE19-D6D0-062D019878A6}"/>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5" name="Footer Placeholder 4">
            <a:extLst>
              <a:ext uri="{FF2B5EF4-FFF2-40B4-BE49-F238E27FC236}">
                <a16:creationId xmlns:a16="http://schemas.microsoft.com/office/drawing/2014/main" id="{139590B8-528B-B592-D220-A1942276F0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5E3E42-001A-A028-D549-6740639493FB}"/>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1704702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9FC4CC-0C28-5C74-3BE5-E171308DC46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BED7BD-E556-6DA1-F049-959AF4C27B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63EDC-85AB-4F0E-6349-8C63B3006301}"/>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5" name="Footer Placeholder 4">
            <a:extLst>
              <a:ext uri="{FF2B5EF4-FFF2-40B4-BE49-F238E27FC236}">
                <a16:creationId xmlns:a16="http://schemas.microsoft.com/office/drawing/2014/main" id="{F5F3956E-DD24-18B3-604A-861F97C83F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6776B7-411C-4C57-CA09-476EBC4CD3FF}"/>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393756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2997D-3FC7-9BCF-E914-C0570C6FE3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94EC17-9600-2567-4DA7-9451560399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6F9B2B-E41A-6E30-841D-78CCECB435CB}"/>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5" name="Footer Placeholder 4">
            <a:extLst>
              <a:ext uri="{FF2B5EF4-FFF2-40B4-BE49-F238E27FC236}">
                <a16:creationId xmlns:a16="http://schemas.microsoft.com/office/drawing/2014/main" id="{DEB28AE5-3F73-3645-4BB4-E983FDA701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118D73-79DC-E3E1-CC8E-C4D4F454A5B4}"/>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4250320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6D263-BD67-CABF-E895-8EB013B219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C92EFF-6C81-25E2-C412-8432A9D75F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30DEAA-AD29-CBB3-8E7F-17CB31E1109D}"/>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5" name="Footer Placeholder 4">
            <a:extLst>
              <a:ext uri="{FF2B5EF4-FFF2-40B4-BE49-F238E27FC236}">
                <a16:creationId xmlns:a16="http://schemas.microsoft.com/office/drawing/2014/main" id="{685DAACA-B29A-602A-DE5E-8C3D4DD303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CC4EB9-0795-3B84-E92C-1BE2A533922A}"/>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3059505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E2513-F570-33BD-EA8F-88E56CEDE0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1C0EEF-FE58-A1EE-BDD4-0DE718604A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37F910-14D0-B0DB-BEE2-223A35A126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1939B9-AD28-767A-5B0C-68711B8A487D}"/>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6" name="Footer Placeholder 5">
            <a:extLst>
              <a:ext uri="{FF2B5EF4-FFF2-40B4-BE49-F238E27FC236}">
                <a16:creationId xmlns:a16="http://schemas.microsoft.com/office/drawing/2014/main" id="{BB22D029-0370-0506-00FB-FE58D84EE5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3187D5-7430-546B-1D4D-5B83970BFC3E}"/>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3751666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759F-D7C1-728B-8AFC-243B97BF1B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71A623-A2A8-C41A-DBA0-B251E75731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AE7486-1517-4C22-D3EE-8DAB3300EA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6A200B-A90E-D8FB-89AE-D816180BBF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9ACC9D-E091-2C91-95FF-649735216A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200A66-050B-06F7-1F90-6AF4C78B2E09}"/>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8" name="Footer Placeholder 7">
            <a:extLst>
              <a:ext uri="{FF2B5EF4-FFF2-40B4-BE49-F238E27FC236}">
                <a16:creationId xmlns:a16="http://schemas.microsoft.com/office/drawing/2014/main" id="{BA14E2C7-AF87-369E-EFC7-F1EF07F5B4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C7CA17-00D4-720F-7FFE-E7952630FD6B}"/>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2146243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D9609-BB39-1DFB-90EA-F8C033876A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AA4DF5-1C5C-4C97-F1D8-9F50E8C72B2D}"/>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4" name="Footer Placeholder 3">
            <a:extLst>
              <a:ext uri="{FF2B5EF4-FFF2-40B4-BE49-F238E27FC236}">
                <a16:creationId xmlns:a16="http://schemas.microsoft.com/office/drawing/2014/main" id="{EEF37B5F-D248-7791-077E-AC94CF750C3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BD462B-2865-EB6D-C314-6B0137702CBC}"/>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213453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56F140-A607-A114-1E4E-F58BD24F2624}"/>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3" name="Footer Placeholder 2">
            <a:extLst>
              <a:ext uri="{FF2B5EF4-FFF2-40B4-BE49-F238E27FC236}">
                <a16:creationId xmlns:a16="http://schemas.microsoft.com/office/drawing/2014/main" id="{53085A3E-E41B-E886-F840-257034D3EB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817EAAE-24DD-9A68-55CF-01612856E779}"/>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160597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B5CAE-8A8B-B608-ABEA-CDD8DBF7E2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40B2AD-C96A-2D9A-96F9-463E1BD1AF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4EC06D-740E-EFF7-7B54-60EFAE799D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C4E646-1568-3BDF-ED59-9B5636FB1594}"/>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6" name="Footer Placeholder 5">
            <a:extLst>
              <a:ext uri="{FF2B5EF4-FFF2-40B4-BE49-F238E27FC236}">
                <a16:creationId xmlns:a16="http://schemas.microsoft.com/office/drawing/2014/main" id="{85DD2F46-56CF-1DBA-34D7-1C9A2A393C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3C4B07-54E6-88A9-7F6B-E81BE669ECB7}"/>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2097241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418DB-D50A-2027-5C8B-B8263B4F59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EA72C1-B598-B56E-C82F-DB12877B44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7B7914-A16B-601A-6856-5010C59AB6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9A4F96-25C7-B14D-1F7F-8E298EAC86C6}"/>
              </a:ext>
            </a:extLst>
          </p:cNvPr>
          <p:cNvSpPr>
            <a:spLocks noGrp="1"/>
          </p:cNvSpPr>
          <p:nvPr>
            <p:ph type="dt" sz="half" idx="10"/>
          </p:nvPr>
        </p:nvSpPr>
        <p:spPr/>
        <p:txBody>
          <a:bodyPr/>
          <a:lstStyle/>
          <a:p>
            <a:fld id="{6241E2B6-1E22-47F5-9EA0-8E343E0D01B1}" type="datetimeFigureOut">
              <a:rPr lang="en-US" smtClean="0"/>
              <a:t>8/9/2026</a:t>
            </a:fld>
            <a:endParaRPr lang="en-US"/>
          </a:p>
        </p:txBody>
      </p:sp>
      <p:sp>
        <p:nvSpPr>
          <p:cNvPr id="6" name="Footer Placeholder 5">
            <a:extLst>
              <a:ext uri="{FF2B5EF4-FFF2-40B4-BE49-F238E27FC236}">
                <a16:creationId xmlns:a16="http://schemas.microsoft.com/office/drawing/2014/main" id="{211898D9-8F66-7254-7500-97FFB18C5B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40E05B-642A-F3D4-442F-C7892A3D0005}"/>
              </a:ext>
            </a:extLst>
          </p:cNvPr>
          <p:cNvSpPr>
            <a:spLocks noGrp="1"/>
          </p:cNvSpPr>
          <p:nvPr>
            <p:ph type="sldNum" sz="quarter" idx="12"/>
          </p:nvPr>
        </p:nvSpPr>
        <p:spPr/>
        <p:txBody>
          <a:bodyPr/>
          <a:lstStyle/>
          <a:p>
            <a:fld id="{D116B996-D759-4221-9CF4-6EB65363F8BA}" type="slidenum">
              <a:rPr lang="en-US" smtClean="0"/>
              <a:t>‹#›</a:t>
            </a:fld>
            <a:endParaRPr lang="en-US"/>
          </a:p>
        </p:txBody>
      </p:sp>
    </p:spTree>
    <p:extLst>
      <p:ext uri="{BB962C8B-B14F-4D97-AF65-F5344CB8AC3E}">
        <p14:creationId xmlns:p14="http://schemas.microsoft.com/office/powerpoint/2010/main" val="509760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81D262-86F6-C1B4-9D24-F72D10EA6F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F412AD-1855-9211-7929-1CB2854BE4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8AB94C-5216-D9CC-A025-603A4A74A2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41E2B6-1E22-47F5-9EA0-8E343E0D01B1}" type="datetimeFigureOut">
              <a:rPr lang="en-US" smtClean="0"/>
              <a:t>8/9/2026</a:t>
            </a:fld>
            <a:endParaRPr lang="en-US"/>
          </a:p>
        </p:txBody>
      </p:sp>
      <p:sp>
        <p:nvSpPr>
          <p:cNvPr id="5" name="Footer Placeholder 4">
            <a:extLst>
              <a:ext uri="{FF2B5EF4-FFF2-40B4-BE49-F238E27FC236}">
                <a16:creationId xmlns:a16="http://schemas.microsoft.com/office/drawing/2014/main" id="{572F8F5B-627D-5400-4C45-17D26B1A84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FCFEF39-ED7F-92FB-37F2-D7F84030D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6B996-D759-4221-9CF4-6EB65363F8BA}" type="slidenum">
              <a:rPr lang="en-US" smtClean="0"/>
              <a:t>‹#›</a:t>
            </a:fld>
            <a:endParaRPr lang="en-US"/>
          </a:p>
        </p:txBody>
      </p:sp>
    </p:spTree>
    <p:extLst>
      <p:ext uri="{BB962C8B-B14F-4D97-AF65-F5344CB8AC3E}">
        <p14:creationId xmlns:p14="http://schemas.microsoft.com/office/powerpoint/2010/main" val="2411041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UVjj2fHu9Y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0.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8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seas.upenn.edu/~cis5190/spring2019/lectures/05_LogisticRegression.pdf"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hyperlink" Target="https://medium.com/latinxinai/backpropagation-afa18b620ac2"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9B923-FE52-F751-A390-B3A72967B383}"/>
              </a:ext>
            </a:extLst>
          </p:cNvPr>
          <p:cNvSpPr>
            <a:spLocks noGrp="1"/>
          </p:cNvSpPr>
          <p:nvPr>
            <p:ph type="ctrTitle"/>
          </p:nvPr>
        </p:nvSpPr>
        <p:spPr/>
        <p:txBody>
          <a:bodyPr/>
          <a:lstStyle/>
          <a:p>
            <a:r>
              <a:rPr lang="en-US" dirty="0"/>
              <a:t>Lecture9_Neural_Network</a:t>
            </a:r>
          </a:p>
        </p:txBody>
      </p:sp>
      <p:sp>
        <p:nvSpPr>
          <p:cNvPr id="3" name="Subtitle 2">
            <a:extLst>
              <a:ext uri="{FF2B5EF4-FFF2-40B4-BE49-F238E27FC236}">
                <a16:creationId xmlns:a16="http://schemas.microsoft.com/office/drawing/2014/main" id="{31AC030A-B0AB-3D87-984E-92E6B06B2FBF}"/>
              </a:ext>
            </a:extLst>
          </p:cNvPr>
          <p:cNvSpPr>
            <a:spLocks noGrp="1"/>
          </p:cNvSpPr>
          <p:nvPr>
            <p:ph type="subTitle" idx="1"/>
          </p:nvPr>
        </p:nvSpPr>
        <p:spPr/>
        <p:txBody>
          <a:bodyPr/>
          <a:lstStyle/>
          <a:p>
            <a:r>
              <a:rPr lang="en-US" dirty="0">
                <a:hlinkClick r:id="rId2"/>
              </a:rPr>
              <a:t>https://www.youtube.com/watch?v=UVjj2fHu9YU</a:t>
            </a:r>
            <a:endParaRPr lang="en-US" dirty="0"/>
          </a:p>
          <a:p>
            <a:r>
              <a:rPr lang="en-US" dirty="0"/>
              <a:t>Cost function and setting of parameters</a:t>
            </a:r>
          </a:p>
          <a:p>
            <a:r>
              <a:rPr lang="en-US" dirty="0"/>
              <a:t>Application of the neural networks to the classification problems</a:t>
            </a:r>
          </a:p>
          <a:p>
            <a:endParaRPr lang="en-US" dirty="0"/>
          </a:p>
        </p:txBody>
      </p:sp>
    </p:spTree>
    <p:extLst>
      <p:ext uri="{BB962C8B-B14F-4D97-AF65-F5344CB8AC3E}">
        <p14:creationId xmlns:p14="http://schemas.microsoft.com/office/powerpoint/2010/main" val="353877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BC20CBB-D824-7966-B2E8-94ABAAB9448E}"/>
                  </a:ext>
                </a:extLst>
              </p:cNvPr>
              <p:cNvSpPr>
                <a:spLocks noGrp="1"/>
              </p:cNvSpPr>
              <p:nvPr>
                <p:ph idx="1"/>
              </p:nvPr>
            </p:nvSpPr>
            <p:spPr>
              <a:xfrm>
                <a:off x="838200" y="218485"/>
                <a:ext cx="10515600" cy="5958478"/>
              </a:xfrm>
            </p:spPr>
            <p:txBody>
              <a:bodyPr>
                <a:normAutofit fontScale="85000" lnSpcReduction="20000"/>
              </a:bodyPr>
              <a:lstStyle/>
              <a:p>
                <a:pPr marL="0" indent="0">
                  <a:buNone/>
                </a:pPr>
                <a:r>
                  <a:rPr lang="en-US" sz="2600" b="1" dirty="0">
                    <a:latin typeface="Aptos" panose="020B0004020202020204" pitchFamily="34" charset="0"/>
                  </a:rPr>
                  <a:t>4. Solve for </a:t>
                </a:r>
                <a14:m>
                  <m:oMath xmlns:m="http://schemas.openxmlformats.org/officeDocument/2006/math">
                    <m:r>
                      <m:rPr>
                        <m:nor/>
                      </m:rPr>
                      <a:rPr lang="el-GR" sz="2600" b="0" i="0" dirty="0">
                        <a:latin typeface="Aptos" panose="020B0004020202020204" pitchFamily="34" charset="0"/>
                      </a:rPr>
                      <m:t>θ</m:t>
                    </m:r>
                  </m:oMath>
                </a14:m>
                <a:endParaRPr lang="en-US" sz="2600" b="1" dirty="0">
                  <a:latin typeface="Aptos" panose="020B0004020202020204" pitchFamily="34" charset="0"/>
                </a:endParaRPr>
              </a:p>
              <a:p>
                <a:pPr marL="0" indent="0">
                  <a:buNone/>
                </a:pPr>
                <a:endParaRPr lang="en-US" sz="2600" b="1" dirty="0">
                  <a:latin typeface="Aptos" panose="020B0004020202020204" pitchFamily="34" charset="0"/>
                </a:endParaRPr>
              </a:p>
              <a:p>
                <a:pPr marL="0" indent="0">
                  <a:buNone/>
                </a:pPr>
                <a:r>
                  <a:rPr lang="en-US" sz="2600" dirty="0"/>
                  <a:t>Separate sum across the terms</a:t>
                </a:r>
              </a:p>
              <a:p>
                <a:pPr marL="0" indent="0">
                  <a:buNone/>
                </a:pPr>
                <a14:m>
                  <m:oMath xmlns:m="http://schemas.openxmlformats.org/officeDocument/2006/math">
                    <m:f>
                      <m:fPr>
                        <m:ctrlPr>
                          <a:rPr lang="en-US" sz="2600" b="0" i="1" smtClean="0">
                            <a:latin typeface="Cambria Math" panose="02040503050406030204" pitchFamily="18" charset="0"/>
                          </a:rPr>
                        </m:ctrlPr>
                      </m:fPr>
                      <m:num>
                        <m:r>
                          <a:rPr lang="en-US" sz="2600" b="0" i="1" smtClean="0">
                            <a:latin typeface="Cambria Math" panose="02040503050406030204" pitchFamily="18" charset="0"/>
                          </a:rPr>
                          <m:t>1</m:t>
                        </m:r>
                      </m:num>
                      <m:den>
                        <m:r>
                          <m:rPr>
                            <m:nor/>
                          </m:rPr>
                          <a:rPr lang="el-GR" sz="2600" i="0" dirty="0"/>
                          <m:t>θ</m:t>
                        </m:r>
                      </m:den>
                    </m:f>
                  </m:oMath>
                </a14:m>
                <a:r>
                  <a:rPr lang="en-US" sz="2600" dirty="0"/>
                  <a:t> ∑</a:t>
                </a:r>
                <a:r>
                  <a:rPr lang="en-US" sz="2600" baseline="30000" dirty="0"/>
                  <a:t>n </a:t>
                </a:r>
                <a:r>
                  <a:rPr lang="en-US" sz="2600" baseline="-25000" dirty="0"/>
                  <a:t> I  </a:t>
                </a:r>
                <a:r>
                  <a:rPr lang="en-US" sz="2600" dirty="0"/>
                  <a:t>y</a:t>
                </a:r>
                <a:r>
                  <a:rPr lang="en-US" sz="2600" baseline="30000" dirty="0"/>
                  <a:t>(i) </a:t>
                </a:r>
                <a:r>
                  <a:rPr lang="en-US" sz="2600" dirty="0"/>
                  <a:t>  -  1/(1-</a:t>
                </a:r>
                <a:r>
                  <a:rPr lang="el-GR" sz="2600" dirty="0"/>
                  <a:t> </a:t>
                </a:r>
                <a14:m>
                  <m:oMath xmlns:m="http://schemas.openxmlformats.org/officeDocument/2006/math">
                    <m:r>
                      <m:rPr>
                        <m:nor/>
                      </m:rPr>
                      <a:rPr lang="el-GR" sz="2600" i="0" dirty="0"/>
                      <m:t>θ</m:t>
                    </m:r>
                    <m:r>
                      <m:rPr>
                        <m:nor/>
                      </m:rPr>
                      <a:rPr lang="en-US" sz="2600" b="0" i="0" dirty="0" smtClean="0"/>
                      <m:t>) </m:t>
                    </m:r>
                  </m:oMath>
                </a14:m>
                <a:r>
                  <a:rPr lang="en-US" sz="2600" dirty="0"/>
                  <a:t>∑</a:t>
                </a:r>
                <a:r>
                  <a:rPr lang="en-US" sz="2600" baseline="30000" dirty="0"/>
                  <a:t>n </a:t>
                </a:r>
                <a:r>
                  <a:rPr lang="en-US" sz="2600" baseline="-25000" dirty="0"/>
                  <a:t> I  </a:t>
                </a:r>
                <a:r>
                  <a:rPr lang="en-US" sz="2600" dirty="0"/>
                  <a:t>(1- y</a:t>
                </a:r>
                <a:r>
                  <a:rPr lang="en-US" sz="2600" baseline="30000" dirty="0"/>
                  <a:t>(i) </a:t>
                </a:r>
                <a:r>
                  <a:rPr lang="en-US" sz="2600" dirty="0"/>
                  <a:t> ) = 0</a:t>
                </a:r>
                <a:endParaRPr lang="en-US" sz="2600" baseline="30000" dirty="0"/>
              </a:p>
              <a:p>
                <a:pPr marL="0" indent="0">
                  <a:buNone/>
                </a:pPr>
                <a14:m>
                  <m:oMath xmlns:m="http://schemas.openxmlformats.org/officeDocument/2006/math">
                    <m:f>
                      <m:fPr>
                        <m:ctrlPr>
                          <a:rPr lang="en-US" sz="2600" i="1">
                            <a:latin typeface="Cambria Math" panose="02040503050406030204" pitchFamily="18" charset="0"/>
                          </a:rPr>
                        </m:ctrlPr>
                      </m:fPr>
                      <m:num>
                        <m:r>
                          <a:rPr lang="en-US" sz="2600" i="1">
                            <a:latin typeface="Cambria Math" panose="02040503050406030204" pitchFamily="18" charset="0"/>
                          </a:rPr>
                          <m:t>1</m:t>
                        </m:r>
                      </m:num>
                      <m:den>
                        <m:r>
                          <m:rPr>
                            <m:nor/>
                          </m:rPr>
                          <a:rPr lang="el-GR" sz="2600" i="0" dirty="0"/>
                          <m:t>θ</m:t>
                        </m:r>
                      </m:den>
                    </m:f>
                  </m:oMath>
                </a14:m>
                <a:r>
                  <a:rPr lang="en-US" sz="2600" dirty="0"/>
                  <a:t> ∑</a:t>
                </a:r>
                <a:r>
                  <a:rPr lang="en-US" sz="2600" baseline="30000" dirty="0"/>
                  <a:t>n </a:t>
                </a:r>
                <a:r>
                  <a:rPr lang="en-US" sz="2600" baseline="-25000" dirty="0"/>
                  <a:t> I  </a:t>
                </a:r>
                <a:r>
                  <a:rPr lang="en-US" sz="2600" dirty="0"/>
                  <a:t>y</a:t>
                </a:r>
                <a:r>
                  <a:rPr lang="en-US" sz="2600" baseline="30000" dirty="0"/>
                  <a:t>(i) </a:t>
                </a:r>
                <a:r>
                  <a:rPr lang="en-US" sz="2600" dirty="0"/>
                  <a:t>  -  1/(1-</a:t>
                </a:r>
                <a:r>
                  <a:rPr lang="el-GR" sz="2600" dirty="0"/>
                  <a:t> </a:t>
                </a:r>
                <a14:m>
                  <m:oMath xmlns:m="http://schemas.openxmlformats.org/officeDocument/2006/math">
                    <m:r>
                      <m:rPr>
                        <m:nor/>
                      </m:rPr>
                      <a:rPr lang="el-GR" sz="2600" i="0" dirty="0"/>
                      <m:t>θ</m:t>
                    </m:r>
                    <m:r>
                      <m:rPr>
                        <m:nor/>
                      </m:rPr>
                      <a:rPr lang="en-US" sz="2600" i="0" dirty="0"/>
                      <m:t>) </m:t>
                    </m:r>
                  </m:oMath>
                </a14:m>
                <a:r>
                  <a:rPr lang="en-US" sz="2600" dirty="0"/>
                  <a:t>(n- ∑</a:t>
                </a:r>
                <a:r>
                  <a:rPr lang="en-US" sz="2600" baseline="30000" dirty="0"/>
                  <a:t>n </a:t>
                </a:r>
                <a:r>
                  <a:rPr lang="en-US" sz="2600" baseline="-25000" dirty="0"/>
                  <a:t> I  </a:t>
                </a:r>
                <a:r>
                  <a:rPr lang="en-US" sz="2600" dirty="0"/>
                  <a:t>y</a:t>
                </a:r>
                <a:r>
                  <a:rPr lang="en-US" sz="2600" baseline="30000" dirty="0"/>
                  <a:t>(i)</a:t>
                </a:r>
                <a:r>
                  <a:rPr lang="en-US" sz="2600" dirty="0"/>
                  <a:t> )</a:t>
                </a:r>
              </a:p>
              <a:p>
                <a:r>
                  <a:rPr lang="en-US" sz="2600" dirty="0"/>
                  <a:t>Cross multiply to isolate our estimator (</a:t>
                </a:r>
                <a14:m>
                  <m:oMath xmlns:m="http://schemas.openxmlformats.org/officeDocument/2006/math">
                    <m:acc>
                      <m:accPr>
                        <m:chr m:val="̂"/>
                        <m:ctrlPr>
                          <a:rPr lang="en-US" sz="2600" i="1">
                            <a:latin typeface="Cambria Math" panose="02040503050406030204" pitchFamily="18" charset="0"/>
                          </a:rPr>
                        </m:ctrlPr>
                      </m:accPr>
                      <m:e>
                        <m:r>
                          <a:rPr lang="en-US" sz="2600" i="1">
                            <a:latin typeface="Cambria Math" panose="02040503050406030204" pitchFamily="18" charset="0"/>
                          </a:rPr>
                          <m:t>𝜃</m:t>
                        </m:r>
                      </m:e>
                    </m:acc>
                  </m:oMath>
                </a14:m>
                <a:r>
                  <a:rPr lang="en-US" sz="2600" dirty="0"/>
                  <a:t>):</a:t>
                </a:r>
              </a:p>
              <a:p>
                <a:r>
                  <a:rPr lang="en-US" sz="2600" dirty="0"/>
                  <a:t>The summation operator can be distributed across the terms inside the parentheses:</a:t>
                </a:r>
              </a:p>
              <a:p>
                <a:r>
                  <a:rPr lang="en-US" sz="2600" dirty="0">
                    <a:latin typeface="Arial Black" panose="020B0A04020102020204" pitchFamily="34" charset="0"/>
                  </a:rPr>
                  <a:t>∑</a:t>
                </a:r>
                <a:r>
                  <a:rPr lang="en-US" sz="2600" baseline="30000" dirty="0">
                    <a:latin typeface="Arial Black" panose="020B0A04020102020204" pitchFamily="34" charset="0"/>
                  </a:rPr>
                  <a:t>n </a:t>
                </a:r>
                <a:r>
                  <a:rPr lang="en-US" sz="2600" baseline="-25000" dirty="0">
                    <a:latin typeface="Arial Black" panose="020B0A04020102020204" pitchFamily="34" charset="0"/>
                  </a:rPr>
                  <a:t> I  </a:t>
                </a:r>
                <a:r>
                  <a:rPr lang="en-US" sz="2600" dirty="0">
                    <a:latin typeface="Arial Black" panose="020B0A04020102020204" pitchFamily="34" charset="0"/>
                  </a:rPr>
                  <a:t>(1- y</a:t>
                </a:r>
                <a:r>
                  <a:rPr lang="en-US" sz="2600" baseline="30000" dirty="0">
                    <a:latin typeface="Arial Black" panose="020B0A04020102020204" pitchFamily="34" charset="0"/>
                  </a:rPr>
                  <a:t>(i) </a:t>
                </a:r>
                <a:r>
                  <a:rPr lang="en-US" sz="2600" dirty="0">
                    <a:latin typeface="Arial Black" panose="020B0A04020102020204" pitchFamily="34" charset="0"/>
                  </a:rPr>
                  <a:t>) =  ∑</a:t>
                </a:r>
                <a:r>
                  <a:rPr lang="en-US" sz="2600" baseline="30000" dirty="0">
                    <a:latin typeface="Arial Black" panose="020B0A04020102020204" pitchFamily="34" charset="0"/>
                  </a:rPr>
                  <a:t>n</a:t>
                </a:r>
                <a:r>
                  <a:rPr lang="en-US" sz="2600" baseline="-25000" dirty="0">
                    <a:latin typeface="Arial Black" panose="020B0A04020102020204" pitchFamily="34" charset="0"/>
                  </a:rPr>
                  <a:t>i=1 </a:t>
                </a:r>
                <a:r>
                  <a:rPr lang="en-US" sz="2600" dirty="0">
                    <a:latin typeface="Arial Black" panose="020B0A04020102020204" pitchFamily="34" charset="0"/>
                  </a:rPr>
                  <a:t> - ∑</a:t>
                </a:r>
                <a:r>
                  <a:rPr lang="en-US" sz="2600" baseline="30000" dirty="0">
                    <a:latin typeface="Arial Black" panose="020B0A04020102020204" pitchFamily="34" charset="0"/>
                  </a:rPr>
                  <a:t>n</a:t>
                </a:r>
                <a:r>
                  <a:rPr lang="en-US" sz="2600" baseline="-25000" dirty="0">
                    <a:latin typeface="Arial Black" panose="020B0A04020102020204" pitchFamily="34" charset="0"/>
                  </a:rPr>
                  <a:t>i=1 </a:t>
                </a:r>
                <a:r>
                  <a:rPr lang="en-US" sz="2600" dirty="0">
                    <a:latin typeface="Arial Black" panose="020B0A04020102020204" pitchFamily="34" charset="0"/>
                  </a:rPr>
                  <a:t>y</a:t>
                </a:r>
                <a:r>
                  <a:rPr lang="en-US" sz="2600" baseline="30000" dirty="0">
                    <a:latin typeface="Arial Black" panose="020B0A04020102020204" pitchFamily="34" charset="0"/>
                  </a:rPr>
                  <a:t>(i) </a:t>
                </a:r>
                <a:r>
                  <a:rPr lang="en-US" sz="2600" dirty="0">
                    <a:latin typeface="Arial Black" panose="020B0A04020102020204" pitchFamily="34" charset="0"/>
                  </a:rPr>
                  <a:t> = n- ∑</a:t>
                </a:r>
                <a:r>
                  <a:rPr lang="en-US" sz="2600" baseline="30000" dirty="0">
                    <a:latin typeface="Arial Black" panose="020B0A04020102020204" pitchFamily="34" charset="0"/>
                  </a:rPr>
                  <a:t>n</a:t>
                </a:r>
                <a:r>
                  <a:rPr lang="en-US" sz="2600" baseline="-25000" dirty="0">
                    <a:latin typeface="Arial Black" panose="020B0A04020102020204" pitchFamily="34" charset="0"/>
                  </a:rPr>
                  <a:t>i=1 </a:t>
                </a:r>
                <a:r>
                  <a:rPr lang="en-US" sz="2600" dirty="0">
                    <a:latin typeface="Arial Black" panose="020B0A04020102020204" pitchFamily="34" charset="0"/>
                  </a:rPr>
                  <a:t>y</a:t>
                </a:r>
                <a:r>
                  <a:rPr lang="en-US" sz="2600" baseline="30000" dirty="0">
                    <a:latin typeface="Arial Black" panose="020B0A04020102020204" pitchFamily="34" charset="0"/>
                  </a:rPr>
                  <a:t>(i)   </a:t>
                </a:r>
                <a:r>
                  <a:rPr lang="en-US" sz="2600" dirty="0">
                    <a:latin typeface="Aptos" panose="020B0004020202020204" pitchFamily="34" charset="0"/>
                  </a:rPr>
                  <a:t>// clarification</a:t>
                </a:r>
              </a:p>
              <a:p>
                <a:pPr marL="0" indent="0">
                  <a:buNone/>
                </a:pPr>
                <a:r>
                  <a:rPr lang="en-US" sz="2600" dirty="0"/>
                  <a:t>(1-</a:t>
                </a:r>
                <a:r>
                  <a:rPr lang="el-GR" sz="2600" dirty="0"/>
                  <a:t> </a:t>
                </a:r>
                <a14:m>
                  <m:oMath xmlns:m="http://schemas.openxmlformats.org/officeDocument/2006/math">
                    <m:r>
                      <m:rPr>
                        <m:nor/>
                      </m:rPr>
                      <a:rPr lang="el-GR" sz="2600" i="0" dirty="0"/>
                      <m:t>θ</m:t>
                    </m:r>
                    <m:r>
                      <a:rPr lang="el-GR" sz="2600" i="1" dirty="0">
                        <a:latin typeface="Cambria Math" panose="02040503050406030204" pitchFamily="18" charset="0"/>
                      </a:rPr>
                      <m:t> </m:t>
                    </m:r>
                    <m:r>
                      <a:rPr lang="en-US" sz="2600" i="1" dirty="0">
                        <a:latin typeface="Cambria Math" panose="02040503050406030204" pitchFamily="18" charset="0"/>
                      </a:rPr>
                      <m:t>)</m:t>
                    </m:r>
                  </m:oMath>
                </a14:m>
                <a:r>
                  <a:rPr lang="en-US" sz="2600" dirty="0"/>
                  <a:t>∑</a:t>
                </a:r>
                <a:r>
                  <a:rPr lang="en-US" sz="2600" baseline="30000" dirty="0"/>
                  <a:t>n </a:t>
                </a:r>
                <a:r>
                  <a:rPr lang="en-US" sz="2600" baseline="-25000" dirty="0"/>
                  <a:t> I  </a:t>
                </a:r>
                <a:r>
                  <a:rPr lang="en-US" sz="2600" dirty="0"/>
                  <a:t>y</a:t>
                </a:r>
                <a:r>
                  <a:rPr lang="en-US" sz="2600" baseline="30000" dirty="0"/>
                  <a:t>(i) </a:t>
                </a:r>
                <a:r>
                  <a:rPr lang="en-US" sz="2600" dirty="0"/>
                  <a:t>  =  </a:t>
                </a:r>
                <a14:m>
                  <m:oMath xmlns:m="http://schemas.openxmlformats.org/officeDocument/2006/math">
                    <m:r>
                      <m:rPr>
                        <m:nor/>
                      </m:rPr>
                      <a:rPr lang="el-GR" sz="2600" i="0" dirty="0"/>
                      <m:t>θ</m:t>
                    </m:r>
                    <m:r>
                      <m:rPr>
                        <m:nor/>
                      </m:rPr>
                      <a:rPr lang="en-US" sz="2600" i="0" dirty="0"/>
                      <m:t> </m:t>
                    </m:r>
                  </m:oMath>
                </a14:m>
                <a:r>
                  <a:rPr lang="en-US" sz="2600" dirty="0"/>
                  <a:t>(n- ∑</a:t>
                </a:r>
                <a:r>
                  <a:rPr lang="en-US" sz="2600" baseline="30000" dirty="0"/>
                  <a:t>n </a:t>
                </a:r>
                <a:r>
                  <a:rPr lang="en-US" sz="2600" baseline="-25000" dirty="0"/>
                  <a:t> I  </a:t>
                </a:r>
                <a:r>
                  <a:rPr lang="en-US" sz="2600" dirty="0"/>
                  <a:t>y</a:t>
                </a:r>
                <a:r>
                  <a:rPr lang="en-US" sz="2600" baseline="30000" dirty="0"/>
                  <a:t>(i)</a:t>
                </a:r>
                <a:r>
                  <a:rPr lang="en-US" sz="2600" dirty="0"/>
                  <a:t> ) </a:t>
                </a:r>
              </a:p>
              <a:p>
                <a:pPr marL="0" indent="0">
                  <a:buNone/>
                </a:pPr>
                <a:r>
                  <a:rPr lang="en-US" sz="2600" dirty="0"/>
                  <a:t>∑</a:t>
                </a:r>
                <a:r>
                  <a:rPr lang="en-US" sz="2600" baseline="30000" dirty="0"/>
                  <a:t>n </a:t>
                </a:r>
                <a:r>
                  <a:rPr lang="en-US" sz="2600" baseline="-25000" dirty="0"/>
                  <a:t> I  </a:t>
                </a:r>
                <a:r>
                  <a:rPr lang="en-US" sz="2600" dirty="0"/>
                  <a:t>y</a:t>
                </a:r>
                <a:r>
                  <a:rPr lang="en-US" sz="2600" baseline="30000" dirty="0"/>
                  <a:t>(i) </a:t>
                </a:r>
                <a:r>
                  <a:rPr lang="en-US" sz="2600" dirty="0"/>
                  <a:t>  -  </a:t>
                </a:r>
                <a14:m>
                  <m:oMath xmlns:m="http://schemas.openxmlformats.org/officeDocument/2006/math">
                    <m:r>
                      <m:rPr>
                        <m:nor/>
                      </m:rPr>
                      <a:rPr lang="el-GR" sz="2600" i="0" dirty="0"/>
                      <m:t>θ</m:t>
                    </m:r>
                    <m:r>
                      <m:rPr>
                        <m:nor/>
                      </m:rPr>
                      <a:rPr lang="en-US" sz="2600" i="0" dirty="0"/>
                      <m:t> </m:t>
                    </m:r>
                  </m:oMath>
                </a14:m>
                <a:r>
                  <a:rPr lang="en-US" sz="2600" dirty="0"/>
                  <a:t>(∑</a:t>
                </a:r>
                <a:r>
                  <a:rPr lang="en-US" sz="2600" baseline="30000" dirty="0"/>
                  <a:t>n </a:t>
                </a:r>
                <a:r>
                  <a:rPr lang="en-US" sz="2600" baseline="-25000" dirty="0"/>
                  <a:t> I  </a:t>
                </a:r>
                <a:r>
                  <a:rPr lang="en-US" sz="2600" dirty="0"/>
                  <a:t>y</a:t>
                </a:r>
                <a:r>
                  <a:rPr lang="en-US" sz="2600" baseline="30000" dirty="0"/>
                  <a:t>(i)</a:t>
                </a:r>
                <a:r>
                  <a:rPr lang="en-US" sz="2600" dirty="0"/>
                  <a:t> ) = n</a:t>
                </a:r>
                <a:r>
                  <a:rPr lang="el-GR" sz="2600" dirty="0"/>
                  <a:t> </a:t>
                </a:r>
                <a14:m>
                  <m:oMath xmlns:m="http://schemas.openxmlformats.org/officeDocument/2006/math">
                    <m:r>
                      <m:rPr>
                        <m:nor/>
                      </m:rPr>
                      <a:rPr lang="el-GR" sz="2600" i="0" dirty="0"/>
                      <m:t>θ</m:t>
                    </m:r>
                    <m:r>
                      <m:rPr>
                        <m:nor/>
                      </m:rPr>
                      <a:rPr lang="en-US" sz="2600" b="0" i="0" dirty="0" smtClean="0"/>
                      <m:t> − </m:t>
                    </m:r>
                    <m:r>
                      <m:rPr>
                        <m:nor/>
                      </m:rPr>
                      <a:rPr lang="el-GR" sz="2600" i="0" dirty="0"/>
                      <m:t>θ</m:t>
                    </m:r>
                    <m:r>
                      <m:rPr>
                        <m:nor/>
                      </m:rPr>
                      <a:rPr lang="en-US" sz="2600" i="0" dirty="0"/>
                      <m:t> </m:t>
                    </m:r>
                  </m:oMath>
                </a14:m>
                <a:r>
                  <a:rPr lang="en-US" sz="2600" dirty="0"/>
                  <a:t>(∑</a:t>
                </a:r>
                <a:r>
                  <a:rPr lang="en-US" sz="2600" baseline="30000" dirty="0"/>
                  <a:t>n </a:t>
                </a:r>
                <a:r>
                  <a:rPr lang="en-US" sz="2600" baseline="-25000" dirty="0"/>
                  <a:t> I  </a:t>
                </a:r>
                <a:r>
                  <a:rPr lang="en-US" sz="2600" dirty="0"/>
                  <a:t>y</a:t>
                </a:r>
                <a:r>
                  <a:rPr lang="en-US" sz="2600" baseline="30000" dirty="0"/>
                  <a:t>(i)</a:t>
                </a:r>
                <a:r>
                  <a:rPr lang="en-US" sz="2600" dirty="0"/>
                  <a:t> )</a:t>
                </a:r>
              </a:p>
              <a:p>
                <a:pPr marL="0" indent="0">
                  <a:buNone/>
                </a:pPr>
                <a:r>
                  <a:rPr lang="en-US" sz="2600" dirty="0"/>
                  <a:t>Matching the negative terms on the both side: </a:t>
                </a:r>
              </a:p>
              <a:p>
                <a:pPr marL="0" indent="0">
                  <a:buNone/>
                </a:pPr>
                <a:r>
                  <a:rPr lang="en-US" sz="2600" dirty="0"/>
                  <a:t>∑</a:t>
                </a:r>
                <a:r>
                  <a:rPr lang="en-US" sz="2600" baseline="30000" dirty="0"/>
                  <a:t>n </a:t>
                </a:r>
                <a:r>
                  <a:rPr lang="en-US" sz="2600" baseline="-25000" dirty="0"/>
                  <a:t> I  </a:t>
                </a:r>
                <a:r>
                  <a:rPr lang="en-US" sz="2600" dirty="0"/>
                  <a:t>y</a:t>
                </a:r>
                <a:r>
                  <a:rPr lang="en-US" sz="2600" baseline="30000" dirty="0"/>
                  <a:t>(i) </a:t>
                </a:r>
                <a:r>
                  <a:rPr lang="en-US" sz="2600" dirty="0"/>
                  <a:t>  = n</a:t>
                </a:r>
                <a:r>
                  <a:rPr lang="el-GR" sz="2600" dirty="0"/>
                  <a:t> </a:t>
                </a:r>
                <a14:m>
                  <m:oMath xmlns:m="http://schemas.openxmlformats.org/officeDocument/2006/math">
                    <m:r>
                      <m:rPr>
                        <m:nor/>
                      </m:rPr>
                      <a:rPr lang="el-GR" sz="2600" i="0" dirty="0"/>
                      <m:t>θ</m:t>
                    </m:r>
                    <m:r>
                      <m:rPr>
                        <m:nor/>
                      </m:rPr>
                      <a:rPr lang="en-US" sz="2600" i="0" dirty="0"/>
                      <m:t> </m:t>
                    </m:r>
                  </m:oMath>
                </a14:m>
                <a:endParaRPr lang="en-US" sz="2600" dirty="0"/>
              </a:p>
              <a:p>
                <a:pPr marL="0" indent="0">
                  <a:buNone/>
                </a:pPr>
                <a14:m>
                  <m:oMath xmlns:m="http://schemas.openxmlformats.org/officeDocument/2006/math">
                    <m:r>
                      <m:rPr>
                        <m:nor/>
                      </m:rPr>
                      <a:rPr lang="el-GR" sz="2600" i="0" dirty="0"/>
                      <m:t>θ</m:t>
                    </m:r>
                    <m:r>
                      <m:rPr>
                        <m:nor/>
                      </m:rPr>
                      <a:rPr lang="en-US" sz="2600" i="0" dirty="0"/>
                      <m:t> </m:t>
                    </m:r>
                    <m:r>
                      <m:rPr>
                        <m:nor/>
                      </m:rPr>
                      <a:rPr lang="en-US" sz="2600" b="0" i="0" dirty="0" smtClean="0"/>
                      <m:t>  = 1/n</m:t>
                    </m:r>
                  </m:oMath>
                </a14:m>
                <a:r>
                  <a:rPr lang="en-US" sz="2600" dirty="0"/>
                  <a:t>∑</a:t>
                </a:r>
                <a:r>
                  <a:rPr lang="en-US" sz="2600" baseline="30000" dirty="0"/>
                  <a:t>n </a:t>
                </a:r>
                <a:r>
                  <a:rPr lang="en-US" sz="2600" baseline="-25000" dirty="0"/>
                  <a:t> I  </a:t>
                </a:r>
                <a:r>
                  <a:rPr lang="en-US" sz="2600" dirty="0"/>
                  <a:t>y</a:t>
                </a:r>
                <a:r>
                  <a:rPr lang="en-US" sz="2600" baseline="30000" dirty="0"/>
                  <a:t>(i) </a:t>
                </a:r>
                <a:r>
                  <a:rPr lang="en-US" sz="2600" dirty="0"/>
                  <a:t>  </a:t>
                </a:r>
              </a:p>
              <a:p>
                <a:pPr marL="0" indent="0">
                  <a:buNone/>
                </a:pPr>
                <a:endParaRPr lang="en-US" dirty="0"/>
              </a:p>
              <a:p>
                <a:pPr marL="0" indent="0">
                  <a:buNone/>
                </a:pPr>
                <a:r>
                  <a:rPr lang="en-US" dirty="0"/>
                  <a:t> </a:t>
                </a:r>
                <a:endParaRPr lang="en-US" baseline="30000" dirty="0"/>
              </a:p>
              <a:p>
                <a:endParaRPr lang="en-US" dirty="0"/>
              </a:p>
            </p:txBody>
          </p:sp>
        </mc:Choice>
        <mc:Fallback xmlns="">
          <p:sp>
            <p:nvSpPr>
              <p:cNvPr id="3" name="Content Placeholder 2">
                <a:extLst>
                  <a:ext uri="{FF2B5EF4-FFF2-40B4-BE49-F238E27FC236}">
                    <a16:creationId xmlns:a16="http://schemas.microsoft.com/office/drawing/2014/main" id="{EBC20CBB-D824-7966-B2E8-94ABAAB9448E}"/>
                  </a:ext>
                </a:extLst>
              </p:cNvPr>
              <p:cNvSpPr>
                <a:spLocks noGrp="1" noRot="1" noChangeAspect="1" noMove="1" noResize="1" noEditPoints="1" noAdjustHandles="1" noChangeArrowheads="1" noChangeShapeType="1" noTextEdit="1"/>
              </p:cNvSpPr>
              <p:nvPr>
                <p:ph idx="1"/>
              </p:nvPr>
            </p:nvSpPr>
            <p:spPr>
              <a:xfrm>
                <a:off x="838200" y="218485"/>
                <a:ext cx="10515600" cy="5958478"/>
              </a:xfrm>
              <a:blipFill>
                <a:blip r:embed="rId2"/>
                <a:stretch>
                  <a:fillRect l="-754" t="-2047"/>
                </a:stretch>
              </a:blipFill>
            </p:spPr>
            <p:txBody>
              <a:bodyPr/>
              <a:lstStyle/>
              <a:p>
                <a:r>
                  <a:rPr lang="en-US">
                    <a:noFill/>
                  </a:rPr>
                  <a:t> </a:t>
                </a:r>
              </a:p>
            </p:txBody>
          </p:sp>
        </mc:Fallback>
      </mc:AlternateContent>
    </p:spTree>
    <p:extLst>
      <p:ext uri="{BB962C8B-B14F-4D97-AF65-F5344CB8AC3E}">
        <p14:creationId xmlns:p14="http://schemas.microsoft.com/office/powerpoint/2010/main" val="63035943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2EDAD-F2B5-2957-13E2-F9E0BF4CD47D}"/>
              </a:ext>
            </a:extLst>
          </p:cNvPr>
          <p:cNvSpPr>
            <a:spLocks noGrp="1"/>
          </p:cNvSpPr>
          <p:nvPr>
            <p:ph type="title"/>
          </p:nvPr>
        </p:nvSpPr>
        <p:spPr>
          <a:xfrm>
            <a:off x="838200" y="365126"/>
            <a:ext cx="10515600" cy="802772"/>
          </a:xfrm>
        </p:spPr>
        <p:txBody>
          <a:bodyPr>
            <a:normAutofit/>
          </a:bodyPr>
          <a:lstStyle/>
          <a:p>
            <a:pPr algn="ctr"/>
            <a:r>
              <a:rPr lang="en-US" sz="2400" b="1" dirty="0">
                <a:latin typeface="Arial Black" panose="020B0A04020102020204" pitchFamily="34" charset="0"/>
              </a:rPr>
              <a:t>Numerical Estimation &amp;</a:t>
            </a:r>
            <a:r>
              <a:rPr lang="en-US" sz="2400" dirty="0">
                <a:latin typeface="Arial Black" panose="020B0A04020102020204" pitchFamily="34" charset="0"/>
              </a:rPr>
              <a:t>Gradient checking </a:t>
            </a:r>
          </a:p>
        </p:txBody>
      </p:sp>
      <p:sp>
        <p:nvSpPr>
          <p:cNvPr id="3" name="Content Placeholder 2">
            <a:extLst>
              <a:ext uri="{FF2B5EF4-FFF2-40B4-BE49-F238E27FC236}">
                <a16:creationId xmlns:a16="http://schemas.microsoft.com/office/drawing/2014/main" id="{44EFBFFA-77A5-AE9C-55E9-C4332EBCBD17}"/>
              </a:ext>
            </a:extLst>
          </p:cNvPr>
          <p:cNvSpPr>
            <a:spLocks noGrp="1"/>
          </p:cNvSpPr>
          <p:nvPr>
            <p:ph idx="1"/>
          </p:nvPr>
        </p:nvSpPr>
        <p:spPr/>
        <p:txBody>
          <a:bodyPr/>
          <a:lstStyle/>
          <a:p>
            <a:r>
              <a:rPr lang="en-US" sz="2000" b="1" dirty="0"/>
              <a:t>Implement: only as a debugging tool</a:t>
            </a:r>
            <a:r>
              <a:rPr lang="en-US" sz="2000" dirty="0"/>
              <a:t> to verify your backpropagation code</a:t>
            </a:r>
            <a:r>
              <a:rPr lang="en-US" dirty="0"/>
              <a:t>.</a:t>
            </a:r>
          </a:p>
          <a:p>
            <a:r>
              <a:rPr lang="en-US" sz="2000" b="1" dirty="0"/>
              <a:t>Catches Bugs:</a:t>
            </a:r>
            <a:r>
              <a:rPr lang="en-US" sz="2000" dirty="0"/>
              <a:t> Backpropagation is notoriously difficult to debug. A small mistake in calculus or array indexing can ruin your network's learning.</a:t>
            </a:r>
          </a:p>
          <a:p>
            <a:r>
              <a:rPr lang="en-US" sz="2000" dirty="0"/>
              <a:t>Gold Standard: This numerical approximation is almost always correct because it relies on high-school algebra rather than complex chain-rule calculus.</a:t>
            </a:r>
          </a:p>
          <a:p>
            <a:r>
              <a:rPr lang="en-US" sz="2000" b="1" dirty="0"/>
              <a:t>Verification:</a:t>
            </a:r>
            <a:r>
              <a:rPr lang="en-US" sz="2000" dirty="0"/>
              <a:t> If your backpropagation vector (DVec) matches your numerical vector (gradApprox) within a tiny margin (e.g., 10⁻⁹), you can be 100% confident your code is correct. </a:t>
            </a:r>
          </a:p>
          <a:p>
            <a:endParaRPr lang="en-US" sz="2000" dirty="0"/>
          </a:p>
          <a:p>
            <a:endParaRPr lang="en-US" dirty="0"/>
          </a:p>
        </p:txBody>
      </p:sp>
    </p:spTree>
    <p:extLst>
      <p:ext uri="{BB962C8B-B14F-4D97-AF65-F5344CB8AC3E}">
        <p14:creationId xmlns:p14="http://schemas.microsoft.com/office/powerpoint/2010/main" val="10508654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6A457F-FE67-5EF9-B629-4BBA1B8DD3AA}"/>
              </a:ext>
            </a:extLst>
          </p:cNvPr>
          <p:cNvSpPr>
            <a:spLocks noGrp="1"/>
          </p:cNvSpPr>
          <p:nvPr>
            <p:ph idx="1"/>
          </p:nvPr>
        </p:nvSpPr>
        <p:spPr>
          <a:xfrm>
            <a:off x="838200" y="271604"/>
            <a:ext cx="10515600" cy="7306146"/>
          </a:xfrm>
        </p:spPr>
        <p:txBody>
          <a:bodyPr>
            <a:noAutofit/>
          </a:bodyPr>
          <a:lstStyle/>
          <a:p>
            <a:pPr marL="0" indent="0">
              <a:buNone/>
            </a:pPr>
            <a:r>
              <a:rPr lang="en-US" sz="1800" dirty="0">
                <a:latin typeface="Aptos" panose="020B0004020202020204" pitchFamily="34" charset="0"/>
              </a:rPr>
              <a:t>% 1. DEFINE THE COST FUNCTION (J) AND DATA (theta)</a:t>
            </a:r>
          </a:p>
          <a:p>
            <a:pPr marL="0" indent="0">
              <a:buNone/>
            </a:pPr>
            <a:r>
              <a:rPr lang="en-US" sz="1800" dirty="0">
                <a:latin typeface="Aptos" panose="020B0004020202020204" pitchFamily="34" charset="0"/>
              </a:rPr>
              <a:t>use a function handle '@(x)' so Octave treats J as a math function, not a matrix.</a:t>
            </a:r>
          </a:p>
          <a:p>
            <a:pPr marL="0" indent="0">
              <a:buNone/>
            </a:pPr>
            <a:r>
              <a:rPr lang="en-US" sz="1800" dirty="0">
                <a:latin typeface="Aptos" panose="020B0004020202020204" pitchFamily="34" charset="0"/>
              </a:rPr>
              <a:t>% Example function: J(θ) = θ</a:t>
            </a:r>
            <a:r>
              <a:rPr lang="en-US" sz="1800" baseline="30000" dirty="0">
                <a:latin typeface="Aptos" panose="020B0004020202020204" pitchFamily="34" charset="0"/>
              </a:rPr>
              <a:t>3</a:t>
            </a:r>
          </a:p>
          <a:p>
            <a:pPr marL="0" indent="0">
              <a:buNone/>
            </a:pPr>
            <a:r>
              <a:rPr lang="en-US" sz="1800" dirty="0">
                <a:latin typeface="Aptos" panose="020B0004020202020204" pitchFamily="34" charset="0"/>
              </a:rPr>
              <a:t>J = @(x) x.^3;</a:t>
            </a:r>
          </a:p>
          <a:p>
            <a:pPr marL="0" indent="0">
              <a:buNone/>
            </a:pPr>
            <a:r>
              <a:rPr lang="en-US" sz="1800" dirty="0">
                <a:latin typeface="Aptos" panose="020B0004020202020204" pitchFamily="34" charset="0"/>
              </a:rPr>
              <a:t>% initialize theta</a:t>
            </a:r>
          </a:p>
          <a:p>
            <a:pPr marL="0" indent="0">
              <a:buNone/>
            </a:pPr>
            <a:r>
              <a:rPr lang="en-US" sz="1800" dirty="0">
                <a:latin typeface="Aptos" panose="020B0004020202020204" pitchFamily="34" charset="0"/>
              </a:rPr>
              <a:t>theta = 2.5;</a:t>
            </a:r>
          </a:p>
          <a:p>
            <a:pPr marL="0" indent="0">
              <a:buNone/>
            </a:pPr>
            <a:r>
              <a:rPr lang="en-US" sz="1800" dirty="0">
                <a:latin typeface="Aptos" panose="020B0004020202020204" pitchFamily="34" charset="0"/>
              </a:rPr>
              <a:t>%2. INITIALIZE VARIABLES FOR NUMERICAL ESTIMATION</a:t>
            </a:r>
          </a:p>
          <a:p>
            <a:pPr marL="0" indent="0">
              <a:buNone/>
            </a:pPr>
            <a:r>
              <a:rPr lang="en-US" sz="1800" dirty="0">
                <a:latin typeface="Aptos" panose="020B0004020202020204" pitchFamily="34" charset="0"/>
              </a:rPr>
              <a:t>EPSILON = 1e-4;            % The tiny perturbation step (epsilon)</a:t>
            </a:r>
          </a:p>
          <a:p>
            <a:pPr marL="0" indent="0">
              <a:buNone/>
            </a:pPr>
            <a:r>
              <a:rPr lang="en-US" sz="1800" dirty="0">
                <a:latin typeface="Aptos" panose="020B0004020202020204" pitchFamily="34" charset="0"/>
              </a:rPr>
              <a:t>n = numel(theta);          % Evaluates to 1 since theta is a scalar</a:t>
            </a:r>
          </a:p>
          <a:p>
            <a:pPr marL="0" indent="0">
              <a:buNone/>
            </a:pPr>
            <a:r>
              <a:rPr lang="en-US" sz="1800" dirty="0">
                <a:latin typeface="Aptos" panose="020B0004020202020204" pitchFamily="34" charset="0"/>
              </a:rPr>
              <a:t>gradApprox = zeros(n, 1);  % Pre-allocates a 1x1 column vector</a:t>
            </a:r>
          </a:p>
          <a:p>
            <a:pPr marL="0" indent="0">
              <a:buNone/>
            </a:pPr>
            <a:r>
              <a:rPr lang="en-US" sz="1800" dirty="0">
                <a:latin typeface="Aptos" panose="020B0004020202020204" pitchFamily="34" charset="0"/>
              </a:rPr>
              <a:t>%3. COMPUTE THE SLOPE OF THE SECANT LINE</a:t>
            </a:r>
          </a:p>
        </p:txBody>
      </p:sp>
    </p:spTree>
    <p:extLst>
      <p:ext uri="{BB962C8B-B14F-4D97-AF65-F5344CB8AC3E}">
        <p14:creationId xmlns:p14="http://schemas.microsoft.com/office/powerpoint/2010/main" val="289125113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A4AF0F-AC8C-A44E-91B5-1A9D46CE41B6}"/>
              </a:ext>
            </a:extLst>
          </p:cNvPr>
          <p:cNvSpPr>
            <a:spLocks noGrp="1"/>
          </p:cNvSpPr>
          <p:nvPr>
            <p:ph idx="1"/>
          </p:nvPr>
        </p:nvSpPr>
        <p:spPr>
          <a:xfrm>
            <a:off x="838200" y="144855"/>
            <a:ext cx="10515600" cy="6032109"/>
          </a:xfrm>
        </p:spPr>
        <p:txBody>
          <a:bodyPr>
            <a:noAutofit/>
          </a:bodyPr>
          <a:lstStyle/>
          <a:p>
            <a:pPr marL="0" indent="0">
              <a:buNone/>
            </a:pPr>
            <a:r>
              <a:rPr lang="en-US" sz="1600" dirty="0">
                <a:latin typeface="Aptos" panose="020B0004020202020204" pitchFamily="34" charset="0"/>
              </a:rPr>
              <a:t>for i = 1 : n</a:t>
            </a:r>
          </a:p>
          <a:p>
            <a:pPr marL="0" indent="0">
              <a:buNone/>
            </a:pPr>
            <a:r>
              <a:rPr lang="en-US" sz="1600" dirty="0">
                <a:latin typeface="Aptos" panose="020B0004020202020204" pitchFamily="34" charset="0"/>
              </a:rPr>
              <a:t>    % Reset vectors to the original theta baseline</a:t>
            </a:r>
          </a:p>
          <a:p>
            <a:pPr marL="0" indent="0">
              <a:buNone/>
            </a:pPr>
            <a:r>
              <a:rPr lang="en-US" sz="1600" dirty="0">
                <a:latin typeface="Aptos" panose="020B0004020202020204" pitchFamily="34" charset="0"/>
              </a:rPr>
              <a:t>    thetaPlus = theta;</a:t>
            </a:r>
          </a:p>
          <a:p>
            <a:pPr marL="0" indent="0">
              <a:buNone/>
            </a:pPr>
            <a:r>
              <a:rPr lang="en-US" sz="1600" dirty="0">
                <a:latin typeface="Aptos" panose="020B0004020202020204" pitchFamily="34" charset="0"/>
              </a:rPr>
              <a:t>    thetaMinus = theta;</a:t>
            </a:r>
          </a:p>
          <a:p>
            <a:pPr marL="0" indent="0">
              <a:buNone/>
            </a:pPr>
            <a:r>
              <a:rPr lang="en-US" sz="1600" dirty="0">
                <a:latin typeface="Aptos" panose="020B0004020202020204" pitchFamily="34" charset="0"/>
              </a:rPr>
              <a:t>    % Shift the boundaries above and underneath the curve</a:t>
            </a:r>
          </a:p>
          <a:p>
            <a:pPr marL="0" indent="0">
              <a:buNone/>
            </a:pPr>
            <a:r>
              <a:rPr lang="en-US" sz="1600" dirty="0">
                <a:latin typeface="Aptos" panose="020B0004020202020204" pitchFamily="34" charset="0"/>
              </a:rPr>
              <a:t>    thetaPlus(i) = thetaPlus(i) + EPSILON;</a:t>
            </a:r>
          </a:p>
          <a:p>
            <a:pPr marL="0" indent="0">
              <a:buNone/>
            </a:pPr>
            <a:r>
              <a:rPr lang="en-US" sz="1600" dirty="0">
                <a:latin typeface="Aptos" panose="020B0004020202020204" pitchFamily="34" charset="0"/>
              </a:rPr>
              <a:t>    thetaMinus(i) = thetaMinus(i) - EPSILON;</a:t>
            </a:r>
          </a:p>
          <a:p>
            <a:pPr marL="0" indent="0">
              <a:buNone/>
            </a:pPr>
            <a:r>
              <a:rPr lang="en-US" sz="1600" dirty="0">
                <a:latin typeface="Aptos" panose="020B0004020202020204" pitchFamily="34" charset="0"/>
              </a:rPr>
              <a:t>    % Calculate the rise-over-run slope of the secant line</a:t>
            </a:r>
          </a:p>
          <a:p>
            <a:pPr marL="0" indent="0">
              <a:buNone/>
            </a:pPr>
            <a:r>
              <a:rPr lang="en-US" sz="1600" dirty="0">
                <a:latin typeface="Aptos" panose="020B0004020202020204" pitchFamily="34" charset="0"/>
              </a:rPr>
              <a:t>    gradApprox(i) = (J(thetaPlus) - J(thetaMinus)) / (2 * EPSILON);</a:t>
            </a:r>
          </a:p>
          <a:p>
            <a:pPr marL="0" indent="0">
              <a:buNone/>
            </a:pPr>
            <a:r>
              <a:rPr lang="en-US" sz="1600" dirty="0">
                <a:latin typeface="Aptos" panose="020B0004020202020204" pitchFamily="34" charset="0"/>
              </a:rPr>
              <a:t>End</a:t>
            </a:r>
          </a:p>
          <a:p>
            <a:pPr marL="0" indent="0">
              <a:buNone/>
            </a:pPr>
            <a:r>
              <a:rPr lang="en-US" sz="1600" dirty="0">
                <a:latin typeface="Aptos" panose="020B0004020202020204" pitchFamily="34" charset="0"/>
              </a:rPr>
              <a:t>% 4. DISPLAY VERIFICATION RESULTS</a:t>
            </a:r>
          </a:p>
          <a:p>
            <a:pPr marL="0" indent="0">
              <a:buNone/>
            </a:pPr>
            <a:r>
              <a:rPr lang="en-US" sz="1600" dirty="0" err="1">
                <a:latin typeface="Aptos" panose="020B0004020202020204" pitchFamily="34" charset="0"/>
              </a:rPr>
              <a:t>disp</a:t>
            </a:r>
            <a:r>
              <a:rPr lang="en-US" sz="1600" dirty="0">
                <a:latin typeface="Aptos" panose="020B0004020202020204" pitchFamily="34" charset="0"/>
              </a:rPr>
              <a:t>('--- Gradient Verification Check ---');</a:t>
            </a:r>
          </a:p>
          <a:p>
            <a:pPr marL="0" indent="0">
              <a:buNone/>
            </a:pPr>
            <a:r>
              <a:rPr lang="en-US" sz="1600" dirty="0">
                <a:latin typeface="Aptos" panose="020B0004020202020204" pitchFamily="34" charset="0"/>
              </a:rPr>
              <a:t>fprintf('Theta Value: %f\n', theta);</a:t>
            </a:r>
          </a:p>
          <a:p>
            <a:pPr marL="0" indent="0">
              <a:buNone/>
            </a:pPr>
            <a:r>
              <a:rPr lang="en-US" sz="1600" dirty="0">
                <a:latin typeface="Aptos" panose="020B0004020202020204" pitchFamily="34" charset="0"/>
              </a:rPr>
              <a:t>fprintf('Numerical Gradient Estimation: %f\n', gradApprox);</a:t>
            </a:r>
          </a:p>
          <a:p>
            <a:pPr marL="0" indent="0">
              <a:buNone/>
            </a:pPr>
            <a:r>
              <a:rPr lang="en-US" sz="1600" dirty="0">
                <a:latin typeface="Aptos" panose="020B0004020202020204" pitchFamily="34" charset="0"/>
              </a:rPr>
              <a:t>% Analytical derivative of x^3 is 3*(x^2). At x = 2.5, 3*(2.5^2) = 18.75</a:t>
            </a:r>
          </a:p>
          <a:p>
            <a:pPr marL="0" indent="0">
              <a:buNone/>
            </a:pPr>
            <a:r>
              <a:rPr lang="en-US" sz="1600" dirty="0">
                <a:latin typeface="Aptos" panose="020B0004020202020204" pitchFamily="34" charset="0"/>
              </a:rPr>
              <a:t>analyticalGrad = 3 * (theta^2);</a:t>
            </a:r>
          </a:p>
          <a:p>
            <a:pPr marL="0" indent="0">
              <a:buNone/>
            </a:pPr>
            <a:r>
              <a:rPr lang="en-US" sz="1600" dirty="0">
                <a:latin typeface="Aptos" panose="020B0004020202020204" pitchFamily="34" charset="0"/>
              </a:rPr>
              <a:t>fprintf('Analytical Backprop Gradient:  %f\n', analyticalGrad);</a:t>
            </a:r>
          </a:p>
        </p:txBody>
      </p:sp>
    </p:spTree>
    <p:extLst>
      <p:ext uri="{BB962C8B-B14F-4D97-AF65-F5344CB8AC3E}">
        <p14:creationId xmlns:p14="http://schemas.microsoft.com/office/powerpoint/2010/main" val="14993648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5626-C787-AAE6-1132-28FA0019E83A}"/>
              </a:ext>
            </a:extLst>
          </p:cNvPr>
          <p:cNvSpPr>
            <a:spLocks noGrp="1"/>
          </p:cNvSpPr>
          <p:nvPr>
            <p:ph type="title"/>
          </p:nvPr>
        </p:nvSpPr>
        <p:spPr>
          <a:xfrm>
            <a:off x="838200" y="365126"/>
            <a:ext cx="10515600" cy="743484"/>
          </a:xfrm>
        </p:spPr>
        <p:txBody>
          <a:bodyPr>
            <a:normAutofit/>
          </a:bodyPr>
          <a:lstStyle/>
          <a:p>
            <a:pPr algn="ctr"/>
            <a:r>
              <a:rPr lang="en-US" sz="2400" dirty="0">
                <a:latin typeface="Arial Black" panose="020B0A04020102020204" pitchFamily="34" charset="0"/>
              </a:rPr>
              <a:t>How to Verify Your Backpropagation</a:t>
            </a:r>
          </a:p>
        </p:txBody>
      </p:sp>
      <p:sp>
        <p:nvSpPr>
          <p:cNvPr id="3" name="Content Placeholder 2">
            <a:extLst>
              <a:ext uri="{FF2B5EF4-FFF2-40B4-BE49-F238E27FC236}">
                <a16:creationId xmlns:a16="http://schemas.microsoft.com/office/drawing/2014/main" id="{92DA1437-1962-10DF-D5B1-067F9D89D456}"/>
              </a:ext>
            </a:extLst>
          </p:cNvPr>
          <p:cNvSpPr>
            <a:spLocks noGrp="1"/>
          </p:cNvSpPr>
          <p:nvPr>
            <p:ph idx="1"/>
          </p:nvPr>
        </p:nvSpPr>
        <p:spPr>
          <a:xfrm>
            <a:off x="838200" y="1475715"/>
            <a:ext cx="10515600" cy="4701248"/>
          </a:xfrm>
        </p:spPr>
        <p:txBody>
          <a:bodyPr>
            <a:normAutofit/>
          </a:bodyPr>
          <a:lstStyle/>
          <a:p>
            <a:r>
              <a:rPr lang="en-US" sz="2000" dirty="0">
                <a:latin typeface="Aptos" panose="020B0004020202020204" pitchFamily="34" charset="0"/>
              </a:rPr>
              <a:t>Once you compute gradApprox using the loop and DVec using backpropagation, check the relative difference between them using this formula: </a:t>
            </a:r>
          </a:p>
          <a:p>
            <a:pPr marL="0" indent="0">
              <a:buNone/>
            </a:pPr>
            <a:r>
              <a:rPr lang="en-US" sz="2000" b="1" dirty="0">
                <a:latin typeface="Aptos" panose="020B0004020202020204" pitchFamily="34" charset="0"/>
              </a:rPr>
              <a:t>Difference =   ‖ gradApprox - DVec‖</a:t>
            </a:r>
            <a:r>
              <a:rPr lang="en-US" sz="2000" b="1" baseline="-25000" dirty="0">
                <a:latin typeface="Aptos" panose="020B0004020202020204" pitchFamily="34" charset="0"/>
              </a:rPr>
              <a:t>2 </a:t>
            </a:r>
            <a:r>
              <a:rPr lang="en-US" sz="2000" b="1" dirty="0">
                <a:latin typeface="Aptos" panose="020B0004020202020204" pitchFamily="34" charset="0"/>
              </a:rPr>
              <a:t> /   (‖ gradApprox + DVec‖</a:t>
            </a:r>
            <a:r>
              <a:rPr lang="en-US" sz="2000" b="1" baseline="-25000" dirty="0">
                <a:latin typeface="Aptos" panose="020B0004020202020204" pitchFamily="34" charset="0"/>
              </a:rPr>
              <a:t>2 </a:t>
            </a:r>
            <a:r>
              <a:rPr lang="en-US" sz="2000" b="1" dirty="0">
                <a:latin typeface="Aptos" panose="020B0004020202020204" pitchFamily="34" charset="0"/>
              </a:rPr>
              <a:t>)</a:t>
            </a:r>
          </a:p>
          <a:p>
            <a:pPr marL="0" indent="0">
              <a:buNone/>
            </a:pPr>
            <a:r>
              <a:rPr lang="en-US" sz="2000" dirty="0">
                <a:latin typeface="Aptos" panose="020B0004020202020204" pitchFamily="34" charset="0"/>
              </a:rPr>
              <a:t>In Octave:</a:t>
            </a:r>
          </a:p>
          <a:p>
            <a:pPr marL="0" indent="0">
              <a:buNone/>
            </a:pPr>
            <a:r>
              <a:rPr lang="en-US" sz="2000" dirty="0">
                <a:latin typeface="Aptos" panose="020B0004020202020204" pitchFamily="34" charset="0"/>
              </a:rPr>
              <a:t>diff = norm(gradApprox - DVec) / norm(gradApprox + DVec);</a:t>
            </a:r>
          </a:p>
          <a:p>
            <a:pPr marL="0" indent="0">
              <a:buNone/>
            </a:pPr>
            <a:r>
              <a:rPr lang="en-US" sz="2000" dirty="0">
                <a:latin typeface="Aptos" panose="020B0004020202020204" pitchFamily="34" charset="0"/>
              </a:rPr>
              <a:t>If the difference &lt;= 10</a:t>
            </a:r>
            <a:r>
              <a:rPr lang="en-US" sz="2000" baseline="30000" dirty="0">
                <a:latin typeface="Aptos" panose="020B0004020202020204" pitchFamily="34" charset="0"/>
              </a:rPr>
              <a:t>-7 </a:t>
            </a:r>
            <a:r>
              <a:rPr lang="en-US" sz="2000" dirty="0">
                <a:latin typeface="Aptos" panose="020B0004020202020204" pitchFamily="34" charset="0"/>
              </a:rPr>
              <a:t>: Your backpropagation implementation is perfect. Turn off gradient checking and start training.</a:t>
            </a:r>
          </a:p>
          <a:p>
            <a:pPr marL="0" indent="0">
              <a:buNone/>
            </a:pPr>
            <a:r>
              <a:rPr lang="en-US" sz="2000" dirty="0">
                <a:latin typeface="Aptos" panose="020B0004020202020204" pitchFamily="34" charset="0"/>
              </a:rPr>
              <a:t>If the difference &gt;= 10 </a:t>
            </a:r>
            <a:r>
              <a:rPr lang="en-US" sz="2000" baseline="30000" dirty="0">
                <a:latin typeface="Aptos" panose="020B0004020202020204" pitchFamily="34" charset="0"/>
              </a:rPr>
              <a:t>-3 </a:t>
            </a:r>
            <a:r>
              <a:rPr lang="en-US" sz="2000" dirty="0">
                <a:latin typeface="Aptos" panose="020B0004020202020204" pitchFamily="34" charset="0"/>
              </a:rPr>
              <a:t>:There is a bug in your backpropagation code</a:t>
            </a:r>
          </a:p>
          <a:p>
            <a:pPr marL="0" indent="0">
              <a:buNone/>
            </a:pPr>
            <a:r>
              <a:rPr lang="en-US" sz="2000" b="1" dirty="0">
                <a:latin typeface="Aptos" panose="020B0004020202020204" pitchFamily="34" charset="0"/>
              </a:rPr>
              <a:t>mportant:</a:t>
            </a:r>
            <a:r>
              <a:rPr lang="en-US" sz="2000" dirty="0">
                <a:latin typeface="Aptos" panose="020B0004020202020204" pitchFamily="34" charset="0"/>
              </a:rPr>
              <a:t>  Always disable this loop when running actual gradient descent training. Calling the cost function J(θ) twice for every single parameter inside a loop will make your training phase take days instead of minutes. </a:t>
            </a:r>
          </a:p>
          <a:p>
            <a:pPr marL="0" indent="0">
              <a:buNone/>
            </a:pPr>
            <a:endParaRPr lang="en-US" sz="1800" dirty="0"/>
          </a:p>
        </p:txBody>
      </p:sp>
    </p:spTree>
    <p:extLst>
      <p:ext uri="{BB962C8B-B14F-4D97-AF65-F5344CB8AC3E}">
        <p14:creationId xmlns:p14="http://schemas.microsoft.com/office/powerpoint/2010/main" val="138880907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D03632-5205-911F-8315-A56A722079B7}"/>
              </a:ext>
            </a:extLst>
          </p:cNvPr>
          <p:cNvSpPr>
            <a:spLocks noGrp="1"/>
          </p:cNvSpPr>
          <p:nvPr>
            <p:ph idx="1"/>
          </p:nvPr>
        </p:nvSpPr>
        <p:spPr>
          <a:xfrm>
            <a:off x="838200" y="108642"/>
            <a:ext cx="10515600" cy="6518495"/>
          </a:xfrm>
        </p:spPr>
        <p:txBody>
          <a:bodyPr>
            <a:normAutofit fontScale="92500" lnSpcReduction="20000"/>
          </a:bodyPr>
          <a:lstStyle/>
          <a:p>
            <a:pPr marL="0" indent="0">
              <a:buNone/>
            </a:pPr>
            <a:r>
              <a:rPr lang="en-US" sz="1900" b="1" dirty="0">
                <a:latin typeface="Aptos" panose="020B0004020202020204" pitchFamily="34" charset="0"/>
              </a:rPr>
              <a:t>%1, % DEFINE THE COST FUNCTION (J) AND DATA (theta)</a:t>
            </a:r>
          </a:p>
          <a:p>
            <a:pPr marL="0" indent="0">
              <a:buNone/>
            </a:pPr>
            <a:r>
              <a:rPr lang="en-US" sz="1900" b="1" dirty="0">
                <a:latin typeface="Aptos" panose="020B0004020202020204" pitchFamily="34" charset="0"/>
              </a:rPr>
              <a:t>theta =  2.5;</a:t>
            </a:r>
          </a:p>
          <a:p>
            <a:pPr marL="0" indent="0">
              <a:buNone/>
            </a:pPr>
            <a:r>
              <a:rPr lang="en-US" sz="1900" dirty="0"/>
              <a:t>%We use a function handle '@(x)' so Octave treats J as a math function, not a matrix.</a:t>
            </a:r>
          </a:p>
          <a:p>
            <a:pPr marL="0" indent="0">
              <a:buNone/>
            </a:pPr>
            <a:r>
              <a:rPr lang="en-US" sz="1900" dirty="0"/>
              <a:t>% Example function: J(theta) = theta^3</a:t>
            </a:r>
          </a:p>
          <a:p>
            <a:pPr marL="0" indent="0">
              <a:buNone/>
            </a:pPr>
            <a:r>
              <a:rPr lang="en-US" sz="1900" dirty="0"/>
              <a:t>J = @(x) x.^3;</a:t>
            </a:r>
          </a:p>
          <a:p>
            <a:pPr marL="0" indent="0">
              <a:buNone/>
            </a:pPr>
            <a:r>
              <a:rPr lang="en-US" sz="1900" b="1" dirty="0">
                <a:latin typeface="Aptos" panose="020B0004020202020204" pitchFamily="34" charset="0"/>
              </a:rPr>
              <a:t>% 2. INITIALIZE VARIABLES FOR NUMERICAL ESTIMATION</a:t>
            </a:r>
          </a:p>
          <a:p>
            <a:pPr marL="0" indent="0">
              <a:buNone/>
            </a:pPr>
            <a:r>
              <a:rPr lang="en-US" sz="1900" dirty="0"/>
              <a:t>% =========================================================================</a:t>
            </a:r>
          </a:p>
          <a:p>
            <a:pPr marL="0" indent="0">
              <a:buNone/>
            </a:pPr>
            <a:r>
              <a:rPr lang="en-US" sz="1900" dirty="0"/>
              <a:t>EPSILON = 1e-4;            % The tiny perturbation step (epsilon)</a:t>
            </a:r>
          </a:p>
          <a:p>
            <a:pPr marL="0" indent="0">
              <a:buNone/>
            </a:pPr>
            <a:r>
              <a:rPr lang="en-US" sz="1900" dirty="0"/>
              <a:t>n = numel(theta);          % Evaluates to 1 since theta is a scalar</a:t>
            </a:r>
          </a:p>
          <a:p>
            <a:pPr marL="0" indent="0">
              <a:buNone/>
            </a:pPr>
            <a:r>
              <a:rPr lang="en-US" sz="1900" dirty="0"/>
              <a:t>gradApprox = zeros(n, 1);  % Pre-allocates a 1x1 column vector</a:t>
            </a:r>
          </a:p>
          <a:p>
            <a:pPr marL="0" indent="0">
              <a:buNone/>
            </a:pPr>
            <a:r>
              <a:rPr lang="en-US" sz="1900" b="1" dirty="0">
                <a:latin typeface="Aptos" panose="020B0004020202020204" pitchFamily="34" charset="0"/>
              </a:rPr>
              <a:t>%3. for loop</a:t>
            </a:r>
          </a:p>
          <a:p>
            <a:pPr marL="0" indent="0">
              <a:buNone/>
            </a:pPr>
            <a:r>
              <a:rPr lang="en-US" sz="1900" dirty="0"/>
              <a:t>for i = 1 : n</a:t>
            </a:r>
          </a:p>
          <a:p>
            <a:pPr marL="0" indent="0">
              <a:buNone/>
            </a:pPr>
            <a:r>
              <a:rPr lang="en-US" sz="1900" dirty="0"/>
              <a:t>% Reset vectors to the original theta baseline</a:t>
            </a:r>
          </a:p>
          <a:p>
            <a:pPr marL="0" indent="0">
              <a:buNone/>
            </a:pPr>
            <a:r>
              <a:rPr lang="en-US" sz="1900" dirty="0"/>
              <a:t> % Calculate the rise-over-run slope of the secant line</a:t>
            </a:r>
          </a:p>
          <a:p>
            <a:pPr marL="0" indent="0">
              <a:buNone/>
            </a:pPr>
            <a:r>
              <a:rPr lang="en-US" sz="1900" dirty="0"/>
              <a:t>    gradApprox(i) = (J(thetaPlus) - J(thetaMinus)) / (2 * EPSILON</a:t>
            </a:r>
          </a:p>
          <a:p>
            <a:pPr marL="0" indent="0">
              <a:buNone/>
            </a:pPr>
            <a:r>
              <a:rPr lang="en-US" sz="1900" dirty="0"/>
              <a:t>End</a:t>
            </a:r>
          </a:p>
          <a:p>
            <a:pPr marL="0" indent="0">
              <a:buNone/>
            </a:pPr>
            <a:r>
              <a:rPr lang="en-US" sz="1900" b="1" dirty="0">
                <a:latin typeface="Aptos" panose="020B0004020202020204" pitchFamily="34" charset="0"/>
              </a:rPr>
              <a:t>% 4. DISPLAY VERIFICATION RESULTS</a:t>
            </a:r>
          </a:p>
          <a:p>
            <a:pPr marL="0" indent="0">
              <a:buNone/>
            </a:pPr>
            <a:r>
              <a:rPr lang="en-US" sz="1900" dirty="0"/>
              <a:t>% Analytical derivative of x^3 is 3*(x^2). At x = 2.5, 3*(2.5^2) = 18.75</a:t>
            </a:r>
          </a:p>
          <a:p>
            <a:pPr marL="0" indent="0">
              <a:buNone/>
            </a:pPr>
            <a:r>
              <a:rPr lang="en-US" sz="1900" dirty="0"/>
              <a:t>analyticalGrad = 3 * (theta^2);</a:t>
            </a:r>
          </a:p>
          <a:p>
            <a:pPr marL="0" indent="0">
              <a:buNone/>
            </a:pPr>
            <a:r>
              <a:rPr lang="en-US" sz="1900" dirty="0"/>
              <a:t>fprintf('Analytical Backprop Gradient:  %f\n', analyticalGrad);</a:t>
            </a:r>
          </a:p>
          <a:p>
            <a:pPr marL="0" indent="0">
              <a:buNone/>
            </a:pPr>
            <a:endParaRPr lang="en-US" sz="1900" dirty="0"/>
          </a:p>
          <a:p>
            <a:pPr marL="0" indent="0">
              <a:buNone/>
            </a:pPr>
            <a:endParaRPr lang="en-US" sz="1900" dirty="0"/>
          </a:p>
        </p:txBody>
      </p:sp>
    </p:spTree>
    <p:extLst>
      <p:ext uri="{BB962C8B-B14F-4D97-AF65-F5344CB8AC3E}">
        <p14:creationId xmlns:p14="http://schemas.microsoft.com/office/powerpoint/2010/main" val="1886570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D4F10-09F8-FC25-1385-4218694BC537}"/>
              </a:ext>
            </a:extLst>
          </p:cNvPr>
          <p:cNvSpPr>
            <a:spLocks noGrp="1"/>
          </p:cNvSpPr>
          <p:nvPr>
            <p:ph type="title"/>
          </p:nvPr>
        </p:nvSpPr>
        <p:spPr>
          <a:xfrm>
            <a:off x="838200" y="365126"/>
            <a:ext cx="10515600" cy="678748"/>
          </a:xfrm>
        </p:spPr>
        <p:txBody>
          <a:bodyPr>
            <a:normAutofit/>
          </a:bodyPr>
          <a:lstStyle/>
          <a:p>
            <a:pPr algn="ctr"/>
            <a:r>
              <a:rPr lang="en-US" sz="2400" dirty="0">
                <a:latin typeface="Arial Black" panose="020B0A04020102020204" pitchFamily="34" charset="0"/>
              </a:rPr>
              <a:t>Random initialization</a:t>
            </a:r>
          </a:p>
        </p:txBody>
      </p:sp>
      <p:sp>
        <p:nvSpPr>
          <p:cNvPr id="3" name="Content Placeholder 2">
            <a:extLst>
              <a:ext uri="{FF2B5EF4-FFF2-40B4-BE49-F238E27FC236}">
                <a16:creationId xmlns:a16="http://schemas.microsoft.com/office/drawing/2014/main" id="{DE828A24-3563-4972-4AE8-EF827F3DE08C}"/>
              </a:ext>
            </a:extLst>
          </p:cNvPr>
          <p:cNvSpPr>
            <a:spLocks noGrp="1"/>
          </p:cNvSpPr>
          <p:nvPr>
            <p:ph idx="1"/>
          </p:nvPr>
        </p:nvSpPr>
        <p:spPr>
          <a:xfrm>
            <a:off x="838200" y="1157161"/>
            <a:ext cx="10515600" cy="5019802"/>
          </a:xfrm>
        </p:spPr>
        <p:txBody>
          <a:bodyPr/>
          <a:lstStyle/>
          <a:p>
            <a:pPr marL="0" indent="0">
              <a:buNone/>
            </a:pPr>
            <a:endParaRPr lang="en-US" dirty="0"/>
          </a:p>
          <a:p>
            <a:pPr marL="0" indent="0">
              <a:buNone/>
            </a:pPr>
            <a:r>
              <a:rPr lang="en-US" dirty="0"/>
              <a:t>When you are running gradient descent algorithm, you need to pick an initial value for </a:t>
            </a:r>
            <a:r>
              <a:rPr lang="el-GR" dirty="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optTheta  = fminuc(@costFunction, initialTheta, options) </a:t>
            </a:r>
          </a:p>
          <a:p>
            <a:pPr marL="0" indent="0">
              <a:buNone/>
            </a:pPr>
            <a:r>
              <a:rPr lang="en-US" dirty="0">
                <a:latin typeface="Times New Roman" panose="02020603050405020304" pitchFamily="18" charset="0"/>
                <a:cs typeface="Times New Roman" panose="02020603050405020304" pitchFamily="18" charset="0"/>
              </a:rPr>
              <a:t>Consider gradient descent </a:t>
            </a:r>
          </a:p>
          <a:p>
            <a:pPr marL="0" indent="0">
              <a:buNone/>
            </a:pPr>
            <a:r>
              <a:rPr lang="en-US" dirty="0">
                <a:latin typeface="Times New Roman" panose="02020603050405020304" pitchFamily="18" charset="0"/>
                <a:cs typeface="Times New Roman" panose="02020603050405020304" pitchFamily="18" charset="0"/>
              </a:rPr>
              <a:t>Set initialTheta = zeros(n,1)  </a:t>
            </a:r>
          </a:p>
          <a:p>
            <a:pPr marL="0" indent="0">
              <a:buNone/>
            </a:pPr>
            <a:r>
              <a:rPr lang="en-US" dirty="0">
                <a:latin typeface="Times New Roman" panose="02020603050405020304" pitchFamily="18" charset="0"/>
                <a:cs typeface="Times New Roman" panose="02020603050405020304" pitchFamily="18" charset="0"/>
              </a:rPr>
              <a:t>Setting your theta to all zeros will not work.</a:t>
            </a:r>
            <a:endParaRPr lang="en-US" dirty="0"/>
          </a:p>
          <a:p>
            <a:pPr marL="0" indent="0">
              <a:buNone/>
            </a:pPr>
            <a:endParaRPr lang="en-US" dirty="0"/>
          </a:p>
        </p:txBody>
      </p:sp>
    </p:spTree>
    <p:extLst>
      <p:ext uri="{BB962C8B-B14F-4D97-AF65-F5344CB8AC3E}">
        <p14:creationId xmlns:p14="http://schemas.microsoft.com/office/powerpoint/2010/main" val="38193991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C154F-D519-D7C3-7D15-87DAB354FC28}"/>
              </a:ext>
            </a:extLst>
          </p:cNvPr>
          <p:cNvSpPr>
            <a:spLocks noGrp="1"/>
          </p:cNvSpPr>
          <p:nvPr>
            <p:ph type="title"/>
          </p:nvPr>
        </p:nvSpPr>
        <p:spPr/>
        <p:txBody>
          <a:bodyPr>
            <a:noAutofit/>
          </a:bodyPr>
          <a:lstStyle/>
          <a:p>
            <a:br>
              <a:rPr lang="en-US" sz="2000" b="1" dirty="0">
                <a:latin typeface="Aptos" panose="020B0004020202020204" pitchFamily="34" charset="0"/>
                <a:cs typeface="Times New Roman" panose="02020603050405020304" pitchFamily="18" charset="0"/>
              </a:rPr>
            </a:br>
            <a:r>
              <a:rPr lang="en-US" sz="2000" b="1" dirty="0">
                <a:latin typeface="Aptos" panose="020B0004020202020204" pitchFamily="34" charset="0"/>
                <a:cs typeface="Times New Roman" panose="02020603050405020304" pitchFamily="18" charset="0"/>
              </a:rPr>
              <a:t>If you set the initialTheta to all zeros. In case of logistic regression, the parameter can be initialized to zero but not for the neural networks.  If we initialize all the parameters to zeros. Both a </a:t>
            </a:r>
            <a:r>
              <a:rPr lang="en-US" sz="2000" b="1" baseline="-25000" dirty="0">
                <a:latin typeface="Aptos" panose="020B0004020202020204" pitchFamily="34" charset="0"/>
                <a:cs typeface="Times New Roman" panose="02020603050405020304" pitchFamily="18" charset="0"/>
              </a:rPr>
              <a:t>1</a:t>
            </a:r>
            <a:r>
              <a:rPr lang="en-US" sz="2000" b="1" baseline="30000" dirty="0">
                <a:latin typeface="Aptos" panose="020B0004020202020204" pitchFamily="34" charset="0"/>
                <a:cs typeface="Times New Roman" panose="02020603050405020304" pitchFamily="18" charset="0"/>
              </a:rPr>
              <a:t>2 </a:t>
            </a:r>
            <a:r>
              <a:rPr lang="en-US" sz="2000" b="1" dirty="0">
                <a:latin typeface="Aptos" panose="020B0004020202020204" pitchFamily="34" charset="0"/>
                <a:cs typeface="Times New Roman" panose="02020603050405020304" pitchFamily="18" charset="0"/>
              </a:rPr>
              <a:t>and a </a:t>
            </a:r>
            <a:r>
              <a:rPr lang="en-US" sz="2000" b="1" baseline="-25000" dirty="0">
                <a:latin typeface="Aptos" panose="020B0004020202020204" pitchFamily="34" charset="0"/>
                <a:cs typeface="Times New Roman" panose="02020603050405020304" pitchFamily="18" charset="0"/>
              </a:rPr>
              <a:t>2</a:t>
            </a:r>
            <a:r>
              <a:rPr lang="en-US" sz="2000" b="1" baseline="30000" dirty="0">
                <a:latin typeface="Aptos" panose="020B0004020202020204" pitchFamily="34" charset="0"/>
                <a:cs typeface="Times New Roman" panose="02020603050405020304" pitchFamily="18" charset="0"/>
              </a:rPr>
              <a:t>2</a:t>
            </a:r>
            <a:r>
              <a:rPr lang="en-US" sz="2000" b="1" dirty="0">
                <a:latin typeface="Aptos" panose="020B0004020202020204" pitchFamily="34" charset="0"/>
                <a:cs typeface="Times New Roman" panose="02020603050405020304" pitchFamily="18" charset="0"/>
              </a:rPr>
              <a:t>  computing the same function of inputs and end up identical theta for example: ϴ</a:t>
            </a:r>
            <a:r>
              <a:rPr lang="en-US" sz="2000" b="1" baseline="30000" dirty="0">
                <a:latin typeface="Aptos" panose="020B0004020202020204" pitchFamily="34" charset="0"/>
                <a:cs typeface="Times New Roman" panose="02020603050405020304" pitchFamily="18" charset="0"/>
              </a:rPr>
              <a:t>1</a:t>
            </a:r>
            <a:r>
              <a:rPr lang="en-US" sz="2000" b="1" baseline="-25000" dirty="0">
                <a:latin typeface="Aptos" panose="020B0004020202020204" pitchFamily="34" charset="0"/>
                <a:cs typeface="Times New Roman" panose="02020603050405020304" pitchFamily="18" charset="0"/>
              </a:rPr>
              <a:t>01 </a:t>
            </a:r>
            <a:r>
              <a:rPr lang="en-US" sz="2000" b="1" dirty="0">
                <a:latin typeface="Aptos" panose="020B0004020202020204" pitchFamily="34" charset="0"/>
                <a:cs typeface="Times New Roman" panose="02020603050405020304" pitchFamily="18" charset="0"/>
              </a:rPr>
              <a:t> = ϴ</a:t>
            </a:r>
            <a:r>
              <a:rPr lang="en-US" sz="2000" b="1" baseline="30000" dirty="0">
                <a:latin typeface="Aptos" panose="020B0004020202020204" pitchFamily="34" charset="0"/>
                <a:cs typeface="Times New Roman" panose="02020603050405020304" pitchFamily="18" charset="0"/>
              </a:rPr>
              <a:t>1</a:t>
            </a:r>
            <a:r>
              <a:rPr lang="en-US" sz="2000" b="1" baseline="-25000" dirty="0">
                <a:latin typeface="Aptos" panose="020B0004020202020204" pitchFamily="34" charset="0"/>
                <a:cs typeface="Times New Roman" panose="02020603050405020304" pitchFamily="18" charset="0"/>
              </a:rPr>
              <a:t>02 </a:t>
            </a:r>
            <a:br>
              <a:rPr lang="en-US" sz="2000" b="1" baseline="-25000" dirty="0">
                <a:latin typeface="Aptos" panose="020B0004020202020204" pitchFamily="34" charset="0"/>
                <a:cs typeface="Times New Roman" panose="02020603050405020304" pitchFamily="18" charset="0"/>
              </a:rPr>
            </a:br>
            <a:endParaRPr lang="en-US" sz="2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1280232-45BD-295F-F46B-9A45C5B554DC}"/>
                  </a:ext>
                </a:extLst>
              </p:cNvPr>
              <p:cNvSpPr>
                <a:spLocks noGrp="1"/>
              </p:cNvSpPr>
              <p:nvPr>
                <p:ph idx="1"/>
              </p:nvPr>
            </p:nvSpPr>
            <p:spPr/>
            <p:txBody>
              <a:bodyPr>
                <a:normAutofit fontScale="77500" lnSpcReduction="2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i="1" dirty="0">
                  <a:latin typeface="Cambria Math" panose="02040503050406030204" pitchFamily="18" charset="0"/>
                </a:endParaRPr>
              </a:p>
              <a:p>
                <a:endParaRPr lang="en-US" i="1" dirty="0">
                  <a:latin typeface="Cambria Math" panose="02040503050406030204" pitchFamily="18" charset="0"/>
                </a:endParaRPr>
              </a:p>
              <a:p>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m:t>
                        </m:r>
                      </m:num>
                      <m:den>
                        <m:r>
                          <a:rPr lang="en-US" i="1" smtClean="0">
                            <a:latin typeface="Cambria Math" panose="02040503050406030204" pitchFamily="18" charset="0"/>
                          </a:rPr>
                          <m:t>𝜕</m:t>
                        </m:r>
                        <m:r>
                          <a:rPr lang="en-US" i="1" smtClean="0">
                            <a:latin typeface="Cambria Math" panose="02040503050406030204" pitchFamily="18" charset="0"/>
                          </a:rPr>
                          <m:t>Ɵ(1) 01</m:t>
                        </m:r>
                      </m:den>
                    </m:f>
                  </m:oMath>
                </a14:m>
                <a:r>
                  <a:rPr lang="en-US" dirty="0"/>
                  <a:t> J(</a:t>
                </a:r>
                <a:r>
                  <a:rPr lang="en-US" dirty="0">
                    <a:latin typeface="Times New Roman" panose="02020603050405020304" pitchFamily="18" charset="0"/>
                    <a:cs typeface="Times New Roman" panose="02020603050405020304" pitchFamily="18" charset="0"/>
                  </a:rPr>
                  <a:t>Ɵ)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m:t>
                        </m:r>
                      </m:num>
                      <m:den>
                        <m:r>
                          <a:rPr lang="en-US" i="1">
                            <a:latin typeface="Cambria Math" panose="02040503050406030204" pitchFamily="18" charset="0"/>
                          </a:rPr>
                          <m:t>𝜕</m:t>
                        </m:r>
                        <m:r>
                          <a:rPr lang="en-US" i="1">
                            <a:latin typeface="Cambria Math" panose="02040503050406030204" pitchFamily="18" charset="0"/>
                          </a:rPr>
                          <m:t>Ɵ(1) 02</m:t>
                        </m:r>
                      </m:den>
                    </m:f>
                  </m:oMath>
                </a14:m>
                <a:r>
                  <a:rPr lang="en-US" dirty="0"/>
                  <a:t> J(</a:t>
                </a:r>
                <a:r>
                  <a:rPr lang="en-US" dirty="0">
                    <a:latin typeface="Times New Roman" panose="02020603050405020304" pitchFamily="18" charset="0"/>
                    <a:cs typeface="Times New Roman" panose="02020603050405020304" pitchFamily="18" charset="0"/>
                  </a:rPr>
                  <a:t>Ɵ)  </a:t>
                </a:r>
                <a:endParaRPr lang="en-US" dirty="0"/>
              </a:p>
              <a:p>
                <a:r>
                  <a:rPr lang="en-US"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After each update,  parameters corresponding to inputs going into each of two hidden </a:t>
                </a:r>
                <a:r>
                  <a:rPr lang="en-US" sz="2400" dirty="0" err="1">
                    <a:latin typeface="Times New Roman" panose="02020603050405020304" pitchFamily="18" charset="0"/>
                    <a:cs typeface="Times New Roman" panose="02020603050405020304" pitchFamily="18" charset="0"/>
                  </a:rPr>
                  <a:t>unitsm</a:t>
                </a:r>
                <a:r>
                  <a:rPr lang="en-US" sz="2400" dirty="0">
                    <a:latin typeface="Times New Roman" panose="02020603050405020304" pitchFamily="18" charset="0"/>
                    <a:cs typeface="Times New Roman" panose="02020603050405020304" pitchFamily="18" charset="0"/>
                  </a:rPr>
                  <a:t> are identical. </a:t>
                </a:r>
                <a:endParaRPr lang="en-US" sz="2400" dirty="0"/>
              </a:p>
            </p:txBody>
          </p:sp>
        </mc:Choice>
        <mc:Fallback xmlns="">
          <p:sp>
            <p:nvSpPr>
              <p:cNvPr id="3" name="Content Placeholder 2">
                <a:extLst>
                  <a:ext uri="{FF2B5EF4-FFF2-40B4-BE49-F238E27FC236}">
                    <a16:creationId xmlns:a16="http://schemas.microsoft.com/office/drawing/2014/main" id="{E1280232-45BD-295F-F46B-9A45C5B554DC}"/>
                  </a:ext>
                </a:extLst>
              </p:cNvPr>
              <p:cNvSpPr>
                <a:spLocks noGrp="1" noRot="1" noChangeAspect="1" noMove="1" noResize="1" noEditPoints="1" noAdjustHandles="1" noChangeArrowheads="1" noChangeShapeType="1" noTextEdit="1"/>
              </p:cNvSpPr>
              <p:nvPr>
                <p:ph idx="1"/>
              </p:nvPr>
            </p:nvSpPr>
            <p:spPr>
              <a:blipFill>
                <a:blip r:embed="rId2"/>
                <a:stretch>
                  <a:fillRect l="-696" b="-1120"/>
                </a:stretch>
              </a:blipFill>
            </p:spPr>
            <p:txBody>
              <a:bodyPr/>
              <a:lstStyle/>
              <a:p>
                <a:r>
                  <a:rPr lang="en-US">
                    <a:noFill/>
                  </a:rPr>
                  <a:t> </a:t>
                </a:r>
              </a:p>
            </p:txBody>
          </p:sp>
        </mc:Fallback>
      </mc:AlternateContent>
      <p:sp>
        <p:nvSpPr>
          <p:cNvPr id="4" name="Flowchart: Connector 3">
            <a:extLst>
              <a:ext uri="{FF2B5EF4-FFF2-40B4-BE49-F238E27FC236}">
                <a16:creationId xmlns:a16="http://schemas.microsoft.com/office/drawing/2014/main" id="{3223689E-18B2-7969-6EED-80B37DBD9D87}"/>
              </a:ext>
            </a:extLst>
          </p:cNvPr>
          <p:cNvSpPr/>
          <p:nvPr/>
        </p:nvSpPr>
        <p:spPr>
          <a:xfrm>
            <a:off x="1565189" y="2479589"/>
            <a:ext cx="453081" cy="477795"/>
          </a:xfrm>
          <a:prstGeom prst="flowChartConnector">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a:extLst>
              <a:ext uri="{FF2B5EF4-FFF2-40B4-BE49-F238E27FC236}">
                <a16:creationId xmlns:a16="http://schemas.microsoft.com/office/drawing/2014/main" id="{70D69AB1-12C3-8915-8037-370FDC7A3A2B}"/>
              </a:ext>
            </a:extLst>
          </p:cNvPr>
          <p:cNvSpPr/>
          <p:nvPr/>
        </p:nvSpPr>
        <p:spPr>
          <a:xfrm>
            <a:off x="1622854" y="2100649"/>
            <a:ext cx="584887" cy="626075"/>
          </a:xfrm>
          <a:prstGeom prst="flowChartConnec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E7F6819-B129-8160-449B-8D7E22EC9933}"/>
              </a:ext>
            </a:extLst>
          </p:cNvPr>
          <p:cNvSpPr txBox="1"/>
          <p:nvPr/>
        </p:nvSpPr>
        <p:spPr>
          <a:xfrm>
            <a:off x="1754659" y="2191264"/>
            <a:ext cx="510747" cy="369332"/>
          </a:xfrm>
          <a:prstGeom prst="rect">
            <a:avLst/>
          </a:prstGeom>
          <a:noFill/>
        </p:spPr>
        <p:txBody>
          <a:bodyPr wrap="square" rtlCol="0">
            <a:spAutoFit/>
          </a:bodyPr>
          <a:lstStyle/>
          <a:p>
            <a:r>
              <a:rPr lang="en-US" dirty="0"/>
              <a:t>+1</a:t>
            </a:r>
          </a:p>
        </p:txBody>
      </p:sp>
      <p:pic>
        <p:nvPicPr>
          <p:cNvPr id="8" name="Picture 7">
            <a:extLst>
              <a:ext uri="{FF2B5EF4-FFF2-40B4-BE49-F238E27FC236}">
                <a16:creationId xmlns:a16="http://schemas.microsoft.com/office/drawing/2014/main" id="{826309CC-7C64-7B4B-BBB3-7B3E17B52EDD}"/>
              </a:ext>
            </a:extLst>
          </p:cNvPr>
          <p:cNvPicPr>
            <a:picLocks noChangeAspect="1"/>
          </p:cNvPicPr>
          <p:nvPr/>
        </p:nvPicPr>
        <p:blipFill>
          <a:blip r:embed="rId3"/>
          <a:stretch>
            <a:fillRect/>
          </a:stretch>
        </p:blipFill>
        <p:spPr>
          <a:xfrm>
            <a:off x="1622854" y="2897540"/>
            <a:ext cx="597460" cy="634039"/>
          </a:xfrm>
          <a:prstGeom prst="rect">
            <a:avLst/>
          </a:prstGeom>
        </p:spPr>
      </p:pic>
      <p:sp>
        <p:nvSpPr>
          <p:cNvPr id="10" name="TextBox 9">
            <a:extLst>
              <a:ext uri="{FF2B5EF4-FFF2-40B4-BE49-F238E27FC236}">
                <a16:creationId xmlns:a16="http://schemas.microsoft.com/office/drawing/2014/main" id="{2F9F5239-903E-3770-04CA-92B46307B85C}"/>
              </a:ext>
            </a:extLst>
          </p:cNvPr>
          <p:cNvSpPr txBox="1"/>
          <p:nvPr/>
        </p:nvSpPr>
        <p:spPr>
          <a:xfrm>
            <a:off x="1754659" y="3031524"/>
            <a:ext cx="428368" cy="369332"/>
          </a:xfrm>
          <a:prstGeom prst="rect">
            <a:avLst/>
          </a:prstGeom>
          <a:noFill/>
        </p:spPr>
        <p:txBody>
          <a:bodyPr wrap="square" rtlCol="0">
            <a:spAutoFit/>
          </a:bodyPr>
          <a:lstStyle/>
          <a:p>
            <a:r>
              <a:rPr lang="en-US" dirty="0"/>
              <a:t>x1</a:t>
            </a:r>
          </a:p>
        </p:txBody>
      </p:sp>
      <p:pic>
        <p:nvPicPr>
          <p:cNvPr id="12" name="Picture 11">
            <a:extLst>
              <a:ext uri="{FF2B5EF4-FFF2-40B4-BE49-F238E27FC236}">
                <a16:creationId xmlns:a16="http://schemas.microsoft.com/office/drawing/2014/main" id="{60553BA1-1F5B-C3C1-477F-51789D00F8DA}"/>
              </a:ext>
            </a:extLst>
          </p:cNvPr>
          <p:cNvPicPr>
            <a:picLocks noChangeAspect="1"/>
          </p:cNvPicPr>
          <p:nvPr/>
        </p:nvPicPr>
        <p:blipFill>
          <a:blip r:embed="rId3"/>
          <a:stretch>
            <a:fillRect/>
          </a:stretch>
        </p:blipFill>
        <p:spPr>
          <a:xfrm>
            <a:off x="1622854" y="3734740"/>
            <a:ext cx="597460" cy="634039"/>
          </a:xfrm>
          <a:prstGeom prst="rect">
            <a:avLst/>
          </a:prstGeom>
        </p:spPr>
      </p:pic>
      <p:sp>
        <p:nvSpPr>
          <p:cNvPr id="13" name="TextBox 12">
            <a:extLst>
              <a:ext uri="{FF2B5EF4-FFF2-40B4-BE49-F238E27FC236}">
                <a16:creationId xmlns:a16="http://schemas.microsoft.com/office/drawing/2014/main" id="{960100A1-E4DD-1064-ADF5-A348E203EDDC}"/>
              </a:ext>
            </a:extLst>
          </p:cNvPr>
          <p:cNvSpPr txBox="1"/>
          <p:nvPr/>
        </p:nvSpPr>
        <p:spPr>
          <a:xfrm>
            <a:off x="1754659" y="3838832"/>
            <a:ext cx="428368" cy="369332"/>
          </a:xfrm>
          <a:prstGeom prst="rect">
            <a:avLst/>
          </a:prstGeom>
          <a:noFill/>
        </p:spPr>
        <p:txBody>
          <a:bodyPr wrap="square" rtlCol="0">
            <a:spAutoFit/>
          </a:bodyPr>
          <a:lstStyle/>
          <a:p>
            <a:r>
              <a:rPr lang="en-US" dirty="0"/>
              <a:t>x2</a:t>
            </a:r>
          </a:p>
        </p:txBody>
      </p:sp>
      <p:pic>
        <p:nvPicPr>
          <p:cNvPr id="15" name="Picture 14">
            <a:extLst>
              <a:ext uri="{FF2B5EF4-FFF2-40B4-BE49-F238E27FC236}">
                <a16:creationId xmlns:a16="http://schemas.microsoft.com/office/drawing/2014/main" id="{3F1610D2-9BD5-A783-0C81-A360DDD5336E}"/>
              </a:ext>
            </a:extLst>
          </p:cNvPr>
          <p:cNvPicPr>
            <a:picLocks noChangeAspect="1"/>
          </p:cNvPicPr>
          <p:nvPr/>
        </p:nvPicPr>
        <p:blipFill>
          <a:blip r:embed="rId3"/>
          <a:stretch>
            <a:fillRect/>
          </a:stretch>
        </p:blipFill>
        <p:spPr>
          <a:xfrm>
            <a:off x="2992395" y="2002000"/>
            <a:ext cx="597460" cy="634039"/>
          </a:xfrm>
          <a:prstGeom prst="rect">
            <a:avLst/>
          </a:prstGeom>
        </p:spPr>
      </p:pic>
      <p:pic>
        <p:nvPicPr>
          <p:cNvPr id="17" name="Picture 16">
            <a:extLst>
              <a:ext uri="{FF2B5EF4-FFF2-40B4-BE49-F238E27FC236}">
                <a16:creationId xmlns:a16="http://schemas.microsoft.com/office/drawing/2014/main" id="{5D51F05D-38FE-4C5B-D782-63D08BBEAAAE}"/>
              </a:ext>
            </a:extLst>
          </p:cNvPr>
          <p:cNvPicPr>
            <a:picLocks noChangeAspect="1"/>
          </p:cNvPicPr>
          <p:nvPr/>
        </p:nvPicPr>
        <p:blipFill>
          <a:blip r:embed="rId3"/>
          <a:stretch>
            <a:fillRect/>
          </a:stretch>
        </p:blipFill>
        <p:spPr>
          <a:xfrm>
            <a:off x="3074990" y="2829519"/>
            <a:ext cx="597460" cy="634039"/>
          </a:xfrm>
          <a:prstGeom prst="rect">
            <a:avLst/>
          </a:prstGeom>
        </p:spPr>
      </p:pic>
      <p:pic>
        <p:nvPicPr>
          <p:cNvPr id="19" name="Picture 18">
            <a:extLst>
              <a:ext uri="{FF2B5EF4-FFF2-40B4-BE49-F238E27FC236}">
                <a16:creationId xmlns:a16="http://schemas.microsoft.com/office/drawing/2014/main" id="{29DBE8CB-5F8E-C094-6FCB-2EB2E15348B0}"/>
              </a:ext>
            </a:extLst>
          </p:cNvPr>
          <p:cNvPicPr>
            <a:picLocks noChangeAspect="1"/>
          </p:cNvPicPr>
          <p:nvPr/>
        </p:nvPicPr>
        <p:blipFill>
          <a:blip r:embed="rId3"/>
          <a:stretch>
            <a:fillRect/>
          </a:stretch>
        </p:blipFill>
        <p:spPr>
          <a:xfrm>
            <a:off x="3074990" y="3635566"/>
            <a:ext cx="597460" cy="634039"/>
          </a:xfrm>
          <a:prstGeom prst="rect">
            <a:avLst/>
          </a:prstGeom>
        </p:spPr>
      </p:pic>
      <p:sp>
        <p:nvSpPr>
          <p:cNvPr id="20" name="TextBox 19">
            <a:extLst>
              <a:ext uri="{FF2B5EF4-FFF2-40B4-BE49-F238E27FC236}">
                <a16:creationId xmlns:a16="http://schemas.microsoft.com/office/drawing/2014/main" id="{64D36622-1E85-4BA1-0C24-6DA6DF45B884}"/>
              </a:ext>
            </a:extLst>
          </p:cNvPr>
          <p:cNvSpPr txBox="1"/>
          <p:nvPr/>
        </p:nvSpPr>
        <p:spPr>
          <a:xfrm>
            <a:off x="3062417" y="2100649"/>
            <a:ext cx="446902" cy="646331"/>
          </a:xfrm>
          <a:prstGeom prst="rect">
            <a:avLst/>
          </a:prstGeom>
          <a:noFill/>
        </p:spPr>
        <p:txBody>
          <a:bodyPr wrap="square" rtlCol="0">
            <a:spAutoFit/>
          </a:bodyPr>
          <a:lstStyle/>
          <a:p>
            <a:r>
              <a:rPr lang="en-US" dirty="0"/>
              <a:t>+1</a:t>
            </a:r>
          </a:p>
          <a:p>
            <a:endParaRPr lang="en-US" dirty="0"/>
          </a:p>
        </p:txBody>
      </p:sp>
      <p:sp>
        <p:nvSpPr>
          <p:cNvPr id="21" name="TextBox 20">
            <a:extLst>
              <a:ext uri="{FF2B5EF4-FFF2-40B4-BE49-F238E27FC236}">
                <a16:creationId xmlns:a16="http://schemas.microsoft.com/office/drawing/2014/main" id="{00C6DC7A-3EE5-DCCF-B7B5-DEBA8AA3CD98}"/>
              </a:ext>
            </a:extLst>
          </p:cNvPr>
          <p:cNvSpPr txBox="1"/>
          <p:nvPr/>
        </p:nvSpPr>
        <p:spPr>
          <a:xfrm>
            <a:off x="3074991" y="2895666"/>
            <a:ext cx="597459" cy="369332"/>
          </a:xfrm>
          <a:prstGeom prst="rect">
            <a:avLst/>
          </a:prstGeom>
          <a:noFill/>
        </p:spPr>
        <p:txBody>
          <a:bodyPr wrap="square" rtlCol="0">
            <a:spAutoFit/>
          </a:bodyPr>
          <a:lstStyle/>
          <a:p>
            <a:r>
              <a:rPr lang="en-US" dirty="0"/>
              <a:t>a </a:t>
            </a:r>
            <a:r>
              <a:rPr lang="en-US" baseline="30000" dirty="0"/>
              <a:t>2</a:t>
            </a:r>
            <a:r>
              <a:rPr lang="en-US" baseline="-25000" dirty="0"/>
              <a:t>1</a:t>
            </a:r>
          </a:p>
        </p:txBody>
      </p:sp>
      <p:sp>
        <p:nvSpPr>
          <p:cNvPr id="22" name="TextBox 21">
            <a:extLst>
              <a:ext uri="{FF2B5EF4-FFF2-40B4-BE49-F238E27FC236}">
                <a16:creationId xmlns:a16="http://schemas.microsoft.com/office/drawing/2014/main" id="{FDAA3AFE-CCD6-4367-A83E-0D0458A758BA}"/>
              </a:ext>
            </a:extLst>
          </p:cNvPr>
          <p:cNvSpPr txBox="1"/>
          <p:nvPr/>
        </p:nvSpPr>
        <p:spPr>
          <a:xfrm>
            <a:off x="3062417" y="3734740"/>
            <a:ext cx="597459" cy="646331"/>
          </a:xfrm>
          <a:prstGeom prst="rect">
            <a:avLst/>
          </a:prstGeom>
          <a:noFill/>
        </p:spPr>
        <p:txBody>
          <a:bodyPr wrap="square" rtlCol="0">
            <a:spAutoFit/>
          </a:bodyPr>
          <a:lstStyle/>
          <a:p>
            <a:r>
              <a:rPr lang="en-US" dirty="0"/>
              <a:t>a </a:t>
            </a:r>
            <a:r>
              <a:rPr lang="en-US" baseline="30000" dirty="0"/>
              <a:t>2 </a:t>
            </a:r>
            <a:r>
              <a:rPr lang="en-US" baseline="-25000" dirty="0"/>
              <a:t>2</a:t>
            </a:r>
          </a:p>
          <a:p>
            <a:endParaRPr lang="en-US" dirty="0"/>
          </a:p>
        </p:txBody>
      </p:sp>
      <p:cxnSp>
        <p:nvCxnSpPr>
          <p:cNvPr id="24" name="Straight Arrow Connector 23">
            <a:extLst>
              <a:ext uri="{FF2B5EF4-FFF2-40B4-BE49-F238E27FC236}">
                <a16:creationId xmlns:a16="http://schemas.microsoft.com/office/drawing/2014/main" id="{4E06C199-04E1-9D5D-463B-84517B12BD26}"/>
              </a:ext>
            </a:extLst>
          </p:cNvPr>
          <p:cNvCxnSpPr>
            <a:cxnSpLocks/>
            <a:endCxn id="21" idx="1"/>
          </p:cNvCxnSpPr>
          <p:nvPr/>
        </p:nvCxnSpPr>
        <p:spPr>
          <a:xfrm>
            <a:off x="2188422" y="2462469"/>
            <a:ext cx="886569" cy="617863"/>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5D910E2-74E4-5148-CD6A-E10DB52FE2E2}"/>
              </a:ext>
            </a:extLst>
          </p:cNvPr>
          <p:cNvCxnSpPr>
            <a:cxnSpLocks/>
          </p:cNvCxnSpPr>
          <p:nvPr/>
        </p:nvCxnSpPr>
        <p:spPr>
          <a:xfrm>
            <a:off x="2197662" y="2490983"/>
            <a:ext cx="889686" cy="146290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9321AC35-0B00-CE42-3BB4-1ECCC838536E}"/>
              </a:ext>
            </a:extLst>
          </p:cNvPr>
          <p:cNvCxnSpPr>
            <a:cxnSpLocks/>
            <a:endCxn id="21" idx="1"/>
          </p:cNvCxnSpPr>
          <p:nvPr/>
        </p:nvCxnSpPr>
        <p:spPr>
          <a:xfrm>
            <a:off x="2220314" y="3080332"/>
            <a:ext cx="85467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0522BF6-2116-D27B-E42A-3543D4965DD5}"/>
              </a:ext>
            </a:extLst>
          </p:cNvPr>
          <p:cNvCxnSpPr>
            <a:cxnSpLocks/>
          </p:cNvCxnSpPr>
          <p:nvPr/>
        </p:nvCxnSpPr>
        <p:spPr>
          <a:xfrm>
            <a:off x="2195600" y="3178994"/>
            <a:ext cx="854676" cy="7585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3A73D82-200C-6842-83C7-E7203195E7F9}"/>
              </a:ext>
            </a:extLst>
          </p:cNvPr>
          <p:cNvCxnSpPr>
            <a:stCxn id="13" idx="3"/>
            <a:endCxn id="21" idx="1"/>
          </p:cNvCxnSpPr>
          <p:nvPr/>
        </p:nvCxnSpPr>
        <p:spPr>
          <a:xfrm flipV="1">
            <a:off x="2183027" y="3080332"/>
            <a:ext cx="891964" cy="943166"/>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FC406270-2A6A-F8A3-3000-F7F3B100E0E9}"/>
              </a:ext>
            </a:extLst>
          </p:cNvPr>
          <p:cNvCxnSpPr>
            <a:cxnSpLocks/>
          </p:cNvCxnSpPr>
          <p:nvPr/>
        </p:nvCxnSpPr>
        <p:spPr>
          <a:xfrm flipV="1">
            <a:off x="2232455" y="3969712"/>
            <a:ext cx="842534" cy="34805"/>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pic>
        <p:nvPicPr>
          <p:cNvPr id="47" name="Picture 46">
            <a:extLst>
              <a:ext uri="{FF2B5EF4-FFF2-40B4-BE49-F238E27FC236}">
                <a16:creationId xmlns:a16="http://schemas.microsoft.com/office/drawing/2014/main" id="{46D2CE37-81D5-D7A6-AED0-F1C0FD0924D8}"/>
              </a:ext>
            </a:extLst>
          </p:cNvPr>
          <p:cNvPicPr>
            <a:picLocks noChangeAspect="1"/>
          </p:cNvPicPr>
          <p:nvPr/>
        </p:nvPicPr>
        <p:blipFill>
          <a:blip r:embed="rId3"/>
          <a:stretch>
            <a:fillRect/>
          </a:stretch>
        </p:blipFill>
        <p:spPr>
          <a:xfrm>
            <a:off x="4300151" y="2855646"/>
            <a:ext cx="597460" cy="634039"/>
          </a:xfrm>
          <a:prstGeom prst="rect">
            <a:avLst/>
          </a:prstGeom>
        </p:spPr>
      </p:pic>
      <p:cxnSp>
        <p:nvCxnSpPr>
          <p:cNvPr id="49" name="Straight Arrow Connector 48">
            <a:extLst>
              <a:ext uri="{FF2B5EF4-FFF2-40B4-BE49-F238E27FC236}">
                <a16:creationId xmlns:a16="http://schemas.microsoft.com/office/drawing/2014/main" id="{C45279F3-19E7-AB77-6D58-3FC66EBCE673}"/>
              </a:ext>
            </a:extLst>
          </p:cNvPr>
          <p:cNvCxnSpPr/>
          <p:nvPr/>
        </p:nvCxnSpPr>
        <p:spPr>
          <a:xfrm>
            <a:off x="3589855" y="2462469"/>
            <a:ext cx="710296" cy="617863"/>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568F6C6-2807-6B82-2F8D-CFF1534AD72C}"/>
              </a:ext>
            </a:extLst>
          </p:cNvPr>
          <p:cNvCxnSpPr>
            <a:stCxn id="21" idx="3"/>
            <a:endCxn id="47" idx="1"/>
          </p:cNvCxnSpPr>
          <p:nvPr/>
        </p:nvCxnSpPr>
        <p:spPr>
          <a:xfrm>
            <a:off x="3672450" y="3080332"/>
            <a:ext cx="627701" cy="0"/>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1C420B0E-A4E0-DDC5-8AB4-21CFD74A61C6}"/>
              </a:ext>
            </a:extLst>
          </p:cNvPr>
          <p:cNvCxnSpPr>
            <a:endCxn id="47" idx="1"/>
          </p:cNvCxnSpPr>
          <p:nvPr/>
        </p:nvCxnSpPr>
        <p:spPr>
          <a:xfrm flipV="1">
            <a:off x="3659876" y="3172666"/>
            <a:ext cx="640275" cy="66616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253F2CEE-51CF-FECB-937D-A95C5180AFEA}"/>
              </a:ext>
            </a:extLst>
          </p:cNvPr>
          <p:cNvCxnSpPr>
            <a:stCxn id="47" idx="3"/>
          </p:cNvCxnSpPr>
          <p:nvPr/>
        </p:nvCxnSpPr>
        <p:spPr>
          <a:xfrm>
            <a:off x="4897611" y="3172666"/>
            <a:ext cx="4075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8D660BCB-2FC7-36BC-6556-79E9FA702889}"/>
              </a:ext>
            </a:extLst>
          </p:cNvPr>
          <p:cNvSpPr txBox="1"/>
          <p:nvPr/>
        </p:nvSpPr>
        <p:spPr>
          <a:xfrm>
            <a:off x="5453449" y="2957384"/>
            <a:ext cx="873210" cy="369332"/>
          </a:xfrm>
          <a:prstGeom prst="rect">
            <a:avLst/>
          </a:prstGeom>
          <a:noFill/>
        </p:spPr>
        <p:txBody>
          <a:bodyPr wrap="square" rtlCol="0">
            <a:spAutoFit/>
          </a:bodyPr>
          <a:lstStyle/>
          <a:p>
            <a:r>
              <a:rPr lang="en-US" b="1" dirty="0">
                <a:latin typeface="Aptos" panose="020B0004020202020204" pitchFamily="34" charset="0"/>
              </a:rPr>
              <a:t>h</a:t>
            </a:r>
            <a:r>
              <a:rPr lang="en-US" b="1" baseline="-25000" dirty="0">
                <a:latin typeface="Aptos" panose="020B0004020202020204" pitchFamily="34" charset="0"/>
              </a:rPr>
              <a:t>(x)</a:t>
            </a:r>
            <a:r>
              <a:rPr lang="en-US" b="1" dirty="0">
                <a:latin typeface="Aptos" panose="020B0004020202020204" pitchFamily="34" charset="0"/>
              </a:rPr>
              <a:t> (</a:t>
            </a:r>
            <a:r>
              <a:rPr lang="el-GR" b="1" dirty="0">
                <a:latin typeface="Aptos" panose="020B0004020202020204" pitchFamily="34" charset="0"/>
              </a:rPr>
              <a:t>θ</a:t>
            </a:r>
            <a:r>
              <a:rPr lang="en-US" b="1" dirty="0">
                <a:latin typeface="Aptos" panose="020B0004020202020204" pitchFamily="34" charset="0"/>
              </a:rPr>
              <a:t>)</a:t>
            </a:r>
          </a:p>
        </p:txBody>
      </p:sp>
      <p:sp>
        <p:nvSpPr>
          <p:cNvPr id="58" name="Freeform: Shape 57">
            <a:extLst>
              <a:ext uri="{FF2B5EF4-FFF2-40B4-BE49-F238E27FC236}">
                <a16:creationId xmlns:a16="http://schemas.microsoft.com/office/drawing/2014/main" id="{C6BE7282-D3EA-A57F-5912-B068CCC00EE9}"/>
              </a:ext>
            </a:extLst>
          </p:cNvPr>
          <p:cNvSpPr/>
          <p:nvPr/>
        </p:nvSpPr>
        <p:spPr>
          <a:xfrm>
            <a:off x="2784389" y="2680407"/>
            <a:ext cx="1227438" cy="2039874"/>
          </a:xfrm>
          <a:custGeom>
            <a:avLst/>
            <a:gdLst>
              <a:gd name="csX0" fmla="*/ 172995 w 1227438"/>
              <a:gd name="csY0" fmla="*/ 38079 h 2039874"/>
              <a:gd name="csX1" fmla="*/ 263611 w 1227438"/>
              <a:gd name="csY1" fmla="*/ 46317 h 2039874"/>
              <a:gd name="csX2" fmla="*/ 477795 w 1227438"/>
              <a:gd name="csY2" fmla="*/ 29842 h 2039874"/>
              <a:gd name="csX3" fmla="*/ 527222 w 1227438"/>
              <a:gd name="csY3" fmla="*/ 13366 h 2039874"/>
              <a:gd name="csX4" fmla="*/ 873211 w 1227438"/>
              <a:gd name="csY4" fmla="*/ 13366 h 2039874"/>
              <a:gd name="csX5" fmla="*/ 922638 w 1227438"/>
              <a:gd name="csY5" fmla="*/ 54555 h 2039874"/>
              <a:gd name="csX6" fmla="*/ 947352 w 1227438"/>
              <a:gd name="csY6" fmla="*/ 79269 h 2039874"/>
              <a:gd name="csX7" fmla="*/ 963827 w 1227438"/>
              <a:gd name="csY7" fmla="*/ 112220 h 2039874"/>
              <a:gd name="csX8" fmla="*/ 972065 w 1227438"/>
              <a:gd name="csY8" fmla="*/ 153409 h 2039874"/>
              <a:gd name="csX9" fmla="*/ 980303 w 1227438"/>
              <a:gd name="csY9" fmla="*/ 178123 h 2039874"/>
              <a:gd name="csX10" fmla="*/ 996779 w 1227438"/>
              <a:gd name="csY10" fmla="*/ 285215 h 2039874"/>
              <a:gd name="csX11" fmla="*/ 1013254 w 1227438"/>
              <a:gd name="csY11" fmla="*/ 309928 h 2039874"/>
              <a:gd name="csX12" fmla="*/ 1037968 w 1227438"/>
              <a:gd name="csY12" fmla="*/ 359355 h 2039874"/>
              <a:gd name="csX13" fmla="*/ 1054443 w 1227438"/>
              <a:gd name="csY13" fmla="*/ 425258 h 2039874"/>
              <a:gd name="csX14" fmla="*/ 1062681 w 1227438"/>
              <a:gd name="csY14" fmla="*/ 458209 h 2039874"/>
              <a:gd name="csX15" fmla="*/ 1079157 w 1227438"/>
              <a:gd name="csY15" fmla="*/ 491161 h 2039874"/>
              <a:gd name="csX16" fmla="*/ 1087395 w 1227438"/>
              <a:gd name="csY16" fmla="*/ 532350 h 2039874"/>
              <a:gd name="csX17" fmla="*/ 1095633 w 1227438"/>
              <a:gd name="csY17" fmla="*/ 614728 h 2039874"/>
              <a:gd name="csX18" fmla="*/ 1120346 w 1227438"/>
              <a:gd name="csY18" fmla="*/ 655917 h 2039874"/>
              <a:gd name="csX19" fmla="*/ 1145060 w 1227438"/>
              <a:gd name="csY19" fmla="*/ 754771 h 2039874"/>
              <a:gd name="csX20" fmla="*/ 1161535 w 1227438"/>
              <a:gd name="csY20" fmla="*/ 878339 h 2039874"/>
              <a:gd name="csX21" fmla="*/ 1169773 w 1227438"/>
              <a:gd name="csY21" fmla="*/ 927766 h 2039874"/>
              <a:gd name="csX22" fmla="*/ 1202725 w 1227438"/>
              <a:gd name="csY22" fmla="*/ 993669 h 2039874"/>
              <a:gd name="csX23" fmla="*/ 1227438 w 1227438"/>
              <a:gd name="csY23" fmla="*/ 1084285 h 2039874"/>
              <a:gd name="csX24" fmla="*/ 1219200 w 1227438"/>
              <a:gd name="csY24" fmla="*/ 1249042 h 2039874"/>
              <a:gd name="csX25" fmla="*/ 1145060 w 1227438"/>
              <a:gd name="csY25" fmla="*/ 1553842 h 2039874"/>
              <a:gd name="csX26" fmla="*/ 1120346 w 1227438"/>
              <a:gd name="csY26" fmla="*/ 1627982 h 2039874"/>
              <a:gd name="csX27" fmla="*/ 1029730 w 1227438"/>
              <a:gd name="csY27" fmla="*/ 1809215 h 2039874"/>
              <a:gd name="csX28" fmla="*/ 840260 w 1227438"/>
              <a:gd name="csY28" fmla="*/ 2039874 h 2039874"/>
              <a:gd name="csX29" fmla="*/ 716692 w 1227438"/>
              <a:gd name="csY29" fmla="*/ 1990447 h 2039874"/>
              <a:gd name="csX30" fmla="*/ 691979 w 1227438"/>
              <a:gd name="csY30" fmla="*/ 1965734 h 2039874"/>
              <a:gd name="csX31" fmla="*/ 650789 w 1227438"/>
              <a:gd name="csY31" fmla="*/ 1932782 h 2039874"/>
              <a:gd name="csX32" fmla="*/ 626076 w 1227438"/>
              <a:gd name="csY32" fmla="*/ 1908069 h 2039874"/>
              <a:gd name="csX33" fmla="*/ 576649 w 1227438"/>
              <a:gd name="csY33" fmla="*/ 1891593 h 2039874"/>
              <a:gd name="csX34" fmla="*/ 444843 w 1227438"/>
              <a:gd name="csY34" fmla="*/ 1833928 h 2039874"/>
              <a:gd name="csX35" fmla="*/ 387179 w 1227438"/>
              <a:gd name="csY35" fmla="*/ 1792739 h 2039874"/>
              <a:gd name="csX36" fmla="*/ 304800 w 1227438"/>
              <a:gd name="csY36" fmla="*/ 1718598 h 2039874"/>
              <a:gd name="csX37" fmla="*/ 197708 w 1227438"/>
              <a:gd name="csY37" fmla="*/ 1693885 h 2039874"/>
              <a:gd name="csX38" fmla="*/ 172995 w 1227438"/>
              <a:gd name="csY38" fmla="*/ 1644458 h 2039874"/>
              <a:gd name="csX39" fmla="*/ 115330 w 1227438"/>
              <a:gd name="csY39" fmla="*/ 1586793 h 2039874"/>
              <a:gd name="csX40" fmla="*/ 57665 w 1227438"/>
              <a:gd name="csY40" fmla="*/ 1537366 h 2039874"/>
              <a:gd name="csX41" fmla="*/ 32952 w 1227438"/>
              <a:gd name="csY41" fmla="*/ 1496177 h 2039874"/>
              <a:gd name="csX42" fmla="*/ 16476 w 1227438"/>
              <a:gd name="csY42" fmla="*/ 1405561 h 2039874"/>
              <a:gd name="csX43" fmla="*/ 0 w 1227438"/>
              <a:gd name="csY43" fmla="*/ 1347896 h 2039874"/>
              <a:gd name="csX44" fmla="*/ 16476 w 1227438"/>
              <a:gd name="csY44" fmla="*/ 1216090 h 2039874"/>
              <a:gd name="csX45" fmla="*/ 24714 w 1227438"/>
              <a:gd name="csY45" fmla="*/ 1158425 h 2039874"/>
              <a:gd name="csX46" fmla="*/ 49427 w 1227438"/>
              <a:gd name="csY46" fmla="*/ 1125474 h 2039874"/>
              <a:gd name="csX47" fmla="*/ 57665 w 1227438"/>
              <a:gd name="csY47" fmla="*/ 1084285 h 2039874"/>
              <a:gd name="csX48" fmla="*/ 82379 w 1227438"/>
              <a:gd name="csY48" fmla="*/ 1001907 h 2039874"/>
              <a:gd name="csX49" fmla="*/ 90616 w 1227438"/>
              <a:gd name="csY49" fmla="*/ 944242 h 2039874"/>
              <a:gd name="csX50" fmla="*/ 98854 w 1227438"/>
              <a:gd name="csY50" fmla="*/ 903052 h 2039874"/>
              <a:gd name="csX51" fmla="*/ 107092 w 1227438"/>
              <a:gd name="csY51" fmla="*/ 870101 h 2039874"/>
              <a:gd name="csX52" fmla="*/ 123568 w 1227438"/>
              <a:gd name="csY52" fmla="*/ 746534 h 2039874"/>
              <a:gd name="csX53" fmla="*/ 107092 w 1227438"/>
              <a:gd name="csY53" fmla="*/ 622966 h 2039874"/>
              <a:gd name="csX54" fmla="*/ 90616 w 1227438"/>
              <a:gd name="csY54" fmla="*/ 515874 h 2039874"/>
              <a:gd name="csX55" fmla="*/ 98854 w 1227438"/>
              <a:gd name="csY55" fmla="*/ 219312 h 2039874"/>
              <a:gd name="csX56" fmla="*/ 115330 w 1227438"/>
              <a:gd name="csY56" fmla="*/ 186361 h 2039874"/>
              <a:gd name="csX57" fmla="*/ 148281 w 1227438"/>
              <a:gd name="csY57" fmla="*/ 145171 h 2039874"/>
              <a:gd name="csX58" fmla="*/ 197708 w 1227438"/>
              <a:gd name="csY58" fmla="*/ 87507 h 2039874"/>
              <a:gd name="csX59" fmla="*/ 222422 w 1227438"/>
              <a:gd name="csY59" fmla="*/ 79269 h 2039874"/>
              <a:gd name="csX60" fmla="*/ 205946 w 1227438"/>
              <a:gd name="csY60" fmla="*/ 87507 h 2039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1227438" h="2039874">
                <a:moveTo>
                  <a:pt x="172995" y="38079"/>
                </a:moveTo>
                <a:cubicBezTo>
                  <a:pt x="203200" y="40825"/>
                  <a:pt x="233281" y="46317"/>
                  <a:pt x="263611" y="46317"/>
                </a:cubicBezTo>
                <a:cubicBezTo>
                  <a:pt x="374703" y="46317"/>
                  <a:pt x="392499" y="42026"/>
                  <a:pt x="477795" y="29842"/>
                </a:cubicBezTo>
                <a:cubicBezTo>
                  <a:pt x="494271" y="24350"/>
                  <a:pt x="510467" y="17936"/>
                  <a:pt x="527222" y="13366"/>
                </a:cubicBezTo>
                <a:cubicBezTo>
                  <a:pt x="633900" y="-15729"/>
                  <a:pt x="802481" y="11454"/>
                  <a:pt x="873211" y="13366"/>
                </a:cubicBezTo>
                <a:cubicBezTo>
                  <a:pt x="945423" y="85576"/>
                  <a:pt x="853816" y="-2798"/>
                  <a:pt x="922638" y="54555"/>
                </a:cubicBezTo>
                <a:cubicBezTo>
                  <a:pt x="931588" y="62013"/>
                  <a:pt x="939114" y="71031"/>
                  <a:pt x="947352" y="79269"/>
                </a:cubicBezTo>
                <a:cubicBezTo>
                  <a:pt x="952844" y="90253"/>
                  <a:pt x="959944" y="100570"/>
                  <a:pt x="963827" y="112220"/>
                </a:cubicBezTo>
                <a:cubicBezTo>
                  <a:pt x="968255" y="125503"/>
                  <a:pt x="968669" y="139825"/>
                  <a:pt x="972065" y="153409"/>
                </a:cubicBezTo>
                <a:cubicBezTo>
                  <a:pt x="974171" y="161833"/>
                  <a:pt x="977557" y="169885"/>
                  <a:pt x="980303" y="178123"/>
                </a:cubicBezTo>
                <a:cubicBezTo>
                  <a:pt x="981957" y="193009"/>
                  <a:pt x="986077" y="260244"/>
                  <a:pt x="996779" y="285215"/>
                </a:cubicBezTo>
                <a:cubicBezTo>
                  <a:pt x="1000679" y="294315"/>
                  <a:pt x="1008826" y="301073"/>
                  <a:pt x="1013254" y="309928"/>
                </a:cubicBezTo>
                <a:cubicBezTo>
                  <a:pt x="1047355" y="378131"/>
                  <a:pt x="990757" y="288542"/>
                  <a:pt x="1037968" y="359355"/>
                </a:cubicBezTo>
                <a:lnTo>
                  <a:pt x="1054443" y="425258"/>
                </a:lnTo>
                <a:cubicBezTo>
                  <a:pt x="1057189" y="436242"/>
                  <a:pt x="1057618" y="448083"/>
                  <a:pt x="1062681" y="458209"/>
                </a:cubicBezTo>
                <a:lnTo>
                  <a:pt x="1079157" y="491161"/>
                </a:lnTo>
                <a:cubicBezTo>
                  <a:pt x="1081903" y="504891"/>
                  <a:pt x="1085544" y="518471"/>
                  <a:pt x="1087395" y="532350"/>
                </a:cubicBezTo>
                <a:cubicBezTo>
                  <a:pt x="1091042" y="559704"/>
                  <a:pt x="1088523" y="588063"/>
                  <a:pt x="1095633" y="614728"/>
                </a:cubicBezTo>
                <a:cubicBezTo>
                  <a:pt x="1099759" y="630199"/>
                  <a:pt x="1112108" y="642187"/>
                  <a:pt x="1120346" y="655917"/>
                </a:cubicBezTo>
                <a:cubicBezTo>
                  <a:pt x="1128584" y="688868"/>
                  <a:pt x="1141985" y="720945"/>
                  <a:pt x="1145060" y="754771"/>
                </a:cubicBezTo>
                <a:cubicBezTo>
                  <a:pt x="1161283" y="933245"/>
                  <a:pt x="1143342" y="787377"/>
                  <a:pt x="1161535" y="878339"/>
                </a:cubicBezTo>
                <a:cubicBezTo>
                  <a:pt x="1164811" y="894718"/>
                  <a:pt x="1164155" y="912036"/>
                  <a:pt x="1169773" y="927766"/>
                </a:cubicBezTo>
                <a:cubicBezTo>
                  <a:pt x="1178034" y="950896"/>
                  <a:pt x="1193050" y="971094"/>
                  <a:pt x="1202725" y="993669"/>
                </a:cubicBezTo>
                <a:cubicBezTo>
                  <a:pt x="1218401" y="1030246"/>
                  <a:pt x="1220008" y="1047136"/>
                  <a:pt x="1227438" y="1084285"/>
                </a:cubicBezTo>
                <a:cubicBezTo>
                  <a:pt x="1224692" y="1139204"/>
                  <a:pt x="1226630" y="1194559"/>
                  <a:pt x="1219200" y="1249042"/>
                </a:cubicBezTo>
                <a:cubicBezTo>
                  <a:pt x="1202331" y="1372748"/>
                  <a:pt x="1180089" y="1443753"/>
                  <a:pt x="1145060" y="1553842"/>
                </a:cubicBezTo>
                <a:cubicBezTo>
                  <a:pt x="1137161" y="1578666"/>
                  <a:pt x="1131996" y="1604682"/>
                  <a:pt x="1120346" y="1627982"/>
                </a:cubicBezTo>
                <a:cubicBezTo>
                  <a:pt x="1090141" y="1688393"/>
                  <a:pt x="1069876" y="1754900"/>
                  <a:pt x="1029730" y="1809215"/>
                </a:cubicBezTo>
                <a:cubicBezTo>
                  <a:pt x="876939" y="2015932"/>
                  <a:pt x="950020" y="1948408"/>
                  <a:pt x="840260" y="2039874"/>
                </a:cubicBezTo>
                <a:cubicBezTo>
                  <a:pt x="787643" y="2026720"/>
                  <a:pt x="780916" y="2027146"/>
                  <a:pt x="716692" y="1990447"/>
                </a:cubicBezTo>
                <a:cubicBezTo>
                  <a:pt x="706577" y="1984667"/>
                  <a:pt x="700746" y="1973405"/>
                  <a:pt x="691979" y="1965734"/>
                </a:cubicBezTo>
                <a:cubicBezTo>
                  <a:pt x="678746" y="1954156"/>
                  <a:pt x="664022" y="1944360"/>
                  <a:pt x="650789" y="1932782"/>
                </a:cubicBezTo>
                <a:cubicBezTo>
                  <a:pt x="642022" y="1925111"/>
                  <a:pt x="636260" y="1913727"/>
                  <a:pt x="626076" y="1908069"/>
                </a:cubicBezTo>
                <a:cubicBezTo>
                  <a:pt x="610895" y="1899635"/>
                  <a:pt x="592560" y="1898554"/>
                  <a:pt x="576649" y="1891593"/>
                </a:cubicBezTo>
                <a:cubicBezTo>
                  <a:pt x="419990" y="1823055"/>
                  <a:pt x="556627" y="1871190"/>
                  <a:pt x="444843" y="1833928"/>
                </a:cubicBezTo>
                <a:cubicBezTo>
                  <a:pt x="380587" y="1769672"/>
                  <a:pt x="463079" y="1846954"/>
                  <a:pt x="387179" y="1792739"/>
                </a:cubicBezTo>
                <a:cubicBezTo>
                  <a:pt x="345647" y="1763073"/>
                  <a:pt x="368957" y="1747468"/>
                  <a:pt x="304800" y="1718598"/>
                </a:cubicBezTo>
                <a:cubicBezTo>
                  <a:pt x="271391" y="1703564"/>
                  <a:pt x="233405" y="1702123"/>
                  <a:pt x="197708" y="1693885"/>
                </a:cubicBezTo>
                <a:cubicBezTo>
                  <a:pt x="189470" y="1677409"/>
                  <a:pt x="182884" y="1659998"/>
                  <a:pt x="172995" y="1644458"/>
                </a:cubicBezTo>
                <a:cubicBezTo>
                  <a:pt x="135127" y="1584951"/>
                  <a:pt x="153958" y="1618984"/>
                  <a:pt x="115330" y="1586793"/>
                </a:cubicBezTo>
                <a:cubicBezTo>
                  <a:pt x="12090" y="1500758"/>
                  <a:pt x="181036" y="1629893"/>
                  <a:pt x="57665" y="1537366"/>
                </a:cubicBezTo>
                <a:cubicBezTo>
                  <a:pt x="49427" y="1523636"/>
                  <a:pt x="40112" y="1510498"/>
                  <a:pt x="32952" y="1496177"/>
                </a:cubicBezTo>
                <a:cubicBezTo>
                  <a:pt x="19139" y="1468551"/>
                  <a:pt x="22156" y="1433960"/>
                  <a:pt x="16476" y="1405561"/>
                </a:cubicBezTo>
                <a:cubicBezTo>
                  <a:pt x="12555" y="1385958"/>
                  <a:pt x="5492" y="1367118"/>
                  <a:pt x="0" y="1347896"/>
                </a:cubicBezTo>
                <a:cubicBezTo>
                  <a:pt x="5492" y="1303961"/>
                  <a:pt x="10749" y="1259995"/>
                  <a:pt x="16476" y="1216090"/>
                </a:cubicBezTo>
                <a:cubicBezTo>
                  <a:pt x="18987" y="1196836"/>
                  <a:pt x="18078" y="1176673"/>
                  <a:pt x="24714" y="1158425"/>
                </a:cubicBezTo>
                <a:cubicBezTo>
                  <a:pt x="29406" y="1145522"/>
                  <a:pt x="41189" y="1136458"/>
                  <a:pt x="49427" y="1125474"/>
                </a:cubicBezTo>
                <a:cubicBezTo>
                  <a:pt x="52173" y="1111744"/>
                  <a:pt x="54057" y="1097814"/>
                  <a:pt x="57665" y="1084285"/>
                </a:cubicBezTo>
                <a:cubicBezTo>
                  <a:pt x="65052" y="1056585"/>
                  <a:pt x="75813" y="1029813"/>
                  <a:pt x="82379" y="1001907"/>
                </a:cubicBezTo>
                <a:cubicBezTo>
                  <a:pt x="86826" y="983006"/>
                  <a:pt x="87424" y="963395"/>
                  <a:pt x="90616" y="944242"/>
                </a:cubicBezTo>
                <a:cubicBezTo>
                  <a:pt x="92918" y="930431"/>
                  <a:pt x="95817" y="916720"/>
                  <a:pt x="98854" y="903052"/>
                </a:cubicBezTo>
                <a:cubicBezTo>
                  <a:pt x="101310" y="892000"/>
                  <a:pt x="105067" y="881240"/>
                  <a:pt x="107092" y="870101"/>
                </a:cubicBezTo>
                <a:cubicBezTo>
                  <a:pt x="111639" y="845092"/>
                  <a:pt x="120699" y="769482"/>
                  <a:pt x="123568" y="746534"/>
                </a:cubicBezTo>
                <a:cubicBezTo>
                  <a:pt x="107856" y="652262"/>
                  <a:pt x="122216" y="743955"/>
                  <a:pt x="107092" y="622966"/>
                </a:cubicBezTo>
                <a:cubicBezTo>
                  <a:pt x="101792" y="580566"/>
                  <a:pt x="97487" y="557098"/>
                  <a:pt x="90616" y="515874"/>
                </a:cubicBezTo>
                <a:cubicBezTo>
                  <a:pt x="93362" y="417020"/>
                  <a:pt x="91458" y="317927"/>
                  <a:pt x="98854" y="219312"/>
                </a:cubicBezTo>
                <a:cubicBezTo>
                  <a:pt x="99772" y="207066"/>
                  <a:pt x="108518" y="196579"/>
                  <a:pt x="115330" y="186361"/>
                </a:cubicBezTo>
                <a:cubicBezTo>
                  <a:pt x="125083" y="171731"/>
                  <a:pt x="137731" y="159237"/>
                  <a:pt x="148281" y="145171"/>
                </a:cubicBezTo>
                <a:cubicBezTo>
                  <a:pt x="168374" y="118381"/>
                  <a:pt x="165601" y="110441"/>
                  <a:pt x="197708" y="87507"/>
                </a:cubicBezTo>
                <a:cubicBezTo>
                  <a:pt x="204774" y="82460"/>
                  <a:pt x="213738" y="79269"/>
                  <a:pt x="222422" y="79269"/>
                </a:cubicBezTo>
                <a:cubicBezTo>
                  <a:pt x="228562" y="79269"/>
                  <a:pt x="211438" y="84761"/>
                  <a:pt x="205946" y="87507"/>
                </a:cubicBez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Arrow Connector 59">
            <a:extLst>
              <a:ext uri="{FF2B5EF4-FFF2-40B4-BE49-F238E27FC236}">
                <a16:creationId xmlns:a16="http://schemas.microsoft.com/office/drawing/2014/main" id="{EFA253C9-9E2A-81C3-A9BC-12ACCC12F688}"/>
              </a:ext>
            </a:extLst>
          </p:cNvPr>
          <p:cNvCxnSpPr>
            <a:cxnSpLocks/>
          </p:cNvCxnSpPr>
          <p:nvPr/>
        </p:nvCxnSpPr>
        <p:spPr>
          <a:xfrm flipH="1">
            <a:off x="3929449" y="4094205"/>
            <a:ext cx="112858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B32E4693-221B-3CE3-E604-DE1254C7476B}"/>
              </a:ext>
            </a:extLst>
          </p:cNvPr>
          <p:cNvSpPr txBox="1"/>
          <p:nvPr/>
        </p:nvSpPr>
        <p:spPr>
          <a:xfrm>
            <a:off x="5156886" y="3838832"/>
            <a:ext cx="3566984" cy="1200329"/>
          </a:xfrm>
          <a:prstGeom prst="rect">
            <a:avLst/>
          </a:prstGeom>
          <a:noFill/>
        </p:spPr>
        <p:txBody>
          <a:bodyPr wrap="square" rtlCol="0">
            <a:spAutoFit/>
          </a:bodyPr>
          <a:lstStyle/>
          <a:p>
            <a:r>
              <a:rPr lang="en-US" dirty="0"/>
              <a:t>Many units in the hidden layer compute the same function of inputs and repeatedly </a:t>
            </a:r>
          </a:p>
          <a:p>
            <a:endParaRPr lang="en-US" dirty="0"/>
          </a:p>
        </p:txBody>
      </p:sp>
      <p:sp>
        <p:nvSpPr>
          <p:cNvPr id="67" name="TextBox 66">
            <a:extLst>
              <a:ext uri="{FF2B5EF4-FFF2-40B4-BE49-F238E27FC236}">
                <a16:creationId xmlns:a16="http://schemas.microsoft.com/office/drawing/2014/main" id="{89950297-D005-DBE4-01BB-94C348196D35}"/>
              </a:ext>
            </a:extLst>
          </p:cNvPr>
          <p:cNvSpPr txBox="1"/>
          <p:nvPr/>
        </p:nvSpPr>
        <p:spPr>
          <a:xfrm>
            <a:off x="5453449" y="1946384"/>
            <a:ext cx="2545492" cy="400110"/>
          </a:xfrm>
          <a:prstGeom prst="rect">
            <a:avLst/>
          </a:prstGeom>
          <a:noFill/>
        </p:spPr>
        <p:txBody>
          <a:bodyPr wrap="square" rtlCol="0">
            <a:spAutoFit/>
          </a:bodyPr>
          <a:lstStyle/>
          <a:p>
            <a:r>
              <a:rPr lang="en-US" sz="2000" b="1" dirty="0">
                <a:latin typeface="Aptos" panose="020B0004020202020204" pitchFamily="34" charset="0"/>
                <a:cs typeface="Times New Roman" panose="02020603050405020304" pitchFamily="18" charset="0"/>
              </a:rPr>
              <a:t>Ɵ</a:t>
            </a:r>
            <a:r>
              <a:rPr lang="en-US" sz="2000" b="1" baseline="-25000" dirty="0">
                <a:latin typeface="Aptos" panose="020B0004020202020204" pitchFamily="34" charset="0"/>
                <a:cs typeface="Times New Roman" panose="02020603050405020304" pitchFamily="18" charset="0"/>
              </a:rPr>
              <a:t>ij</a:t>
            </a:r>
            <a:r>
              <a:rPr lang="en-US" sz="2000" b="1" dirty="0">
                <a:latin typeface="Aptos" panose="020B0004020202020204" pitchFamily="34" charset="0"/>
                <a:cs typeface="Times New Roman" panose="02020603050405020304" pitchFamily="18" charset="0"/>
              </a:rPr>
              <a:t> </a:t>
            </a:r>
            <a:r>
              <a:rPr lang="en-US" sz="2000" b="1" baseline="30000" dirty="0">
                <a:latin typeface="Aptos" panose="020B0004020202020204" pitchFamily="34" charset="0"/>
                <a:cs typeface="Times New Roman" panose="02020603050405020304" pitchFamily="18" charset="0"/>
              </a:rPr>
              <a:t>l</a:t>
            </a:r>
            <a:r>
              <a:rPr lang="en-US" sz="2000" b="1" dirty="0">
                <a:latin typeface="Aptos" panose="020B0004020202020204" pitchFamily="34" charset="0"/>
                <a:cs typeface="Times New Roman" panose="02020603050405020304" pitchFamily="18" charset="0"/>
              </a:rPr>
              <a:t> = 0 for all I,j,l</a:t>
            </a:r>
            <a:endParaRPr lang="en-US" sz="2000" b="1" dirty="0">
              <a:latin typeface="Aptos" panose="020B0004020202020204" pitchFamily="34" charset="0"/>
            </a:endParaRPr>
          </a:p>
        </p:txBody>
      </p:sp>
      <p:sp>
        <p:nvSpPr>
          <p:cNvPr id="68" name="TextBox 67">
            <a:extLst>
              <a:ext uri="{FF2B5EF4-FFF2-40B4-BE49-F238E27FC236}">
                <a16:creationId xmlns:a16="http://schemas.microsoft.com/office/drawing/2014/main" id="{42699C2E-649B-B136-A707-421957B5F90C}"/>
              </a:ext>
            </a:extLst>
          </p:cNvPr>
          <p:cNvSpPr txBox="1"/>
          <p:nvPr/>
        </p:nvSpPr>
        <p:spPr>
          <a:xfrm>
            <a:off x="1754659" y="4816444"/>
            <a:ext cx="3566984" cy="369332"/>
          </a:xfrm>
          <a:prstGeom prst="rect">
            <a:avLst/>
          </a:prstGeom>
          <a:noFill/>
        </p:spPr>
        <p:txBody>
          <a:bodyPr wrap="square" rtlCol="0">
            <a:spAutoFit/>
          </a:bodyPr>
          <a:lstStyle/>
          <a:p>
            <a:r>
              <a:rPr lang="en-US" b="1" dirty="0">
                <a:latin typeface="Aptos" panose="020B0004020202020204" pitchFamily="34" charset="0"/>
                <a:cs typeface="Times New Roman" panose="02020603050405020304" pitchFamily="18" charset="0"/>
              </a:rPr>
              <a:t>a 12  = a 22   and  </a:t>
            </a:r>
            <a:r>
              <a:rPr lang="el-GR" b="1" dirty="0">
                <a:latin typeface="Aptos" panose="020B0004020202020204" pitchFamily="34" charset="0"/>
                <a:cs typeface="Times New Roman" panose="02020603050405020304" pitchFamily="18" charset="0"/>
              </a:rPr>
              <a:t>δ</a:t>
            </a:r>
            <a:r>
              <a:rPr lang="en-US" b="1" dirty="0">
                <a:latin typeface="Aptos" panose="020B0004020202020204" pitchFamily="34" charset="0"/>
                <a:cs typeface="Times New Roman" panose="02020603050405020304" pitchFamily="18" charset="0"/>
              </a:rPr>
              <a:t>(2) 1  = </a:t>
            </a:r>
            <a:r>
              <a:rPr lang="el-GR" b="1" dirty="0">
                <a:latin typeface="Aptos" panose="020B0004020202020204" pitchFamily="34" charset="0"/>
                <a:cs typeface="Times New Roman" panose="02020603050405020304" pitchFamily="18" charset="0"/>
              </a:rPr>
              <a:t>δ</a:t>
            </a:r>
            <a:r>
              <a:rPr lang="en-US" b="1" dirty="0">
                <a:latin typeface="Aptos" panose="020B0004020202020204" pitchFamily="34" charset="0"/>
                <a:cs typeface="Times New Roman" panose="02020603050405020304" pitchFamily="18" charset="0"/>
              </a:rPr>
              <a:t>(2) 1   </a:t>
            </a:r>
            <a:endParaRPr lang="en-US" dirty="0"/>
          </a:p>
        </p:txBody>
      </p:sp>
      <p:sp>
        <p:nvSpPr>
          <p:cNvPr id="69" name="TextBox 68">
            <a:extLst>
              <a:ext uri="{FF2B5EF4-FFF2-40B4-BE49-F238E27FC236}">
                <a16:creationId xmlns:a16="http://schemas.microsoft.com/office/drawing/2014/main" id="{1C287E32-543C-03E7-984D-DBF7DA7CDCE7}"/>
              </a:ext>
            </a:extLst>
          </p:cNvPr>
          <p:cNvSpPr txBox="1"/>
          <p:nvPr/>
        </p:nvSpPr>
        <p:spPr>
          <a:xfrm>
            <a:off x="5640309" y="2974063"/>
            <a:ext cx="65" cy="276999"/>
          </a:xfrm>
          <a:prstGeom prst="rect">
            <a:avLst/>
          </a:prstGeom>
          <a:noFill/>
        </p:spPr>
        <p:txBody>
          <a:bodyPr wrap="none" lIns="0" tIns="0" rIns="0" bIns="0" rtlCol="0">
            <a:spAutoFit/>
          </a:bodyPr>
          <a:lstStyle/>
          <a:p>
            <a:endParaRPr lang="en-US" dirty="0"/>
          </a:p>
        </p:txBody>
      </p:sp>
    </p:spTree>
    <p:extLst>
      <p:ext uri="{BB962C8B-B14F-4D97-AF65-F5344CB8AC3E}">
        <p14:creationId xmlns:p14="http://schemas.microsoft.com/office/powerpoint/2010/main" val="28740604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ED130-99CC-FE13-9100-A276B1460199}"/>
              </a:ext>
            </a:extLst>
          </p:cNvPr>
          <p:cNvSpPr>
            <a:spLocks noGrp="1"/>
          </p:cNvSpPr>
          <p:nvPr>
            <p:ph type="title"/>
          </p:nvPr>
        </p:nvSpPr>
        <p:spPr>
          <a:xfrm>
            <a:off x="838200" y="365126"/>
            <a:ext cx="10515600" cy="558328"/>
          </a:xfrm>
        </p:spPr>
        <p:txBody>
          <a:bodyPr>
            <a:normAutofit/>
          </a:bodyPr>
          <a:lstStyle/>
          <a:p>
            <a:pPr algn="ctr"/>
            <a:r>
              <a:rPr lang="en-US" sz="2400" dirty="0">
                <a:latin typeface="Arial Black" panose="020B0A04020102020204" pitchFamily="34" charset="0"/>
              </a:rPr>
              <a:t>Alternative solution is random initialization</a:t>
            </a:r>
          </a:p>
        </p:txBody>
      </p:sp>
      <p:sp>
        <p:nvSpPr>
          <p:cNvPr id="3" name="Content Placeholder 2">
            <a:extLst>
              <a:ext uri="{FF2B5EF4-FFF2-40B4-BE49-F238E27FC236}">
                <a16:creationId xmlns:a16="http://schemas.microsoft.com/office/drawing/2014/main" id="{0BCCAA7F-C2C5-3180-6D40-08BB81616D10}"/>
              </a:ext>
            </a:extLst>
          </p:cNvPr>
          <p:cNvSpPr>
            <a:spLocks noGrp="1"/>
          </p:cNvSpPr>
          <p:nvPr>
            <p:ph idx="1"/>
          </p:nvPr>
        </p:nvSpPr>
        <p:spPr>
          <a:xfrm>
            <a:off x="838200" y="1303698"/>
            <a:ext cx="10515600" cy="5260063"/>
          </a:xfrm>
        </p:spPr>
        <p:txBody>
          <a:bodyPr>
            <a:normAutofit/>
          </a:bodyPr>
          <a:lstStyle/>
          <a:p>
            <a:r>
              <a:rPr lang="en-US" sz="2000" dirty="0"/>
              <a:t>The fundamental concept in training neural networks </a:t>
            </a:r>
            <a:r>
              <a:rPr lang="en-US" sz="2000" dirty="0" err="1"/>
              <a:t>calle</a:t>
            </a:r>
            <a:r>
              <a:rPr lang="en-US" sz="2000" dirty="0"/>
              <a:t> symmetry breaking</a:t>
            </a:r>
          </a:p>
          <a:p>
            <a:r>
              <a:rPr lang="en-US" sz="2000" b="1" dirty="0"/>
              <a:t>Symmetry Breaking:</a:t>
            </a:r>
            <a:r>
              <a:rPr lang="en-US" sz="2000" dirty="0"/>
              <a:t> Initializing weights to small random values between[</a:t>
            </a:r>
            <a:r>
              <a:rPr lang="en-US" sz="2000"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r>
              <a:rPr lang="el-GR"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a:t>ensures that each hidden unit starts with a slightly different function.</a:t>
            </a:r>
          </a:p>
          <a:p>
            <a:pPr marL="0" indent="0">
              <a:buNone/>
            </a:pPr>
            <a:r>
              <a:rPr lang="en-US" sz="2000" b="1" dirty="0">
                <a:latin typeface="Aptos" panose="020B0004020202020204" pitchFamily="34" charset="0"/>
                <a:cs typeface="Times New Roman" panose="02020603050405020304" pitchFamily="18" charset="0"/>
              </a:rPr>
              <a:t>			-</a:t>
            </a:r>
            <a:r>
              <a:rPr lang="el-GR" sz="2000" b="1" dirty="0">
                <a:latin typeface="Aptos" panose="020B0004020202020204" pitchFamily="34" charset="0"/>
                <a:ea typeface="Cambria Math" panose="02040503050406030204" pitchFamily="18" charset="0"/>
                <a:cs typeface="Times New Roman" panose="02020603050405020304" pitchFamily="18" charset="0"/>
              </a:rPr>
              <a:t>∊ </a:t>
            </a:r>
            <a:r>
              <a:rPr lang="en-US" sz="2000" b="1" dirty="0">
                <a:latin typeface="Aptos" panose="020B0004020202020204" pitchFamily="34" charset="0"/>
                <a:ea typeface="Cambria Math" panose="02040503050406030204" pitchFamily="18" charset="0"/>
                <a:cs typeface="Times New Roman" panose="02020603050405020304" pitchFamily="18" charset="0"/>
              </a:rPr>
              <a:t>≤</a:t>
            </a:r>
            <a:r>
              <a:rPr lang="en-US" sz="2000" b="1" dirty="0">
                <a:latin typeface="Aptos" panose="020B0004020202020204" pitchFamily="34" charset="0"/>
                <a:cs typeface="Times New Roman" panose="02020603050405020304" pitchFamily="18" charset="0"/>
              </a:rPr>
              <a:t> ϴ </a:t>
            </a:r>
            <a:r>
              <a:rPr lang="en-US" sz="2000" b="1" baseline="-25000" dirty="0">
                <a:latin typeface="Aptos" panose="020B0004020202020204" pitchFamily="34" charset="0"/>
                <a:cs typeface="Times New Roman" panose="02020603050405020304" pitchFamily="18" charset="0"/>
              </a:rPr>
              <a:t>ij</a:t>
            </a:r>
            <a:r>
              <a:rPr lang="en-US" sz="2000" b="1" baseline="30000" dirty="0">
                <a:latin typeface="Aptos" panose="020B0004020202020204" pitchFamily="34" charset="0"/>
                <a:cs typeface="Times New Roman" panose="02020603050405020304" pitchFamily="18" charset="0"/>
              </a:rPr>
              <a:t> (l )  </a:t>
            </a:r>
            <a:r>
              <a:rPr lang="en-US" sz="2000" b="1" dirty="0">
                <a:latin typeface="Aptos" panose="020B0004020202020204" pitchFamily="34" charset="0"/>
                <a:cs typeface="Times New Roman" panose="02020603050405020304" pitchFamily="18" charset="0"/>
              </a:rPr>
              <a:t> </a:t>
            </a:r>
            <a:r>
              <a:rPr lang="en-US" sz="2000" b="1" dirty="0">
                <a:latin typeface="Aptos" panose="020B0004020202020204" pitchFamily="34" charset="0"/>
                <a:ea typeface="Cambria Math" panose="02040503050406030204" pitchFamily="18" charset="0"/>
                <a:cs typeface="Times New Roman" panose="02020603050405020304" pitchFamily="18" charset="0"/>
              </a:rPr>
              <a:t>≤ C</a:t>
            </a:r>
          </a:p>
          <a:p>
            <a:pPr marL="0" indent="0">
              <a:buNone/>
            </a:pPr>
            <a:r>
              <a:rPr lang="en-US" sz="2000" dirty="0">
                <a:latin typeface="Times New Roman" panose="02020603050405020304" pitchFamily="18" charset="0"/>
                <a:ea typeface="Cambria Math" panose="02040503050406030204" pitchFamily="18" charset="0"/>
                <a:cs typeface="Times New Roman" panose="02020603050405020304" pitchFamily="18" charset="0"/>
              </a:rPr>
              <a:t>E.g. </a:t>
            </a:r>
          </a:p>
          <a:p>
            <a:pPr marL="0" indent="0">
              <a:buNone/>
            </a:pPr>
            <a:r>
              <a:rPr lang="en-US" sz="2000" dirty="0">
                <a:latin typeface="Times New Roman" panose="02020603050405020304" pitchFamily="18" charset="0"/>
                <a:ea typeface="Cambria Math" panose="02040503050406030204" pitchFamily="18" charset="0"/>
                <a:cs typeface="Times New Roman" panose="02020603050405020304" pitchFamily="18" charset="0"/>
              </a:rPr>
              <a:t>Theta1 =  rand ((10, 11),  * (2* INIT_EPSILON) –  INIT_EPSILON;</a:t>
            </a:r>
          </a:p>
          <a:p>
            <a:pPr marL="0" indent="0">
              <a:buNone/>
            </a:pPr>
            <a:r>
              <a:rPr lang="en-US" sz="2000" b="1" dirty="0"/>
              <a:t>random 10x11 matrix between 1 and 0</a:t>
            </a:r>
          </a:p>
          <a:p>
            <a:pPr marL="0" indent="0">
              <a:buNone/>
            </a:pPr>
            <a:r>
              <a:rPr lang="sv-SE" sz="2000" b="1" dirty="0"/>
              <a:t>Theta2 = rand(1,11) * (2* INIT_EPSILON) - INIT_EPSILON;</a:t>
            </a:r>
          </a:p>
          <a:p>
            <a:pPr marL="0" indent="0">
              <a:buNone/>
            </a:pPr>
            <a:r>
              <a:rPr lang="en-US" sz="2000" b="1" dirty="0"/>
              <a:t>The Code:</a:t>
            </a:r>
            <a:r>
              <a:rPr lang="en-US" sz="2000" dirty="0"/>
              <a:t> The matrix math formula provided is the standard way to scale a uniform random number generator (which typically outputs between 0 and 1) to a custom range: rand () x (2</a:t>
            </a:r>
            <a:r>
              <a:rPr lang="el-GR" sz="2000" dirty="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r>
              <a:rPr lang="el-GR" sz="2000" dirty="0">
                <a:latin typeface="Times New Roman" panose="02020603050405020304" pitchFamily="18" charset="0"/>
                <a:ea typeface="Cambria Math" panose="02040503050406030204" pitchFamily="18" charset="0"/>
                <a:cs typeface="Times New Roman" panose="02020603050405020304" pitchFamily="18" charset="0"/>
              </a:rPr>
              <a:t> ∊</a:t>
            </a:r>
            <a:endParaRPr lang="en-US" sz="20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br>
              <a:rPr lang="en-US" sz="2000" dirty="0"/>
            </a:br>
            <a:r>
              <a:rPr lang="en-US" sz="2000" dirty="0"/>
              <a:t>This correctly maps values from[0,1] to  [</a:t>
            </a:r>
            <a:r>
              <a:rPr lang="en-US" sz="2000" dirty="0">
                <a:latin typeface="Times New Roman" panose="02020603050405020304" pitchFamily="18" charset="0"/>
                <a:cs typeface="Times New Roman" panose="02020603050405020304" pitchFamily="18" charset="0"/>
              </a:rPr>
              <a:t>-</a:t>
            </a:r>
            <a:r>
              <a:rPr lang="el-GR" sz="2000" dirty="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r>
              <a:rPr lang="el-GR" sz="2000" dirty="0">
                <a:latin typeface="Times New Roman" panose="02020603050405020304" pitchFamily="18" charset="0"/>
                <a:ea typeface="Cambria Math" panose="02040503050406030204" pitchFamily="18" charset="0"/>
                <a:cs typeface="Times New Roman" panose="02020603050405020304" pitchFamily="18" charset="0"/>
              </a:rPr>
              <a:t>∊</a:t>
            </a:r>
            <a:r>
              <a:rPr lang="en-US" sz="2000" dirty="0">
                <a:latin typeface="Times New Roman" panose="02020603050405020304" pitchFamily="18" charset="0"/>
                <a:ea typeface="Cambria Math" panose="02040503050406030204" pitchFamily="18" charset="0"/>
                <a:cs typeface="Times New Roman" panose="02020603050405020304" pitchFamily="18" charset="0"/>
              </a:rPr>
              <a:t>]</a:t>
            </a:r>
            <a:endParaRPr lang="en-US" sz="2000" dirty="0"/>
          </a:p>
          <a:p>
            <a:pPr marL="0" indent="0">
              <a:buNone/>
            </a:pPr>
            <a:endParaRPr lang="sv-SE" b="1" dirty="0"/>
          </a:p>
          <a:p>
            <a:pPr marL="0" indent="0">
              <a:buNone/>
            </a:pPr>
            <a:endParaRPr lang="en-US" b="1" dirty="0"/>
          </a:p>
          <a:p>
            <a:pPr marL="0" indent="0">
              <a:buNone/>
            </a:pPr>
            <a:endParaRPr lang="en-US" sz="2000" b="1" dirty="0">
              <a:latin typeface="Aptos" panose="020B0004020202020204" pitchFamily="34" charset="0"/>
              <a:ea typeface="Cambria Math" panose="02040503050406030204" pitchFamily="18" charset="0"/>
              <a:cs typeface="Times New Roman" panose="02020603050405020304" pitchFamily="18" charset="0"/>
            </a:endParaRPr>
          </a:p>
          <a:p>
            <a:pPr marL="0" indent="0">
              <a:buNone/>
            </a:pPr>
            <a:endParaRPr lang="en-US" sz="2000" dirty="0">
              <a:latin typeface="Times New Roman" panose="02020603050405020304" pitchFamily="18" charset="0"/>
              <a:ea typeface="Cambria Math" panose="020405030504060302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2600719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D06B7-FC06-D5B3-9840-B9CD886F112C}"/>
              </a:ext>
            </a:extLst>
          </p:cNvPr>
          <p:cNvSpPr>
            <a:spLocks noGrp="1"/>
          </p:cNvSpPr>
          <p:nvPr>
            <p:ph type="title"/>
          </p:nvPr>
        </p:nvSpPr>
        <p:spPr>
          <a:xfrm>
            <a:off x="838200" y="365126"/>
            <a:ext cx="10515600" cy="727300"/>
          </a:xfrm>
        </p:spPr>
        <p:txBody>
          <a:bodyPr>
            <a:normAutofit/>
          </a:bodyPr>
          <a:lstStyle/>
          <a:p>
            <a:pPr algn="ctr"/>
            <a:r>
              <a:rPr lang="en-US" sz="2400" dirty="0">
                <a:latin typeface="Arial Black" panose="020B0A04020102020204" pitchFamily="34" charset="0"/>
              </a:rPr>
              <a:t>Puttin all together</a:t>
            </a:r>
          </a:p>
        </p:txBody>
      </p:sp>
      <p:pic>
        <p:nvPicPr>
          <p:cNvPr id="5" name="Content Placeholder 4">
            <a:extLst>
              <a:ext uri="{FF2B5EF4-FFF2-40B4-BE49-F238E27FC236}">
                <a16:creationId xmlns:a16="http://schemas.microsoft.com/office/drawing/2014/main" id="{DEF0A02F-08B9-F636-989A-877FC4E75CEB}"/>
              </a:ext>
            </a:extLst>
          </p:cNvPr>
          <p:cNvPicPr>
            <a:picLocks noGrp="1" noChangeAspect="1"/>
          </p:cNvPicPr>
          <p:nvPr>
            <p:ph idx="1"/>
          </p:nvPr>
        </p:nvPicPr>
        <p:blipFill>
          <a:blip r:embed="rId2"/>
          <a:stretch>
            <a:fillRect/>
          </a:stretch>
        </p:blipFill>
        <p:spPr>
          <a:xfrm>
            <a:off x="1064171" y="1157288"/>
            <a:ext cx="10063657" cy="5019675"/>
          </a:xfrm>
          <a:prstGeom prst="rect">
            <a:avLst/>
          </a:prstGeom>
        </p:spPr>
      </p:pic>
    </p:spTree>
    <p:extLst>
      <p:ext uri="{BB962C8B-B14F-4D97-AF65-F5344CB8AC3E}">
        <p14:creationId xmlns:p14="http://schemas.microsoft.com/office/powerpoint/2010/main" val="29407362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D1BD9-41C4-A648-65E6-0C834F26FD9A}"/>
              </a:ext>
            </a:extLst>
          </p:cNvPr>
          <p:cNvSpPr>
            <a:spLocks noGrp="1"/>
          </p:cNvSpPr>
          <p:nvPr>
            <p:ph type="title"/>
          </p:nvPr>
        </p:nvSpPr>
        <p:spPr>
          <a:xfrm>
            <a:off x="838200" y="365126"/>
            <a:ext cx="10515600" cy="759668"/>
          </a:xfrm>
        </p:spPr>
        <p:txBody>
          <a:bodyPr>
            <a:normAutofit/>
          </a:bodyPr>
          <a:lstStyle/>
          <a:p>
            <a:pPr algn="ctr"/>
            <a:r>
              <a:rPr lang="en-US" sz="2400" dirty="0">
                <a:latin typeface="Arial Black" panose="020B0A04020102020204" pitchFamily="34" charset="0"/>
              </a:rPr>
              <a:t>Gradient-check  and optimization</a:t>
            </a:r>
          </a:p>
        </p:txBody>
      </p:sp>
      <p:sp>
        <p:nvSpPr>
          <p:cNvPr id="7" name="Content Placeholder 6">
            <a:extLst>
              <a:ext uri="{FF2B5EF4-FFF2-40B4-BE49-F238E27FC236}">
                <a16:creationId xmlns:a16="http://schemas.microsoft.com/office/drawing/2014/main" id="{C9219D02-F2D6-E22D-50BC-58C027219956}"/>
              </a:ext>
            </a:extLst>
          </p:cNvPr>
          <p:cNvSpPr>
            <a:spLocks noGrp="1"/>
          </p:cNvSpPr>
          <p:nvPr>
            <p:ph idx="1"/>
          </p:nvPr>
        </p:nvSpPr>
        <p:spPr/>
        <p:txBody>
          <a:bodyPr/>
          <a:lstStyle/>
          <a:p>
            <a:endParaRPr lang="en-US"/>
          </a:p>
        </p:txBody>
      </p:sp>
      <p:pic>
        <p:nvPicPr>
          <p:cNvPr id="9" name="Picture 8">
            <a:extLst>
              <a:ext uri="{FF2B5EF4-FFF2-40B4-BE49-F238E27FC236}">
                <a16:creationId xmlns:a16="http://schemas.microsoft.com/office/drawing/2014/main" id="{3D3DA8BF-3146-C5AF-AB1D-054133288BB0}"/>
              </a:ext>
            </a:extLst>
          </p:cNvPr>
          <p:cNvPicPr>
            <a:picLocks noChangeAspect="1"/>
          </p:cNvPicPr>
          <p:nvPr/>
        </p:nvPicPr>
        <p:blipFill>
          <a:blip r:embed="rId2"/>
          <a:stretch>
            <a:fillRect/>
          </a:stretch>
        </p:blipFill>
        <p:spPr>
          <a:xfrm>
            <a:off x="1121845" y="1604728"/>
            <a:ext cx="9754101" cy="4572235"/>
          </a:xfrm>
          <a:prstGeom prst="rect">
            <a:avLst/>
          </a:prstGeom>
        </p:spPr>
      </p:pic>
    </p:spTree>
    <p:extLst>
      <p:ext uri="{BB962C8B-B14F-4D97-AF65-F5344CB8AC3E}">
        <p14:creationId xmlns:p14="http://schemas.microsoft.com/office/powerpoint/2010/main" val="469621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412C4-0B51-B57B-F2EE-71E02D2859F2}"/>
              </a:ext>
            </a:extLst>
          </p:cNvPr>
          <p:cNvSpPr>
            <a:spLocks noGrp="1"/>
          </p:cNvSpPr>
          <p:nvPr>
            <p:ph type="title"/>
          </p:nvPr>
        </p:nvSpPr>
        <p:spPr>
          <a:xfrm>
            <a:off x="838200" y="97104"/>
            <a:ext cx="10418495" cy="655455"/>
          </a:xfrm>
        </p:spPr>
        <p:txBody>
          <a:bodyPr>
            <a:normAutofit/>
          </a:bodyPr>
          <a:lstStyle/>
          <a:p>
            <a:pPr algn="ctr"/>
            <a:r>
              <a:rPr lang="en-US" sz="2000" dirty="0">
                <a:latin typeface="Arial Black" panose="020B0A04020102020204" pitchFamily="34" charset="0"/>
              </a:rPr>
              <a:t>Deriving the Cost Function via Maximum Likelihood Estimation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3B73657-7234-5CBE-1967-9C41DD355AE7}"/>
                  </a:ext>
                </a:extLst>
              </p:cNvPr>
              <p:cNvSpPr>
                <a:spLocks noGrp="1"/>
              </p:cNvSpPr>
              <p:nvPr>
                <p:ph idx="1"/>
              </p:nvPr>
            </p:nvSpPr>
            <p:spPr>
              <a:xfrm>
                <a:off x="741095" y="1157160"/>
                <a:ext cx="10515600" cy="5603735"/>
              </a:xfrm>
            </p:spPr>
            <p:txBody>
              <a:bodyPr>
                <a:normAutofit fontScale="62500" lnSpcReduction="20000"/>
              </a:bodyPr>
              <a:lstStyle/>
              <a:p>
                <a:pPr marL="0" indent="0">
                  <a:buNone/>
                </a:pPr>
                <a:r>
                  <a:rPr lang="en-US" sz="2900" b="1" dirty="0">
                    <a:latin typeface="Aptos" panose="020B0004020202020204" pitchFamily="34" charset="0"/>
                    <a:cs typeface="Times New Roman" panose="02020603050405020304" pitchFamily="18" charset="0"/>
                  </a:rPr>
                  <a:t>Step-1 define the probability mode</a:t>
                </a:r>
                <a:r>
                  <a:rPr lang="en-US" sz="2900" dirty="0">
                    <a:latin typeface="Aptos" panose="020B0004020202020204" pitchFamily="34" charset="0"/>
                    <a:cs typeface="Times New Roman" panose="02020603050405020304" pitchFamily="18" charset="0"/>
                  </a:rPr>
                  <a:t>l:</a:t>
                </a:r>
              </a:p>
              <a:p>
                <a:pPr marL="0" indent="0">
                  <a:buNone/>
                </a:pPr>
                <a:r>
                  <a:rPr lang="en-US" sz="2900" dirty="0">
                    <a:latin typeface="Aptos" panose="020B0004020202020204" pitchFamily="34" charset="0"/>
                    <a:cs typeface="Times New Roman" panose="02020603050405020304" pitchFamily="18" charset="0"/>
                  </a:rPr>
                  <a:t>let p(y</a:t>
                </a:r>
                <a:r>
                  <a:rPr lang="en-US" sz="2900" baseline="30000" dirty="0">
                    <a:latin typeface="Aptos" panose="020B0004020202020204" pitchFamily="34" charset="0"/>
                    <a:cs typeface="Times New Roman" panose="02020603050405020304" pitchFamily="18" charset="0"/>
                  </a:rPr>
                  <a:t>(i)</a:t>
                </a:r>
                <a:r>
                  <a:rPr lang="en-US" sz="2900" dirty="0">
                    <a:latin typeface="Aptos" panose="020B0004020202020204" pitchFamily="34" charset="0"/>
                    <a:cs typeface="Times New Roman" panose="02020603050405020304" pitchFamily="18" charset="0"/>
                  </a:rPr>
                  <a:t> |x; </a:t>
                </a:r>
                <a:r>
                  <a:rPr lang="el-GR" sz="2900" dirty="0">
                    <a:latin typeface="Aptos" panose="020B0004020202020204" pitchFamily="34" charset="0"/>
                    <a:cs typeface="Times New Roman" panose="02020603050405020304" pitchFamily="18" charset="0"/>
                  </a:rPr>
                  <a:t>θ</a:t>
                </a:r>
                <a:r>
                  <a:rPr lang="en-US" sz="2900" dirty="0">
                    <a:latin typeface="Aptos" panose="020B0004020202020204" pitchFamily="34" charset="0"/>
                    <a:cs typeface="Times New Roman" panose="02020603050405020304" pitchFamily="18" charset="0"/>
                  </a:rPr>
                  <a:t>) be the probility that y=1, given input x, parameterized by </a:t>
                </a:r>
                <a:r>
                  <a:rPr lang="el-GR" sz="2900" dirty="0">
                    <a:latin typeface="Aptos" panose="020B0004020202020204" pitchFamily="34" charset="0"/>
                    <a:cs typeface="Times New Roman" panose="02020603050405020304" pitchFamily="18" charset="0"/>
                  </a:rPr>
                  <a:t>θ</a:t>
                </a:r>
                <a:r>
                  <a:rPr lang="en-US" sz="2900" dirty="0">
                    <a:latin typeface="Aptos" panose="020B0004020202020204" pitchFamily="34" charset="0"/>
                    <a:cs typeface="Times New Roman" panose="02020603050405020304" pitchFamily="18" charset="0"/>
                  </a:rPr>
                  <a:t>.</a:t>
                </a:r>
              </a:p>
              <a:p>
                <a:pPr marL="0" indent="0">
                  <a:buNone/>
                </a:pPr>
                <a:r>
                  <a:rPr lang="en-US" sz="2900" dirty="0">
                    <a:latin typeface="Times New Roman" panose="02020603050405020304" pitchFamily="18" charset="0"/>
                    <a:cs typeface="Times New Roman" panose="02020603050405020304" pitchFamily="18" charset="0"/>
                  </a:rPr>
                  <a:t>Then the following statement true:</a:t>
                </a:r>
              </a:p>
              <a:p>
                <a:pPr marL="0" indent="0">
                  <a:buNone/>
                </a:pPr>
                <a:r>
                  <a:rPr lang="es-ES" sz="2900" dirty="0">
                    <a:latin typeface="Times New Roman" panose="02020603050405020304" pitchFamily="18" charset="0"/>
                    <a:cs typeface="Times New Roman" panose="02020603050405020304" pitchFamily="18" charset="0"/>
                  </a:rPr>
                  <a:t>P(y=1|x ; θ) + P(y=0|x ; θ) = 1 </a:t>
                </a:r>
              </a:p>
              <a:p>
                <a:pPr marL="0" indent="0">
                  <a:buNone/>
                </a:pPr>
                <a:r>
                  <a:rPr lang="es-ES" sz="2900" dirty="0">
                    <a:latin typeface="Times New Roman" panose="02020603050405020304" pitchFamily="18" charset="0"/>
                    <a:cs typeface="Times New Roman" panose="02020603050405020304" pitchFamily="18" charset="0"/>
                  </a:rPr>
                  <a:t>P(y=0|x ; θ) = 1 - P(y=1|x ; θ)</a:t>
                </a:r>
              </a:p>
              <a:p>
                <a:pPr marL="0" indent="0">
                  <a:buNone/>
                </a:pPr>
                <a:r>
                  <a:rPr lang="en-US" sz="3200" b="1" dirty="0"/>
                  <a:t>Compact form:</a:t>
                </a:r>
                <a:r>
                  <a:rPr lang="en-US" sz="3200" dirty="0"/>
                  <a:t> 	</a:t>
                </a:r>
                <a:r>
                  <a:rPr lang="en-US" sz="3300" b="1" dirty="0">
                    <a:latin typeface="Aptos" panose="020B0004020202020204" pitchFamily="34" charset="0"/>
                  </a:rPr>
                  <a:t>P(y∣x;θ)= (h</a:t>
                </a:r>
                <a:r>
                  <a:rPr lang="en-US" sz="3300" b="1" baseline="-25000" dirty="0">
                    <a:latin typeface="Aptos" panose="020B0004020202020204" pitchFamily="34" charset="0"/>
                  </a:rPr>
                  <a:t>θ</a:t>
                </a:r>
                <a:r>
                  <a:rPr lang="en-US" sz="3300" b="1" dirty="0">
                    <a:latin typeface="Aptos" panose="020B0004020202020204" pitchFamily="34" charset="0"/>
                  </a:rPr>
                  <a:t>​(x))</a:t>
                </a:r>
                <a:r>
                  <a:rPr lang="en-US" sz="3300" b="1" baseline="30000" dirty="0">
                    <a:latin typeface="Aptos" panose="020B0004020202020204" pitchFamily="34" charset="0"/>
                  </a:rPr>
                  <a:t>y </a:t>
                </a:r>
                <a:r>
                  <a:rPr lang="en-US" sz="3300" b="1" dirty="0">
                    <a:latin typeface="Aptos" panose="020B0004020202020204" pitchFamily="34" charset="0"/>
                  </a:rPr>
                  <a:t>(1−h</a:t>
                </a:r>
                <a:r>
                  <a:rPr lang="en-US" sz="3300" b="1" baseline="-25000" dirty="0">
                    <a:latin typeface="Aptos" panose="020B0004020202020204" pitchFamily="34" charset="0"/>
                  </a:rPr>
                  <a:t>θ</a:t>
                </a:r>
                <a:r>
                  <a:rPr lang="en-US" sz="3300" b="1" dirty="0">
                    <a:latin typeface="Aptos" panose="020B0004020202020204" pitchFamily="34" charset="0"/>
                  </a:rPr>
                  <a:t>​(x))</a:t>
                </a:r>
                <a:r>
                  <a:rPr lang="en-US" sz="3300" b="1" baseline="30000" dirty="0">
                    <a:latin typeface="Aptos" panose="020B0004020202020204" pitchFamily="34" charset="0"/>
                  </a:rPr>
                  <a:t>1−y</a:t>
                </a:r>
                <a:endParaRPr lang="es-ES" sz="3300" b="1" baseline="30000" dirty="0">
                  <a:latin typeface="Aptos" panose="020B0004020202020204" pitchFamily="34" charset="0"/>
                  <a:cs typeface="Times New Roman" panose="02020603050405020304" pitchFamily="18" charset="0"/>
                </a:endParaRPr>
              </a:p>
              <a:p>
                <a:pPr marL="0" indent="0">
                  <a:buNone/>
                </a:pPr>
                <a:r>
                  <a:rPr lang="en-US" sz="3300" b="1" dirty="0">
                    <a:latin typeface="Aptos" panose="020B0004020202020204" pitchFamily="34" charset="0"/>
                  </a:rPr>
                  <a:t>This single formula correctly returns </a:t>
                </a:r>
                <a14:m>
                  <m:oMath xmlns:m="http://schemas.openxmlformats.org/officeDocument/2006/math">
                    <m:sSub>
                      <m:sSubPr>
                        <m:ctrlPr>
                          <a:rPr lang="en-US" sz="3300" b="1" i="1">
                            <a:latin typeface="Cambria Math" panose="02040503050406030204" pitchFamily="18" charset="0"/>
                          </a:rPr>
                        </m:ctrlPr>
                      </m:sSubPr>
                      <m:e>
                        <m:r>
                          <a:rPr lang="en-US" sz="3300" b="1" i="1">
                            <a:latin typeface="Cambria Math" panose="02040503050406030204" pitchFamily="18" charset="0"/>
                          </a:rPr>
                          <m:t>𝒉</m:t>
                        </m:r>
                      </m:e>
                      <m:sub>
                        <m:r>
                          <a:rPr lang="en-US" sz="3300" b="1" i="1">
                            <a:latin typeface="Cambria Math" panose="02040503050406030204" pitchFamily="18" charset="0"/>
                          </a:rPr>
                          <m:t>𝜽</m:t>
                        </m:r>
                      </m:sub>
                    </m:sSub>
                    <m:d>
                      <m:dPr>
                        <m:ctrlPr>
                          <a:rPr lang="en-US" sz="3300" b="1" i="1">
                            <a:latin typeface="Cambria Math" panose="02040503050406030204" pitchFamily="18" charset="0"/>
                          </a:rPr>
                        </m:ctrlPr>
                      </m:dPr>
                      <m:e>
                        <m:r>
                          <a:rPr lang="en-US" sz="3300" b="1" i="1">
                            <a:latin typeface="Cambria Math" panose="02040503050406030204" pitchFamily="18" charset="0"/>
                          </a:rPr>
                          <m:t>𝒙</m:t>
                        </m:r>
                      </m:e>
                    </m:d>
                    <m:r>
                      <m:rPr>
                        <m:nor/>
                      </m:rPr>
                      <a:rPr lang="en-US" sz="3300" b="0" i="0">
                        <a:latin typeface="Aptos" panose="020B0004020202020204" pitchFamily="34" charset="0"/>
                      </a:rPr>
                      <m:t>when </m:t>
                    </m:r>
                    <m:r>
                      <a:rPr lang="en-US" sz="3300" b="1" i="1">
                        <a:latin typeface="Cambria Math" panose="02040503050406030204" pitchFamily="18" charset="0"/>
                      </a:rPr>
                      <m:t>𝒚</m:t>
                    </m:r>
                    <m:r>
                      <a:rPr lang="en-US" sz="3300" b="1">
                        <a:latin typeface="Cambria Math" panose="02040503050406030204" pitchFamily="18" charset="0"/>
                      </a:rPr>
                      <m:t>=</m:t>
                    </m:r>
                    <m:r>
                      <a:rPr lang="en-US" sz="3300" b="1" i="1">
                        <a:latin typeface="Cambria Math" panose="02040503050406030204" pitchFamily="18" charset="0"/>
                      </a:rPr>
                      <m:t>𝟏</m:t>
                    </m:r>
                    <m:r>
                      <m:rPr>
                        <m:nor/>
                      </m:rPr>
                      <a:rPr lang="en-US" sz="3300" b="0" i="0">
                        <a:latin typeface="Aptos" panose="020B0004020202020204" pitchFamily="34" charset="0"/>
                      </a:rPr>
                      <m:t>, and </m:t>
                    </m:r>
                    <m:r>
                      <a:rPr lang="en-US" sz="3300" b="1" i="1">
                        <a:latin typeface="Cambria Math" panose="02040503050406030204" pitchFamily="18" charset="0"/>
                      </a:rPr>
                      <m:t>𝟏</m:t>
                    </m:r>
                    <m:r>
                      <a:rPr lang="en-US" sz="3300" b="1">
                        <a:latin typeface="Cambria Math" panose="02040503050406030204" pitchFamily="18" charset="0"/>
                      </a:rPr>
                      <m:t>−</m:t>
                    </m:r>
                    <m:sSub>
                      <m:sSubPr>
                        <m:ctrlPr>
                          <a:rPr lang="en-US" sz="3300" b="1" i="1">
                            <a:latin typeface="Cambria Math" panose="02040503050406030204" pitchFamily="18" charset="0"/>
                          </a:rPr>
                        </m:ctrlPr>
                      </m:sSubPr>
                      <m:e>
                        <m:r>
                          <a:rPr lang="en-US" sz="3300" b="1" i="1">
                            <a:latin typeface="Cambria Math" panose="02040503050406030204" pitchFamily="18" charset="0"/>
                          </a:rPr>
                          <m:t>𝒉</m:t>
                        </m:r>
                      </m:e>
                      <m:sub>
                        <m:r>
                          <a:rPr lang="en-US" sz="3300" b="1" i="1">
                            <a:latin typeface="Cambria Math" panose="02040503050406030204" pitchFamily="18" charset="0"/>
                          </a:rPr>
                          <m:t>𝜽</m:t>
                        </m:r>
                      </m:sub>
                    </m:sSub>
                    <m:d>
                      <m:dPr>
                        <m:ctrlPr>
                          <a:rPr lang="en-US" sz="3300" b="1" i="1">
                            <a:latin typeface="Cambria Math" panose="02040503050406030204" pitchFamily="18" charset="0"/>
                          </a:rPr>
                        </m:ctrlPr>
                      </m:dPr>
                      <m:e>
                        <m:r>
                          <a:rPr lang="en-US" sz="3300" b="1" i="1">
                            <a:latin typeface="Cambria Math" panose="02040503050406030204" pitchFamily="18" charset="0"/>
                          </a:rPr>
                          <m:t>𝒙</m:t>
                        </m:r>
                      </m:e>
                    </m:d>
                    <m:r>
                      <m:rPr>
                        <m:nor/>
                      </m:rPr>
                      <a:rPr lang="en-US" sz="3300" b="0" i="0">
                        <a:latin typeface="Aptos" panose="020B0004020202020204" pitchFamily="34" charset="0"/>
                      </a:rPr>
                      <m:t>when </m:t>
                    </m:r>
                    <m:r>
                      <a:rPr lang="en-US" sz="3300" b="1" i="1">
                        <a:latin typeface="Cambria Math" panose="02040503050406030204" pitchFamily="18" charset="0"/>
                      </a:rPr>
                      <m:t>𝒚</m:t>
                    </m:r>
                    <m:r>
                      <a:rPr lang="en-US" sz="3300" b="1">
                        <a:latin typeface="Cambria Math" panose="02040503050406030204" pitchFamily="18" charset="0"/>
                      </a:rPr>
                      <m:t>=</m:t>
                    </m:r>
                    <m:r>
                      <a:rPr lang="en-US" sz="3300" b="1" i="1">
                        <a:latin typeface="Cambria Math" panose="02040503050406030204" pitchFamily="18" charset="0"/>
                      </a:rPr>
                      <m:t>𝟎</m:t>
                    </m:r>
                    <m:r>
                      <m:rPr>
                        <m:nor/>
                      </m:rPr>
                      <a:rPr lang="en-US" sz="3300" b="0" i="0">
                        <a:latin typeface="Aptos" panose="020B0004020202020204" pitchFamily="34" charset="0"/>
                      </a:rPr>
                      <m:t>.</m:t>
                    </m:r>
                  </m:oMath>
                </a14:m>
                <a:endParaRPr lang="es-ES" sz="3300" b="1" dirty="0">
                  <a:latin typeface="Aptos" panose="020B0004020202020204" pitchFamily="34" charset="0"/>
                  <a:cs typeface="Times New Roman" panose="02020603050405020304" pitchFamily="18" charset="0"/>
                </a:endParaRPr>
              </a:p>
              <a:p>
                <a:pPr marL="0" indent="0">
                  <a:buNone/>
                </a:pPr>
                <a:r>
                  <a:rPr lang="en-US" sz="4200" dirty="0">
                    <a:latin typeface="Aptos" panose="020B0004020202020204" pitchFamily="34" charset="0"/>
                    <a:cs typeface="Times New Roman" panose="02020603050405020304" pitchFamily="18" charset="0"/>
                  </a:rPr>
                  <a:t>Step-2: </a:t>
                </a:r>
                <a:r>
                  <a:rPr lang="en-US" sz="4200" dirty="0">
                    <a:latin typeface="Aptos" panose="020B0004020202020204" pitchFamily="34" charset="0"/>
                  </a:rPr>
                  <a:t>Write the Likelihood Function:</a:t>
                </a:r>
              </a:p>
              <a:p>
                <a:pPr marL="0" indent="0">
                  <a:buNone/>
                </a:pPr>
                <a:r>
                  <a:rPr lang="en-US" sz="4200" dirty="0">
                    <a:latin typeface="Aptos" panose="020B0004020202020204" pitchFamily="34" charset="0"/>
                  </a:rPr>
                  <a:t>Given </a:t>
                </a:r>
                <a14:m>
                  <m:oMath xmlns:m="http://schemas.openxmlformats.org/officeDocument/2006/math">
                    <m:r>
                      <a:rPr lang="en-US" sz="4200" i="1">
                        <a:latin typeface="Cambria Math" panose="02040503050406030204" pitchFamily="18" charset="0"/>
                      </a:rPr>
                      <m:t>𝑛</m:t>
                    </m:r>
                  </m:oMath>
                </a14:m>
                <a:r>
                  <a:rPr lang="en-US" sz="4200" dirty="0">
                    <a:latin typeface="Aptos" panose="020B0004020202020204" pitchFamily="34" charset="0"/>
                  </a:rPr>
                  <a:t>independent training examples, the </a:t>
                </a:r>
                <a:r>
                  <a:rPr lang="en-US" sz="4200" b="1" dirty="0">
                    <a:latin typeface="Aptos" panose="020B0004020202020204" pitchFamily="34" charset="0"/>
                  </a:rPr>
                  <a:t>likelihood function</a:t>
                </a:r>
                <a:r>
                  <a:rPr lang="en-US" sz="4200" dirty="0">
                    <a:latin typeface="Aptos" panose="020B0004020202020204" pitchFamily="34" charset="0"/>
                  </a:rPr>
                  <a:t> is:</a:t>
                </a:r>
                <a:endParaRPr lang="en-US" sz="4200" dirty="0">
                  <a:latin typeface="Aptos" panose="020B0004020202020204" pitchFamily="34" charset="0"/>
                  <a:cs typeface="Times New Roman" panose="02020603050405020304" pitchFamily="18" charset="0"/>
                </a:endParaRPr>
              </a:p>
              <a:p>
                <a:pPr marL="0" indent="0">
                  <a:buNone/>
                </a:pPr>
                <a:r>
                  <a:rPr lang="en-US" sz="4200" dirty="0">
                    <a:latin typeface="Times New Roman" panose="02020603050405020304" pitchFamily="18" charset="0"/>
                    <a:cs typeface="Times New Roman" panose="02020603050405020304" pitchFamily="18" charset="0"/>
                  </a:rPr>
                  <a:t>L(</a:t>
                </a:r>
                <a:r>
                  <a:rPr lang="es-ES" sz="4200" dirty="0">
                    <a:latin typeface="Times New Roman" panose="02020603050405020304" pitchFamily="18" charset="0"/>
                    <a:cs typeface="Times New Roman" panose="02020603050405020304" pitchFamily="18" charset="0"/>
                  </a:rPr>
                  <a:t>θ) = </a:t>
                </a:r>
                <a14:m>
                  <m:oMath xmlns:m="http://schemas.openxmlformats.org/officeDocument/2006/math">
                    <m:nary>
                      <m:naryPr>
                        <m:chr m:val="∏"/>
                        <m:ctrlPr>
                          <a:rPr lang="en-US" sz="4200" i="1">
                            <a:latin typeface="Cambria Math" panose="02040503050406030204" pitchFamily="18" charset="0"/>
                            <a:cs typeface="Times New Roman" panose="02020603050405020304" pitchFamily="18" charset="0"/>
                          </a:rPr>
                        </m:ctrlPr>
                      </m:naryPr>
                      <m:sub>
                        <m:r>
                          <m:rPr>
                            <m:brk m:alnAt="23"/>
                          </m:rPr>
                          <a:rPr lang="en-US" sz="4200" i="1">
                            <a:latin typeface="Cambria Math" panose="02040503050406030204" pitchFamily="18" charset="0"/>
                            <a:cs typeface="Times New Roman" panose="02020603050405020304" pitchFamily="18" charset="0"/>
                          </a:rPr>
                          <m:t>𝑖</m:t>
                        </m:r>
                        <m:r>
                          <a:rPr lang="en-US" sz="4200" i="1">
                            <a:latin typeface="Cambria Math" panose="02040503050406030204" pitchFamily="18" charset="0"/>
                            <a:cs typeface="Times New Roman" panose="02020603050405020304" pitchFamily="18" charset="0"/>
                          </a:rPr>
                          <m:t>=</m:t>
                        </m:r>
                        <m:r>
                          <m:rPr>
                            <m:brk m:alnAt="23"/>
                          </m:rPr>
                          <a:rPr lang="en-US" sz="4200" i="1">
                            <a:latin typeface="Cambria Math" panose="02040503050406030204" pitchFamily="18" charset="0"/>
                            <a:cs typeface="Times New Roman" panose="02020603050405020304" pitchFamily="18" charset="0"/>
                          </a:rPr>
                          <m:t>1</m:t>
                        </m:r>
                      </m:sub>
                      <m:sup>
                        <m:r>
                          <a:rPr lang="en-US" sz="4200" i="1">
                            <a:latin typeface="Cambria Math" panose="02040503050406030204" pitchFamily="18" charset="0"/>
                            <a:cs typeface="Times New Roman" panose="02020603050405020304" pitchFamily="18" charset="0"/>
                          </a:rPr>
                          <m:t>𝑛</m:t>
                        </m:r>
                      </m:sup>
                      <m:e>
                        <m:r>
                          <a:rPr lang="en-US" sz="4200" i="1">
                            <a:latin typeface="Cambria Math" panose="02040503050406030204" pitchFamily="18" charset="0"/>
                            <a:cs typeface="Times New Roman" panose="02020603050405020304" pitchFamily="18" charset="0"/>
                          </a:rPr>
                          <m:t>𝑃</m:t>
                        </m:r>
                        <m:r>
                          <a:rPr lang="en-US" sz="4200" i="1">
                            <a:latin typeface="Cambria Math" panose="02040503050406030204" pitchFamily="18" charset="0"/>
                            <a:cs typeface="Times New Roman" panose="02020603050405020304" pitchFamily="18" charset="0"/>
                          </a:rPr>
                          <m:t>(</m:t>
                        </m:r>
                        <m:r>
                          <a:rPr lang="en-US" sz="4200" i="1">
                            <a:latin typeface="Cambria Math" panose="02040503050406030204" pitchFamily="18" charset="0"/>
                            <a:cs typeface="Times New Roman" panose="02020603050405020304" pitchFamily="18" charset="0"/>
                          </a:rPr>
                          <m:t>𝑦</m:t>
                        </m:r>
                        <m:r>
                          <a:rPr lang="en-US" sz="4200" i="1">
                            <a:latin typeface="Cambria Math" panose="02040503050406030204" pitchFamily="18" charset="0"/>
                            <a:cs typeface="Times New Roman" panose="02020603050405020304" pitchFamily="18" charset="0"/>
                          </a:rPr>
                          <m:t> </m:t>
                        </m:r>
                        <m:d>
                          <m:dPr>
                            <m:ctrlPr>
                              <a:rPr lang="en-US" sz="4200" i="1" baseline="30000">
                                <a:latin typeface="Cambria Math" panose="02040503050406030204" pitchFamily="18" charset="0"/>
                                <a:cs typeface="Times New Roman" panose="02020603050405020304" pitchFamily="18" charset="0"/>
                              </a:rPr>
                            </m:ctrlPr>
                          </m:dPr>
                          <m:e>
                            <m:r>
                              <a:rPr lang="en-US" sz="4200" i="1" baseline="30000">
                                <a:latin typeface="Cambria Math" panose="02040503050406030204" pitchFamily="18" charset="0"/>
                                <a:cs typeface="Times New Roman" panose="02020603050405020304" pitchFamily="18" charset="0"/>
                              </a:rPr>
                              <m:t>𝑖</m:t>
                            </m:r>
                          </m:e>
                        </m:d>
                        <m:r>
                          <a:rPr lang="en-US" sz="4200" i="1" baseline="30000">
                            <a:latin typeface="Cambria Math" panose="02040503050406030204" pitchFamily="18" charset="0"/>
                            <a:cs typeface="Times New Roman" panose="02020603050405020304" pitchFamily="18" charset="0"/>
                          </a:rPr>
                          <m:t>    </m:t>
                        </m:r>
                      </m:e>
                    </m:nary>
                  </m:oMath>
                </a14:m>
                <a:r>
                  <a:rPr lang="es-ES" sz="4200" dirty="0">
                    <a:latin typeface="Times New Roman" panose="02020603050405020304" pitchFamily="18" charset="0"/>
                    <a:cs typeface="Times New Roman" panose="02020603050405020304" pitchFamily="18" charset="0"/>
                  </a:rPr>
                  <a:t>| x; θ )</a:t>
                </a:r>
                <a:endParaRPr lang="en-US" sz="4200"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by this we will find parameters that will maximize the returned value of this function and fit the data.  </a:t>
                </a:r>
              </a:p>
              <a:p>
                <a:pPr marL="0" indent="0">
                  <a:buNone/>
                </a:pPr>
                <a:r>
                  <a:rPr lang="en-US" dirty="0">
                    <a:latin typeface="Arial Black" panose="020B0A04020102020204" pitchFamily="34" charset="0"/>
                    <a:cs typeface="Times New Roman" panose="02020603050405020304" pitchFamily="18" charset="0"/>
                  </a:rPr>
                  <a:t>Step-3 take the log likelihood function:</a:t>
                </a:r>
              </a:p>
              <a:p>
                <a:pPr marL="0" indent="0">
                  <a:buNone/>
                </a:pPr>
                <a:r>
                  <a:rPr lang="en-US" sz="3200" dirty="0">
                    <a:latin typeface="Times New Roman" panose="02020603050405020304" pitchFamily="18" charset="0"/>
                    <a:cs typeface="Times New Roman" panose="02020603050405020304" pitchFamily="18" charset="0"/>
                  </a:rPr>
                  <a:t>Log (L(</a:t>
                </a:r>
                <a:r>
                  <a:rPr lang="el-GR" sz="3200" dirty="0">
                    <a:latin typeface="Times New Roman" panose="02020603050405020304" pitchFamily="18" charset="0"/>
                    <a:cs typeface="Times New Roman" panose="02020603050405020304" pitchFamily="18" charset="0"/>
                  </a:rPr>
                  <a:t>θ</a:t>
                </a:r>
                <a:r>
                  <a:rPr lang="en-US" sz="3200" dirty="0">
                    <a:latin typeface="Times New Roman" panose="02020603050405020304" pitchFamily="18" charset="0"/>
                    <a:cs typeface="Times New Roman" panose="02020603050405020304" pitchFamily="18" charset="0"/>
                  </a:rPr>
                  <a:t>) =  log  </a:t>
                </a:r>
                <a14:m>
                  <m:oMath xmlns:m="http://schemas.openxmlformats.org/officeDocument/2006/math">
                    <m:nary>
                      <m:naryPr>
                        <m:chr m:val="∏"/>
                        <m:ctrlPr>
                          <a:rPr lang="en-US" sz="3200" i="1">
                            <a:latin typeface="Cambria Math" panose="02040503050406030204" pitchFamily="18" charset="0"/>
                            <a:cs typeface="Times New Roman" panose="02020603050405020304" pitchFamily="18" charset="0"/>
                          </a:rPr>
                        </m:ctrlPr>
                      </m:naryPr>
                      <m:sub>
                        <m:r>
                          <m:rPr>
                            <m:brk m:alnAt="23"/>
                          </m:rPr>
                          <a:rPr lang="en-US" sz="3200" i="1">
                            <a:latin typeface="Cambria Math" panose="02040503050406030204" pitchFamily="18" charset="0"/>
                            <a:cs typeface="Times New Roman" panose="02020603050405020304" pitchFamily="18" charset="0"/>
                          </a:rPr>
                          <m:t>𝑖</m:t>
                        </m:r>
                        <m:r>
                          <a:rPr lang="en-US" sz="3200" i="1">
                            <a:latin typeface="Cambria Math" panose="02040503050406030204" pitchFamily="18" charset="0"/>
                            <a:cs typeface="Times New Roman" panose="02020603050405020304" pitchFamily="18" charset="0"/>
                          </a:rPr>
                          <m:t>=1</m:t>
                        </m:r>
                      </m:sub>
                      <m:sup>
                        <m:r>
                          <a:rPr lang="en-US" sz="3200" i="1">
                            <a:latin typeface="Cambria Math" panose="02040503050406030204" pitchFamily="18" charset="0"/>
                            <a:cs typeface="Times New Roman" panose="02020603050405020304" pitchFamily="18" charset="0"/>
                          </a:rPr>
                          <m:t>𝑛</m:t>
                        </m:r>
                      </m:sup>
                      <m:e>
                        <m:r>
                          <a:rPr lang="en-US" sz="3200" i="1">
                            <a:latin typeface="Cambria Math" panose="02040503050406030204" pitchFamily="18" charset="0"/>
                            <a:cs typeface="Times New Roman" panose="02020603050405020304" pitchFamily="18" charset="0"/>
                          </a:rPr>
                          <m:t>𝑃</m:t>
                        </m:r>
                        <m:r>
                          <a:rPr lang="en-US" sz="3200" i="1">
                            <a:latin typeface="Cambria Math" panose="02040503050406030204" pitchFamily="18" charset="0"/>
                            <a:cs typeface="Times New Roman" panose="02020603050405020304" pitchFamily="18" charset="0"/>
                          </a:rPr>
                          <m:t> (</m:t>
                        </m:r>
                        <m:r>
                          <a:rPr lang="en-US" sz="3200" i="1">
                            <a:latin typeface="Cambria Math" panose="02040503050406030204" pitchFamily="18" charset="0"/>
                            <a:cs typeface="Times New Roman" panose="02020603050405020304" pitchFamily="18" charset="0"/>
                          </a:rPr>
                          <m:t>𝑦</m:t>
                        </m:r>
                        <m:r>
                          <a:rPr lang="en-US" sz="3200" i="1">
                            <a:latin typeface="Cambria Math" panose="02040503050406030204" pitchFamily="18" charset="0"/>
                            <a:cs typeface="Times New Roman" panose="02020603050405020304" pitchFamily="18" charset="0"/>
                          </a:rPr>
                          <m:t>  (</m:t>
                        </m:r>
                        <m:r>
                          <a:rPr lang="en-US" sz="3200" i="1" baseline="30000">
                            <a:latin typeface="Cambria Math" panose="02040503050406030204" pitchFamily="18" charset="0"/>
                            <a:cs typeface="Times New Roman" panose="02020603050405020304" pitchFamily="18" charset="0"/>
                          </a:rPr>
                          <m:t>𝑖</m:t>
                        </m:r>
                        <m:r>
                          <a:rPr lang="en-US" sz="3200" i="1" baseline="30000">
                            <a:latin typeface="Cambria Math" panose="02040503050406030204" pitchFamily="18" charset="0"/>
                            <a:cs typeface="Times New Roman" panose="02020603050405020304" pitchFamily="18" charset="0"/>
                          </a:rPr>
                          <m:t>)</m:t>
                        </m:r>
                      </m:e>
                    </m:nary>
                  </m:oMath>
                </a14:m>
                <a:r>
                  <a:rPr lang="en-US" sz="3200" dirty="0">
                    <a:latin typeface="Times New Roman" panose="02020603050405020304" pitchFamily="18" charset="0"/>
                    <a:cs typeface="Times New Roman" panose="02020603050405020304" pitchFamily="18" charset="0"/>
                  </a:rPr>
                  <a:t> | x</a:t>
                </a:r>
                <a:r>
                  <a:rPr lang="en-US" sz="3200" baseline="30000" dirty="0">
                    <a:latin typeface="Times New Roman" panose="02020603050405020304" pitchFamily="18" charset="0"/>
                    <a:cs typeface="Times New Roman" panose="02020603050405020304" pitchFamily="18" charset="0"/>
                  </a:rPr>
                  <a:t>(i) </a:t>
                </a:r>
                <a:r>
                  <a:rPr lang="en-US" sz="3200" dirty="0">
                    <a:latin typeface="Times New Roman" panose="02020603050405020304" pitchFamily="18" charset="0"/>
                    <a:cs typeface="Times New Roman" panose="02020603050405020304" pitchFamily="18" charset="0"/>
                  </a:rPr>
                  <a:t> ; </a:t>
                </a:r>
                <a:r>
                  <a:rPr lang="es-ES" sz="3200" dirty="0">
                    <a:latin typeface="Times New Roman" panose="02020603050405020304" pitchFamily="18" charset="0"/>
                    <a:cs typeface="Times New Roman" panose="02020603050405020304" pitchFamily="18" charset="0"/>
                  </a:rPr>
                  <a:t>θ</a:t>
                </a:r>
                <a:r>
                  <a:rPr lang="en-US" sz="3200" dirty="0">
                    <a:latin typeface="Times New Roman" panose="02020603050405020304" pitchFamily="18" charset="0"/>
                    <a:cs typeface="Times New Roman" panose="02020603050405020304" pitchFamily="18" charset="0"/>
                  </a:rPr>
                  <a:t> )</a:t>
                </a:r>
              </a:p>
              <a:p>
                <a:pPr marL="0" indent="0">
                  <a:buNone/>
                </a:pPr>
                <a:r>
                  <a:rPr lang="en-US" sz="3200" dirty="0">
                    <a:latin typeface="Times New Roman" panose="02020603050405020304" pitchFamily="18" charset="0"/>
                    <a:cs typeface="Times New Roman" panose="02020603050405020304" pitchFamily="18" charset="0"/>
                  </a:rPr>
                  <a:t>= </a:t>
                </a:r>
                <a:r>
                  <a:rPr lang="el-GR" sz="3200" dirty="0">
                    <a:latin typeface="Calibri" panose="020F0502020204030204" pitchFamily="34" charset="0"/>
                    <a:ea typeface="Calibri" panose="020F0502020204030204" pitchFamily="34" charset="0"/>
                    <a:cs typeface="Calibri" panose="020F0502020204030204" pitchFamily="34" charset="0"/>
                  </a:rPr>
                  <a:t>Σ</a:t>
                </a:r>
                <a:r>
                  <a:rPr lang="en-US" sz="3200" dirty="0">
                    <a:latin typeface="Calibri" panose="020F0502020204030204" pitchFamily="34" charset="0"/>
                    <a:ea typeface="Calibri" panose="020F0502020204030204" pitchFamily="34" charset="0"/>
                    <a:cs typeface="Calibri" panose="020F0502020204030204" pitchFamily="34" charset="0"/>
                  </a:rPr>
                  <a:t> </a:t>
                </a:r>
                <a:r>
                  <a:rPr lang="en-US" sz="3200" baseline="-25000" dirty="0">
                    <a:latin typeface="Calibri" panose="020F0502020204030204" pitchFamily="34" charset="0"/>
                    <a:ea typeface="Calibri" panose="020F0502020204030204" pitchFamily="34" charset="0"/>
                    <a:cs typeface="Calibri" panose="020F0502020204030204" pitchFamily="34" charset="0"/>
                  </a:rPr>
                  <a:t>1</a:t>
                </a:r>
                <a:r>
                  <a:rPr lang="en-US" sz="3200" baseline="30000" dirty="0">
                    <a:latin typeface="Calibri" panose="020F0502020204030204" pitchFamily="34" charset="0"/>
                    <a:ea typeface="Calibri" panose="020F0502020204030204" pitchFamily="34" charset="0"/>
                    <a:cs typeface="Calibri" panose="020F0502020204030204" pitchFamily="34" charset="0"/>
                  </a:rPr>
                  <a:t>n</a:t>
                </a:r>
                <a:r>
                  <a:rPr lang="en-US" sz="3200" dirty="0">
                    <a:latin typeface="Calibri" panose="020F0502020204030204" pitchFamily="34" charset="0"/>
                    <a:ea typeface="Calibri" panose="020F0502020204030204" pitchFamily="34" charset="0"/>
                    <a:cs typeface="Calibri" panose="020F0502020204030204" pitchFamily="34" charset="0"/>
                  </a:rPr>
                  <a:t>  log P (y </a:t>
                </a:r>
                <a:r>
                  <a:rPr lang="en-US" sz="3200" baseline="30000" dirty="0">
                    <a:latin typeface="Calibri" panose="020F0502020204030204" pitchFamily="34" charset="0"/>
                    <a:ea typeface="Calibri" panose="020F0502020204030204" pitchFamily="34" charset="0"/>
                    <a:cs typeface="Calibri" panose="020F0502020204030204" pitchFamily="34" charset="0"/>
                  </a:rPr>
                  <a:t>(i)  </a:t>
                </a:r>
                <a:r>
                  <a:rPr lang="en-US" sz="3200" dirty="0">
                    <a:latin typeface="Times New Roman" panose="02020603050405020304" pitchFamily="18" charset="0"/>
                    <a:cs typeface="Times New Roman" panose="02020603050405020304" pitchFamily="18" charset="0"/>
                  </a:rPr>
                  <a:t>|  x</a:t>
                </a:r>
                <a:r>
                  <a:rPr lang="en-US" sz="3200" baseline="30000" dirty="0">
                    <a:latin typeface="Times New Roman" panose="02020603050405020304" pitchFamily="18" charset="0"/>
                    <a:cs typeface="Times New Roman" panose="02020603050405020304" pitchFamily="18" charset="0"/>
                  </a:rPr>
                  <a:t>(i)</a:t>
                </a:r>
                <a:r>
                  <a:rPr lang="en-US" sz="3200" dirty="0">
                    <a:latin typeface="Times New Roman" panose="02020603050405020304" pitchFamily="18" charset="0"/>
                    <a:cs typeface="Times New Roman" panose="02020603050405020304" pitchFamily="18" charset="0"/>
                  </a:rPr>
                  <a:t> ; </a:t>
                </a:r>
                <a:r>
                  <a:rPr lang="es-ES" sz="3200" dirty="0">
                    <a:latin typeface="Times New Roman" panose="02020603050405020304" pitchFamily="18" charset="0"/>
                    <a:cs typeface="Times New Roman" panose="02020603050405020304" pitchFamily="18" charset="0"/>
                  </a:rPr>
                  <a:t>θ</a:t>
                </a:r>
                <a:endParaRPr lang="en-US" dirty="0"/>
              </a:p>
            </p:txBody>
          </p:sp>
        </mc:Choice>
        <mc:Fallback xmlns="">
          <p:sp>
            <p:nvSpPr>
              <p:cNvPr id="3" name="Content Placeholder 2">
                <a:extLst>
                  <a:ext uri="{FF2B5EF4-FFF2-40B4-BE49-F238E27FC236}">
                    <a16:creationId xmlns:a16="http://schemas.microsoft.com/office/drawing/2014/main" id="{23B73657-7234-5CBE-1967-9C41DD355AE7}"/>
                  </a:ext>
                </a:extLst>
              </p:cNvPr>
              <p:cNvSpPr>
                <a:spLocks noGrp="1" noRot="1" noChangeAspect="1" noMove="1" noResize="1" noEditPoints="1" noAdjustHandles="1" noChangeArrowheads="1" noChangeShapeType="1" noTextEdit="1"/>
              </p:cNvSpPr>
              <p:nvPr>
                <p:ph idx="1"/>
              </p:nvPr>
            </p:nvSpPr>
            <p:spPr>
              <a:xfrm>
                <a:off x="741095" y="1157160"/>
                <a:ext cx="10515600" cy="5603735"/>
              </a:xfrm>
              <a:blipFill>
                <a:blip r:embed="rId2"/>
                <a:stretch>
                  <a:fillRect l="-1043" t="-1741"/>
                </a:stretch>
              </a:blipFill>
            </p:spPr>
            <p:txBody>
              <a:bodyPr/>
              <a:lstStyle/>
              <a:p>
                <a:r>
                  <a:rPr lang="en-US">
                    <a:noFill/>
                  </a:rPr>
                  <a:t> </a:t>
                </a:r>
              </a:p>
            </p:txBody>
          </p:sp>
        </mc:Fallback>
      </mc:AlternateContent>
    </p:spTree>
    <p:extLst>
      <p:ext uri="{BB962C8B-B14F-4D97-AF65-F5344CB8AC3E}">
        <p14:creationId xmlns:p14="http://schemas.microsoft.com/office/powerpoint/2010/main" val="12423212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99D0043-7A5B-A6F0-6787-E69CA659B9A3}"/>
              </a:ext>
            </a:extLst>
          </p:cNvPr>
          <p:cNvPicPr>
            <a:picLocks noGrp="1" noChangeAspect="1"/>
          </p:cNvPicPr>
          <p:nvPr>
            <p:ph idx="1"/>
          </p:nvPr>
        </p:nvPicPr>
        <p:blipFill>
          <a:blip r:embed="rId2"/>
          <a:stretch>
            <a:fillRect/>
          </a:stretch>
        </p:blipFill>
        <p:spPr>
          <a:xfrm>
            <a:off x="1257051" y="954171"/>
            <a:ext cx="9677897" cy="4673840"/>
          </a:xfrm>
          <a:prstGeom prst="rect">
            <a:avLst/>
          </a:prstGeom>
        </p:spPr>
      </p:pic>
      <p:sp>
        <p:nvSpPr>
          <p:cNvPr id="6" name="TextBox 5">
            <a:extLst>
              <a:ext uri="{FF2B5EF4-FFF2-40B4-BE49-F238E27FC236}">
                <a16:creationId xmlns:a16="http://schemas.microsoft.com/office/drawing/2014/main" id="{66C8F65B-5A3C-2E76-C2EE-F50A09BF0CD3}"/>
              </a:ext>
            </a:extLst>
          </p:cNvPr>
          <p:cNvSpPr txBox="1"/>
          <p:nvPr/>
        </p:nvSpPr>
        <p:spPr>
          <a:xfrm>
            <a:off x="4321146" y="1229989"/>
            <a:ext cx="3431024"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Use gradient descent with back propagation</a:t>
            </a:r>
          </a:p>
        </p:txBody>
      </p:sp>
      <p:cxnSp>
        <p:nvCxnSpPr>
          <p:cNvPr id="8" name="Straight Arrow Connector 7">
            <a:extLst>
              <a:ext uri="{FF2B5EF4-FFF2-40B4-BE49-F238E27FC236}">
                <a16:creationId xmlns:a16="http://schemas.microsoft.com/office/drawing/2014/main" id="{4FFCB9C3-B7AD-5B31-2342-60B3E354F07B}"/>
              </a:ext>
            </a:extLst>
          </p:cNvPr>
          <p:cNvCxnSpPr/>
          <p:nvPr/>
        </p:nvCxnSpPr>
        <p:spPr>
          <a:xfrm>
            <a:off x="5445940" y="1472750"/>
            <a:ext cx="0" cy="5097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7BAFF21-0051-D940-4D44-ED8658E14AE1}"/>
              </a:ext>
            </a:extLst>
          </p:cNvPr>
          <p:cNvSpPr txBox="1"/>
          <p:nvPr/>
        </p:nvSpPr>
        <p:spPr>
          <a:xfrm>
            <a:off x="8876963" y="1537766"/>
            <a:ext cx="1796432"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Hypothesis value far away  from the y</a:t>
            </a:r>
            <a:r>
              <a:rPr lang="en-US" sz="1600" baseline="30000" dirty="0">
                <a:latin typeface="Times New Roman" panose="02020603050405020304" pitchFamily="18" charset="0"/>
                <a:cs typeface="Times New Roman" panose="02020603050405020304" pitchFamily="18" charset="0"/>
              </a:rPr>
              <a:t>(i)</a:t>
            </a:r>
          </a:p>
        </p:txBody>
      </p:sp>
      <p:sp>
        <p:nvSpPr>
          <p:cNvPr id="10" name="TextBox 9">
            <a:extLst>
              <a:ext uri="{FF2B5EF4-FFF2-40B4-BE49-F238E27FC236}">
                <a16:creationId xmlns:a16="http://schemas.microsoft.com/office/drawing/2014/main" id="{F75FBB40-3953-7DDC-80BE-4D9CF1BF0B7E}"/>
              </a:ext>
            </a:extLst>
          </p:cNvPr>
          <p:cNvSpPr txBox="1"/>
          <p:nvPr/>
        </p:nvSpPr>
        <p:spPr>
          <a:xfrm>
            <a:off x="5073706" y="5923370"/>
            <a:ext cx="3528128" cy="646331"/>
          </a:xfrm>
          <a:prstGeom prst="rect">
            <a:avLst/>
          </a:prstGeom>
          <a:noFill/>
        </p:spPr>
        <p:txBody>
          <a:bodyPr wrap="square" rtlCol="0">
            <a:spAutoFit/>
          </a:bodyPr>
          <a:lstStyle/>
          <a:p>
            <a:r>
              <a:rPr lang="en-US" dirty="0"/>
              <a:t>Nice match of predicted value and actual y</a:t>
            </a:r>
            <a:r>
              <a:rPr lang="en-US" baseline="30000" dirty="0"/>
              <a:t>(i)</a:t>
            </a:r>
          </a:p>
        </p:txBody>
      </p:sp>
    </p:spTree>
    <p:extLst>
      <p:ext uri="{BB962C8B-B14F-4D97-AF65-F5344CB8AC3E}">
        <p14:creationId xmlns:p14="http://schemas.microsoft.com/office/powerpoint/2010/main" val="8336775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DA56B-47A7-3CF6-9993-2A0A8588D190}"/>
              </a:ext>
            </a:extLst>
          </p:cNvPr>
          <p:cNvSpPr>
            <a:spLocks noGrp="1"/>
          </p:cNvSpPr>
          <p:nvPr>
            <p:ph type="title"/>
          </p:nvPr>
        </p:nvSpPr>
        <p:spPr>
          <a:xfrm>
            <a:off x="838200" y="365126"/>
            <a:ext cx="10515600" cy="719208"/>
          </a:xfrm>
        </p:spPr>
        <p:txBody>
          <a:bodyPr>
            <a:normAutofit/>
          </a:bodyPr>
          <a:lstStyle/>
          <a:p>
            <a:pPr algn="ctr"/>
            <a:r>
              <a:rPr lang="en-US" sz="2400" dirty="0">
                <a:latin typeface="Arial Black" panose="020B0A04020102020204" pitchFamily="34" charset="0"/>
              </a:rPr>
              <a:t>Random initialization and other implementation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1DC8B15-81C2-3AE4-A4A4-F7D14E123CB9}"/>
                  </a:ext>
                </a:extLst>
              </p:cNvPr>
              <p:cNvSpPr>
                <a:spLocks noGrp="1"/>
              </p:cNvSpPr>
              <p:nvPr>
                <p:ph idx="1"/>
              </p:nvPr>
            </p:nvSpPr>
            <p:spPr>
              <a:xfrm>
                <a:off x="838200" y="1189529"/>
                <a:ext cx="10515600" cy="4987434"/>
              </a:xfrm>
            </p:spPr>
            <p:txBody>
              <a:bodyPr>
                <a:normAutofit/>
              </a:bodyPr>
              <a:lstStyle/>
              <a:p>
                <a:pPr marL="342900" indent="-342900">
                  <a:buFont typeface="+mj-lt"/>
                  <a:buAutoNum type="arabicPeriod"/>
                </a:pPr>
                <a:r>
                  <a:rPr lang="en-US" sz="1800" dirty="0">
                    <a:latin typeface="Times New Roman" panose="02020603050405020304" pitchFamily="18" charset="0"/>
                    <a:cs typeface="Times New Roman" panose="02020603050405020304" pitchFamily="18" charset="0"/>
                  </a:rPr>
                  <a:t>Radom initialization    -</a:t>
                </a:r>
                <a14:m>
                  <m:oMath xmlns:m="http://schemas.openxmlformats.org/officeDocument/2006/math">
                    <m:r>
                      <a:rPr lang="en-US" sz="1800" i="1">
                        <a:latin typeface="Cambria Math" panose="02040503050406030204" pitchFamily="18" charset="0"/>
                        <a:ea typeface="Cambria Math" panose="02040503050406030204" pitchFamily="18" charset="0"/>
                      </a:rPr>
                      <m:t>∊</m:t>
                    </m:r>
                  </m:oMath>
                </a14:m>
                <a:r>
                  <a:rPr lang="en-US" sz="1800" dirty="0">
                    <a:latin typeface="Times New Roman" panose="02020603050405020304" pitchFamily="18" charset="0"/>
                    <a:ea typeface="Cambria Math" panose="02040503050406030204" pitchFamily="18" charset="0"/>
                    <a:cs typeface="Times New Roman" panose="02020603050405020304" pitchFamily="18" charset="0"/>
                  </a:rPr>
                  <a:t>≤</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ea typeface="Cambria Math" panose="020405030504060302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a:t>
                </a:r>
                <a14:m>
                  <m:oMath xmlns:m="http://schemas.openxmlformats.org/officeDocument/2006/math">
                    <m:r>
                      <a:rPr lang="en-US" sz="1800" i="1">
                        <a:latin typeface="Cambria Math" panose="02040503050406030204" pitchFamily="18" charset="0"/>
                        <a:ea typeface="Cambria Math" panose="02040503050406030204" pitchFamily="18" charset="0"/>
                      </a:rPr>
                      <m:t>∊</m:t>
                    </m:r>
                  </m:oMath>
                </a14:m>
                <a:r>
                  <a:rPr lang="en-US" sz="1800" dirty="0">
                    <a:latin typeface="Times New Roman" panose="02020603050405020304" pitchFamily="18" charset="0"/>
                    <a:cs typeface="Times New Roman" panose="02020603050405020304" pitchFamily="18" charset="0"/>
                  </a:rPr>
                  <a:t> helps to solve the identical calculation by the hidden layer for ϴ</a:t>
                </a:r>
                <a:r>
                  <a:rPr lang="en-US" sz="1800" baseline="30000" dirty="0">
                    <a:latin typeface="Times New Roman" panose="02020603050405020304" pitchFamily="18" charset="0"/>
                    <a:cs typeface="Times New Roman" panose="02020603050405020304" pitchFamily="18" charset="0"/>
                  </a:rPr>
                  <a:t>1</a:t>
                </a:r>
                <a:r>
                  <a:rPr lang="en-US" sz="1800" baseline="-25000" dirty="0">
                    <a:latin typeface="Times New Roman" panose="02020603050405020304" pitchFamily="18" charset="0"/>
                    <a:cs typeface="Times New Roman" panose="02020603050405020304" pitchFamily="18" charset="0"/>
                  </a:rPr>
                  <a:t>01 </a:t>
                </a:r>
                <a:r>
                  <a:rPr lang="en-US" sz="1800" dirty="0">
                    <a:latin typeface="Times New Roman" panose="02020603050405020304" pitchFamily="18" charset="0"/>
                    <a:cs typeface="Times New Roman" panose="02020603050405020304" pitchFamily="18" charset="0"/>
                  </a:rPr>
                  <a:t> = ϴ</a:t>
                </a:r>
                <a:r>
                  <a:rPr lang="en-US" sz="1800" baseline="30000" dirty="0">
                    <a:latin typeface="Times New Roman" panose="02020603050405020304" pitchFamily="18" charset="0"/>
                    <a:cs typeface="Times New Roman" panose="02020603050405020304" pitchFamily="18" charset="0"/>
                  </a:rPr>
                  <a:t>1</a:t>
                </a:r>
                <a:r>
                  <a:rPr lang="en-US" sz="1800" baseline="-25000" dirty="0">
                    <a:latin typeface="Times New Roman" panose="02020603050405020304" pitchFamily="18" charset="0"/>
                    <a:cs typeface="Times New Roman" panose="02020603050405020304" pitchFamily="18" charset="0"/>
                  </a:rPr>
                  <a:t>02 </a:t>
                </a:r>
                <a:r>
                  <a:rPr lang="en-US" sz="1800" dirty="0">
                    <a:latin typeface="Times New Roman" panose="02020603050405020304" pitchFamily="18" charset="0"/>
                    <a:cs typeface="Times New Roman" panose="02020603050405020304" pitchFamily="18" charset="0"/>
                  </a:rPr>
                  <a:t> and other parameters. Randomly initialize weights </a:t>
                </a:r>
              </a:p>
              <a:p>
                <a:pPr marL="342900" indent="-342900">
                  <a:buFont typeface="+mj-lt"/>
                  <a:buAutoNum type="arabicPeriod"/>
                </a:pPr>
                <a:r>
                  <a:rPr lang="en-US" sz="1800" dirty="0">
                    <a:latin typeface="Times New Roman" panose="02020603050405020304" pitchFamily="18" charset="0"/>
                    <a:cs typeface="Times New Roman" panose="02020603050405020304" pitchFamily="18" charset="0"/>
                  </a:rPr>
                  <a:t>Implement forward propagation to get out put h</a:t>
                </a:r>
                <a:r>
                  <a:rPr lang="el-GR" sz="1800" baseline="-250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x</a:t>
                </a:r>
                <a:r>
                  <a:rPr lang="en-US" sz="1800" baseline="30000" dirty="0">
                    <a:latin typeface="Times New Roman" panose="02020603050405020304" pitchFamily="18" charset="0"/>
                    <a:cs typeface="Times New Roman" panose="02020603050405020304" pitchFamily="18" charset="0"/>
                  </a:rPr>
                  <a:t>(i) </a:t>
                </a:r>
                <a:r>
                  <a:rPr lang="en-US" sz="1800" dirty="0">
                    <a:latin typeface="Times New Roman" panose="02020603050405020304" pitchFamily="18" charset="0"/>
                    <a:cs typeface="Times New Roman" panose="02020603050405020304" pitchFamily="18" charset="0"/>
                  </a:rPr>
                  <a:t>for output unit of class y</a:t>
                </a:r>
                <a:r>
                  <a:rPr lang="en-US" sz="1800" baseline="30000" dirty="0">
                    <a:latin typeface="Times New Roman" panose="02020603050405020304" pitchFamily="18" charset="0"/>
                    <a:cs typeface="Times New Roman" panose="02020603050405020304" pitchFamily="18" charset="0"/>
                  </a:rPr>
                  <a:t>(i) </a:t>
                </a:r>
                <a:r>
                  <a:rPr lang="en-US" sz="1800" dirty="0">
                    <a:latin typeface="Times New Roman" panose="02020603050405020304" pitchFamily="18" charset="0"/>
                    <a:cs typeface="Times New Roman" panose="02020603050405020304" pitchFamily="18" charset="0"/>
                  </a:rPr>
                  <a:t>for any output x(i)</a:t>
                </a:r>
              </a:p>
              <a:p>
                <a:pPr marL="342900" indent="-342900">
                  <a:buFont typeface="+mj-lt"/>
                  <a:buAutoNum type="arabicPeriod"/>
                </a:pPr>
                <a:r>
                  <a:rPr lang="en-US" sz="1800" dirty="0">
                    <a:latin typeface="Times New Roman" panose="02020603050405020304" pitchFamily="18" charset="0"/>
                    <a:cs typeface="Times New Roman" panose="02020603050405020304" pitchFamily="18" charset="0"/>
                  </a:rPr>
                  <a:t>Write code to compute cost function J(θ )</a:t>
                </a:r>
              </a:p>
              <a:p>
                <a:pPr marL="342900" indent="-342900">
                  <a:buFont typeface="+mj-lt"/>
                  <a:buAutoNum type="arabicPeriod"/>
                </a:pPr>
                <a:r>
                  <a:rPr lang="en-US" sz="1800" dirty="0">
                    <a:latin typeface="Times New Roman" panose="02020603050405020304" pitchFamily="18" charset="0"/>
                    <a:cs typeface="Times New Roman" panose="02020603050405020304" pitchFamily="18" charset="0"/>
                  </a:rPr>
                  <a:t>Implement back propagation to compute the partial derivative </a:t>
                </a:r>
                <a:r>
                  <a:rPr lang="el-GR" sz="1800" dirty="0"/>
                  <a:t>δ</a:t>
                </a:r>
                <a:r>
                  <a:rPr lang="en-US" sz="1800" dirty="0"/>
                  <a:t>/</a:t>
                </a:r>
                <a:r>
                  <a:rPr lang="el-GR" sz="1800" dirty="0"/>
                  <a:t> δ</a:t>
                </a:r>
                <a:r>
                  <a:rPr lang="en-US" sz="1800" dirty="0"/>
                  <a:t> </a:t>
                </a:r>
                <a:r>
                  <a:rPr lang="el-GR" sz="1800" dirty="0">
                    <a:latin typeface="Times New Roman" panose="02020603050405020304" pitchFamily="18" charset="0"/>
                    <a:cs typeface="Times New Roman" panose="02020603050405020304" pitchFamily="18" charset="0"/>
                  </a:rPr>
                  <a:t>ϴ</a:t>
                </a:r>
                <a:r>
                  <a:rPr lang="en-US" sz="1800" baseline="30000" dirty="0">
                    <a:latin typeface="Times New Roman" panose="02020603050405020304" pitchFamily="18" charset="0"/>
                    <a:cs typeface="Times New Roman" panose="02020603050405020304" pitchFamily="18" charset="0"/>
                  </a:rPr>
                  <a:t>(l )</a:t>
                </a:r>
                <a:r>
                  <a:rPr lang="en-US" sz="1800" baseline="-25000" dirty="0">
                    <a:latin typeface="Times New Roman" panose="02020603050405020304" pitchFamily="18" charset="0"/>
                    <a:cs typeface="Times New Roman" panose="02020603050405020304" pitchFamily="18" charset="0"/>
                  </a:rPr>
                  <a:t>jk</a:t>
                </a:r>
                <a:r>
                  <a:rPr lang="en-US" sz="1800" dirty="0">
                    <a:latin typeface="Times New Roman" panose="02020603050405020304" pitchFamily="18" charset="0"/>
                    <a:cs typeface="Times New Roman" panose="02020603050405020304" pitchFamily="18" charset="0"/>
                  </a:rPr>
                  <a:t> (J</a:t>
                </a:r>
                <a:r>
                  <a:rPr lang="el-GR" sz="1800" dirty="0">
                    <a:latin typeface="Times New Roman" panose="02020603050405020304" pitchFamily="18" charset="0"/>
                    <a:cs typeface="Times New Roman" panose="02020603050405020304" pitchFamily="18" charset="0"/>
                  </a:rPr>
                  <a:t> ϴ</a:t>
                </a:r>
                <a:r>
                  <a:rPr lang="en-US" sz="1800" dirty="0">
                    <a:latin typeface="Times New Roman" panose="02020603050405020304" pitchFamily="18" charset="0"/>
                    <a:cs typeface="Times New Roman" panose="02020603050405020304" pitchFamily="18" charset="0"/>
                  </a:rPr>
                  <a:t>)</a:t>
                </a:r>
                <a:endParaRPr lang="en-US" sz="1800" dirty="0"/>
              </a:p>
              <a:p>
                <a:pPr marL="342900" indent="-342900">
                  <a:buFont typeface="+mj-lt"/>
                  <a:buAutoNum type="arabicPeriod"/>
                </a:pP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for i =1 to m  {  first do for ( x</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y</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  then ( x</a:t>
                </a:r>
                <a:r>
                  <a:rPr lang="en-US" sz="1800" baseline="30000" dirty="0">
                    <a:latin typeface="Times New Roman" panose="02020603050405020304" pitchFamily="18" charset="0"/>
                    <a:cs typeface="Times New Roman" panose="02020603050405020304" pitchFamily="18" charset="0"/>
                  </a:rPr>
                  <a:t>(i2)</a:t>
                </a:r>
                <a:r>
                  <a:rPr lang="en-US" sz="1800" dirty="0">
                    <a:latin typeface="Times New Roman" panose="02020603050405020304" pitchFamily="18" charset="0"/>
                    <a:cs typeface="Times New Roman" panose="02020603050405020304" pitchFamily="18" charset="0"/>
                  </a:rPr>
                  <a:t>, y</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  until ( x</a:t>
                </a:r>
                <a:r>
                  <a:rPr lang="en-US" sz="1800" baseline="30000" dirty="0">
                    <a:latin typeface="Times New Roman" panose="02020603050405020304" pitchFamily="18" charset="0"/>
                    <a:cs typeface="Times New Roman" panose="02020603050405020304" pitchFamily="18" charset="0"/>
                  </a:rPr>
                  <a:t>(m)</a:t>
                </a:r>
                <a:r>
                  <a:rPr lang="en-US" sz="1800" dirty="0">
                    <a:latin typeface="Times New Roman" panose="02020603050405020304" pitchFamily="18" charset="0"/>
                    <a:cs typeface="Times New Roman" panose="02020603050405020304" pitchFamily="18" charset="0"/>
                  </a:rPr>
                  <a:t>, y</a:t>
                </a:r>
                <a:r>
                  <a:rPr lang="en-US" sz="1800" baseline="30000" dirty="0">
                    <a:latin typeface="Times New Roman" panose="02020603050405020304" pitchFamily="18" charset="0"/>
                    <a:cs typeface="Times New Roman" panose="02020603050405020304" pitchFamily="18" charset="0"/>
                  </a:rPr>
                  <a:t>(m) </a:t>
                </a:r>
                <a:r>
                  <a:rPr lang="en-US" sz="1800" dirty="0">
                    <a:latin typeface="Times New Roman" panose="02020603050405020304" pitchFamily="18" charset="0"/>
                    <a:cs typeface="Times New Roman" panose="02020603050405020304" pitchFamily="18" charset="0"/>
                  </a:rPr>
                  <a:t> ) </a:t>
                </a:r>
              </a:p>
              <a:p>
                <a:pPr marL="0" indent="0">
                  <a:buNone/>
                </a:pPr>
                <a:r>
                  <a:rPr lang="en-US" sz="1800" dirty="0">
                    <a:latin typeface="Times New Roman" panose="02020603050405020304" pitchFamily="18" charset="0"/>
                    <a:cs typeface="Times New Roman" panose="02020603050405020304" pitchFamily="18" charset="0"/>
                  </a:rPr>
                  <a:t>  perform forward-propagation and backward-propagation using examples  ( x</a:t>
                </a:r>
                <a:r>
                  <a:rPr lang="en-US" sz="1800" baseline="30000" dirty="0">
                    <a:latin typeface="Times New Roman" panose="02020603050405020304" pitchFamily="18" charset="0"/>
                    <a:cs typeface="Times New Roman" panose="02020603050405020304" pitchFamily="18" charset="0"/>
                  </a:rPr>
                  <a:t>(i)</a:t>
                </a:r>
                <a:r>
                  <a:rPr lang="en-US" sz="1800" dirty="0">
                    <a:latin typeface="Times New Roman" panose="02020603050405020304" pitchFamily="18" charset="0"/>
                    <a:cs typeface="Times New Roman" panose="02020603050405020304" pitchFamily="18" charset="0"/>
                  </a:rPr>
                  <a:t>, y</a:t>
                </a:r>
                <a:r>
                  <a:rPr lang="en-US" sz="1800" baseline="30000" dirty="0">
                    <a:latin typeface="Times New Roman" panose="02020603050405020304" pitchFamily="18" charset="0"/>
                    <a:cs typeface="Times New Roman" panose="02020603050405020304" pitchFamily="18" charset="0"/>
                  </a:rPr>
                  <a:t>(i) </a:t>
                </a:r>
                <a:r>
                  <a:rPr lang="en-US" sz="1800" dirty="0">
                    <a:latin typeface="Times New Roman" panose="02020603050405020304" pitchFamily="18" charset="0"/>
                    <a:cs typeface="Times New Roman" panose="02020603050405020304" pitchFamily="18" charset="0"/>
                  </a:rPr>
                  <a:t> ) </a:t>
                </a:r>
              </a:p>
              <a:p>
                <a:pPr marL="0" indent="0">
                  <a:buNone/>
                </a:pPr>
                <a:r>
                  <a:rPr lang="en-US" sz="1800" dirty="0">
                    <a:latin typeface="Times New Roman" panose="02020603050405020304" pitchFamily="18" charset="0"/>
                    <a:cs typeface="Times New Roman" panose="02020603050405020304" pitchFamily="18" charset="0"/>
                  </a:rPr>
                  <a:t>    get activations  a</a:t>
                </a:r>
                <a:r>
                  <a:rPr lang="en-US" sz="1800" baseline="30000" dirty="0">
                    <a:latin typeface="Times New Roman" panose="02020603050405020304" pitchFamily="18" charset="0"/>
                    <a:cs typeface="Times New Roman" panose="02020603050405020304" pitchFamily="18" charset="0"/>
                  </a:rPr>
                  <a:t>l   </a:t>
                </a:r>
                <a:r>
                  <a:rPr lang="en-US" sz="1800" dirty="0">
                    <a:latin typeface="Times New Roman" panose="02020603050405020304" pitchFamily="18" charset="0"/>
                    <a:cs typeface="Times New Roman" panose="02020603050405020304" pitchFamily="18" charset="0"/>
                  </a:rPr>
                  <a:t> and delta terms  </a:t>
                </a:r>
                <a:r>
                  <a:rPr lang="el-GR" sz="1800" dirty="0">
                    <a:latin typeface="Times New Roman" panose="02020603050405020304" pitchFamily="18" charset="0"/>
                    <a:cs typeface="Times New Roman" panose="02020603050405020304" pitchFamily="18" charset="0"/>
                  </a:rPr>
                  <a:t>δ</a:t>
                </a:r>
                <a:r>
                  <a:rPr lang="en-US" sz="1800" baseline="30000" dirty="0">
                    <a:latin typeface="Times New Roman" panose="02020603050405020304" pitchFamily="18" charset="0"/>
                    <a:cs typeface="Times New Roman" panose="02020603050405020304" pitchFamily="18" charset="0"/>
                  </a:rPr>
                  <a:t>(l) </a:t>
                </a:r>
                <a:r>
                  <a:rPr lang="en-US" sz="1800" dirty="0">
                    <a:latin typeface="Times New Roman" panose="02020603050405020304" pitchFamily="18" charset="0"/>
                    <a:cs typeface="Times New Roman" panose="02020603050405020304" pitchFamily="18" charset="0"/>
                  </a:rPr>
                  <a:t> for  layer s l = 1,2,3,…, L</a:t>
                </a:r>
              </a:p>
              <a:p>
                <a:pPr marL="0" indent="0">
                  <a:buNone/>
                </a:pP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Δ</a:t>
                </a:r>
                <a:r>
                  <a:rPr lang="en-US" sz="1800" dirty="0">
                    <a:latin typeface="Times New Roman" panose="02020603050405020304" pitchFamily="18" charset="0"/>
                    <a:cs typeface="Times New Roman" panose="02020603050405020304" pitchFamily="18" charset="0"/>
                  </a:rPr>
                  <a:t>l</a:t>
                </a:r>
                <a:r>
                  <a:rPr lang="pt-BR" sz="1800" dirty="0">
                    <a:latin typeface="Times New Roman" panose="02020603050405020304" pitchFamily="18" charset="0"/>
                    <a:cs typeface="Times New Roman" panose="02020603050405020304" pitchFamily="18" charset="0"/>
                  </a:rPr>
                  <a:t>  + (</a:t>
                </a:r>
                <a:r>
                  <a:rPr lang="el-GR" sz="1800" dirty="0">
                    <a:latin typeface="Times New Roman" panose="02020603050405020304" pitchFamily="18" charset="0"/>
                    <a:cs typeface="Times New Roman" panose="02020603050405020304" pitchFamily="18" charset="0"/>
                  </a:rPr>
                  <a:t>δ</a:t>
                </a:r>
                <a:r>
                  <a:rPr lang="en-US" sz="1800" dirty="0">
                    <a:latin typeface="Times New Roman" panose="02020603050405020304" pitchFamily="18" charset="0"/>
                    <a:cs typeface="Times New Roman" panose="02020603050405020304" pitchFamily="18" charset="0"/>
                  </a:rPr>
                  <a:t>l+1 ) . ( </a:t>
                </a:r>
                <a:r>
                  <a:rPr lang="pt-BR" sz="1800" dirty="0">
                    <a:latin typeface="Times New Roman" panose="02020603050405020304" pitchFamily="18" charset="0"/>
                    <a:cs typeface="Times New Roman" panose="02020603050405020304" pitchFamily="18" charset="0"/>
                  </a:rPr>
                  <a:t>al  )</a:t>
                </a:r>
                <a:r>
                  <a:rPr lang="pt-BR" sz="1800" baseline="30000" dirty="0">
                    <a:latin typeface="Times New Roman" panose="02020603050405020304" pitchFamily="18" charset="0"/>
                    <a:cs typeface="Times New Roman" panose="02020603050405020304" pitchFamily="18" charset="0"/>
                  </a:rPr>
                  <a:t>T</a:t>
                </a:r>
                <a:r>
                  <a:rPr lang="pt-BR" sz="1800" dirty="0">
                    <a:latin typeface="Times New Roman" panose="02020603050405020304" pitchFamily="18" charset="0"/>
                    <a:cs typeface="Times New Roman" panose="02020603050405020304" pitchFamily="18" charset="0"/>
                  </a:rPr>
                  <a:t>  // inside loop</a:t>
                </a: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a:t>
                </a:r>
              </a:p>
              <a:p>
                <a:pPr marL="0" indent="0">
                  <a:buNone/>
                </a:pPr>
                <a:r>
                  <a:rPr lang="en-US" sz="1800" dirty="0">
                    <a:cs typeface="Times New Roman" panose="02020603050405020304" pitchFamily="18" charset="0"/>
                  </a:rPr>
                  <a:t>  compute </a:t>
                </a:r>
                <a14:m>
                  <m:oMath xmlns:m="http://schemas.openxmlformats.org/officeDocument/2006/math">
                    <m:f>
                      <m:fPr>
                        <m:ctrlPr>
                          <a:rPr lang="el-GR" sz="1800" i="0" dirty="0"/>
                        </m:ctrlPr>
                      </m:fPr>
                      <m:num>
                        <m:r>
                          <m:rPr>
                            <m:nor/>
                          </m:rPr>
                          <a:rPr lang="el-GR" sz="1800" i="0" dirty="0"/>
                          <m:t>δ</m:t>
                        </m:r>
                      </m:num>
                      <m:den>
                        <m:r>
                          <m:rPr>
                            <m:nor/>
                          </m:rPr>
                          <a:rPr lang="el-GR" sz="1800" i="0" dirty="0"/>
                          <m:t>δ</m:t>
                        </m:r>
                        <m:r>
                          <m:rPr>
                            <m:nor/>
                          </m:rPr>
                          <a:rPr lang="el-GR" sz="1800" i="0" dirty="0">
                            <a:latin typeface="Times New Roman" panose="02020603050405020304" pitchFamily="18" charset="0"/>
                            <a:cs typeface="Times New Roman" panose="02020603050405020304" pitchFamily="18" charset="0"/>
                          </a:rPr>
                          <m:t>ϴ</m:t>
                        </m:r>
                        <m:r>
                          <m:rPr>
                            <m:nor/>
                          </m:rPr>
                          <a:rPr lang="en-US" sz="1800" i="0" dirty="0">
                            <a:latin typeface="Times New Roman" panose="02020603050405020304" pitchFamily="18" charset="0"/>
                            <a:cs typeface="Times New Roman" panose="02020603050405020304" pitchFamily="18" charset="0"/>
                          </a:rPr>
                          <m:t>j</m:t>
                        </m:r>
                        <m:r>
                          <m:rPr>
                            <m:nor/>
                          </m:rPr>
                          <a:rPr lang="en-US" sz="1800" b="0" i="0" dirty="0" smtClean="0">
                            <a:latin typeface="Times New Roman" panose="02020603050405020304" pitchFamily="18" charset="0"/>
                            <a:cs typeface="Times New Roman" panose="02020603050405020304" pitchFamily="18" charset="0"/>
                          </a:rPr>
                          <m:t>k</m:t>
                        </m:r>
                        <m:r>
                          <m:rPr>
                            <m:nor/>
                          </m:rPr>
                          <a:rPr lang="en-US" sz="1800" i="0" dirty="0">
                            <a:latin typeface="Times New Roman" panose="02020603050405020304" pitchFamily="18" charset="0"/>
                            <a:cs typeface="Times New Roman" panose="02020603050405020304" pitchFamily="18" charset="0"/>
                          </a:rPr>
                          <m:t> </m:t>
                        </m:r>
                        <m:r>
                          <m:rPr>
                            <m:nor/>
                          </m:rPr>
                          <a:rPr lang="en-US" sz="1800" i="0" baseline="30000" dirty="0">
                            <a:latin typeface="Times New Roman" panose="02020603050405020304" pitchFamily="18" charset="0"/>
                            <a:cs typeface="Times New Roman" panose="02020603050405020304" pitchFamily="18" charset="0"/>
                          </a:rPr>
                          <m:t>l</m:t>
                        </m:r>
                        <m:r>
                          <m:rPr>
                            <m:nor/>
                          </m:rPr>
                          <a:rPr lang="en-US" sz="1800" i="0" dirty="0">
                            <a:latin typeface="Times New Roman" panose="02020603050405020304" pitchFamily="18" charset="0"/>
                            <a:cs typeface="Times New Roman" panose="02020603050405020304" pitchFamily="18" charset="0"/>
                          </a:rPr>
                          <m:t> </m:t>
                        </m:r>
                      </m:den>
                    </m:f>
                  </m:oMath>
                </a14:m>
                <a:r>
                  <a:rPr lang="en-US" sz="1800" dirty="0">
                    <a:latin typeface="Times New Roman" panose="02020603050405020304" pitchFamily="18" charset="0"/>
                    <a:cs typeface="Times New Roman" panose="02020603050405020304" pitchFamily="18" charset="0"/>
                  </a:rPr>
                  <a:t> J</a:t>
                </a:r>
                <a:r>
                  <a:rPr lang="el-G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as cost function</a:t>
                </a:r>
              </a:p>
              <a:p>
                <a:pPr marL="0" indent="0">
                  <a:buNone/>
                </a:pPr>
                <a:endParaRPr lang="en-US" sz="1800" dirty="0">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D1DC8B15-81C2-3AE4-A4A4-F7D14E123CB9}"/>
                  </a:ext>
                </a:extLst>
              </p:cNvPr>
              <p:cNvSpPr>
                <a:spLocks noGrp="1" noRot="1" noChangeAspect="1" noMove="1" noResize="1" noEditPoints="1" noAdjustHandles="1" noChangeArrowheads="1" noChangeShapeType="1" noTextEdit="1"/>
              </p:cNvSpPr>
              <p:nvPr>
                <p:ph idx="1"/>
              </p:nvPr>
            </p:nvSpPr>
            <p:spPr>
              <a:xfrm>
                <a:off x="838200" y="1189529"/>
                <a:ext cx="10515600" cy="4987434"/>
              </a:xfrm>
              <a:blipFill>
                <a:blip r:embed="rId2"/>
                <a:stretch>
                  <a:fillRect l="-522" t="-1100"/>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06203103-62A0-8927-40D0-F93CA1028289}"/>
              </a:ext>
            </a:extLst>
          </p:cNvPr>
          <p:cNvPicPr>
            <a:picLocks noChangeAspect="1"/>
          </p:cNvPicPr>
          <p:nvPr/>
        </p:nvPicPr>
        <p:blipFill>
          <a:blip r:embed="rId3"/>
          <a:stretch>
            <a:fillRect/>
          </a:stretch>
        </p:blipFill>
        <p:spPr>
          <a:xfrm>
            <a:off x="6979249" y="4443193"/>
            <a:ext cx="2959252" cy="1263715"/>
          </a:xfrm>
          <a:prstGeom prst="rect">
            <a:avLst/>
          </a:prstGeom>
        </p:spPr>
      </p:pic>
    </p:spTree>
    <p:extLst>
      <p:ext uri="{BB962C8B-B14F-4D97-AF65-F5344CB8AC3E}">
        <p14:creationId xmlns:p14="http://schemas.microsoft.com/office/powerpoint/2010/main" val="1929394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D56BC-68A5-969B-E285-404CFB032ADE}"/>
              </a:ext>
            </a:extLst>
          </p:cNvPr>
          <p:cNvSpPr>
            <a:spLocks noGrp="1"/>
          </p:cNvSpPr>
          <p:nvPr>
            <p:ph type="title"/>
          </p:nvPr>
        </p:nvSpPr>
        <p:spPr>
          <a:xfrm>
            <a:off x="838200" y="365126"/>
            <a:ext cx="10515600" cy="655292"/>
          </a:xfrm>
        </p:spPr>
        <p:txBody>
          <a:bodyPr>
            <a:normAutofit/>
          </a:bodyPr>
          <a:lstStyle/>
          <a:p>
            <a:pPr algn="ctr"/>
            <a:r>
              <a:rPr lang="en-US" sz="2000" dirty="0">
                <a:latin typeface="Arial Black" panose="020B0A04020102020204" pitchFamily="34" charset="0"/>
              </a:rPr>
              <a:t>Cost function is the generalization of the logistic regression.</a:t>
            </a:r>
            <a:br>
              <a:rPr lang="en-US" sz="2000" dirty="0">
                <a:latin typeface="Arial Black" panose="020B0A04020102020204" pitchFamily="34" charset="0"/>
              </a:rPr>
            </a:br>
            <a:endParaRPr lang="en-US" sz="2000" dirty="0">
              <a:latin typeface="Arial Black" panose="020B0A04020102020204" pitchFamily="34"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03A975D-37DC-6E4C-C0C2-F55C49359179}"/>
                  </a:ext>
                </a:extLst>
              </p:cNvPr>
              <p:cNvSpPr>
                <a:spLocks noGrp="1"/>
              </p:cNvSpPr>
              <p:nvPr>
                <p:ph idx="1"/>
              </p:nvPr>
            </p:nvSpPr>
            <p:spPr>
              <a:xfrm>
                <a:off x="904460" y="987881"/>
                <a:ext cx="10515600" cy="4882237"/>
              </a:xfrm>
            </p:spPr>
            <p:txBody>
              <a:bodyPr>
                <a:normAutofit/>
              </a:bodyPr>
              <a:lstStyle/>
              <a:p>
                <a:pPr marL="0" indent="0">
                  <a:buNone/>
                </a:pPr>
                <a:r>
                  <a:rPr lang="en-US" dirty="0"/>
                  <a:t>J(</a:t>
                </a:r>
                <a:r>
                  <a:rPr lang="el-GR" dirty="0"/>
                  <a:t>θ</a:t>
                </a:r>
                <a:r>
                  <a:rPr lang="en-US" dirty="0"/>
                  <a:t>)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𝑚</m:t>
                        </m:r>
                      </m:den>
                    </m:f>
                    <m:r>
                      <a:rPr lang="en-US" b="0" i="1" smtClean="0">
                        <a:latin typeface="Cambria Math" panose="02040503050406030204" pitchFamily="18" charset="0"/>
                      </a:rPr>
                      <m:t>  [ ∑</m:t>
                    </m:r>
                    <m:r>
                      <a:rPr lang="en-US" b="0" i="1" baseline="30000" smtClean="0">
                        <a:latin typeface="Cambria Math" panose="02040503050406030204" pitchFamily="18" charset="0"/>
                      </a:rPr>
                      <m:t>𝑚</m:t>
                    </m:r>
                    <m:r>
                      <a:rPr lang="en-US" b="0" i="1" baseline="-25000" smtClean="0">
                        <a:latin typeface="Cambria Math" panose="02040503050406030204" pitchFamily="18" charset="0"/>
                      </a:rPr>
                      <m:t>𝑖</m:t>
                    </m:r>
                    <m:r>
                      <a:rPr lang="en-US" b="0" i="1" baseline="-25000" smtClean="0">
                        <a:latin typeface="Cambria Math" panose="02040503050406030204" pitchFamily="18" charset="0"/>
                      </a:rPr>
                      <m:t>=1</m:t>
                    </m:r>
                  </m:oMath>
                </a14:m>
                <a:r>
                  <a:rPr lang="en-US" dirty="0"/>
                  <a:t>∑</a:t>
                </a:r>
                <a:r>
                  <a:rPr lang="en-US" baseline="30000" dirty="0"/>
                  <a:t>k</a:t>
                </a:r>
                <a:r>
                  <a:rPr lang="en-US" baseline="-25000" dirty="0"/>
                  <a:t>k=1 </a:t>
                </a:r>
                <a:r>
                  <a:rPr lang="en-US" dirty="0"/>
                  <a:t>y</a:t>
                </a:r>
                <a:r>
                  <a:rPr lang="en-US" baseline="-25000" dirty="0"/>
                  <a:t>k</a:t>
                </a:r>
                <a:r>
                  <a:rPr lang="en-US" baseline="30000" dirty="0"/>
                  <a:t>(i) </a:t>
                </a:r>
                <a:r>
                  <a:rPr lang="en-US" dirty="0"/>
                  <a:t> log(h</a:t>
                </a:r>
                <a:r>
                  <a:rPr lang="el-GR" baseline="-25000" dirty="0"/>
                  <a:t>θ</a:t>
                </a:r>
                <a:r>
                  <a:rPr lang="en-US" baseline="-25000" dirty="0"/>
                  <a:t> </a:t>
                </a:r>
                <a:r>
                  <a:rPr lang="en-US" dirty="0"/>
                  <a:t> (x</a:t>
                </a:r>
                <a:r>
                  <a:rPr lang="en-US" baseline="30000" dirty="0"/>
                  <a:t>(i)</a:t>
                </a:r>
                <a:r>
                  <a:rPr lang="en-US" dirty="0"/>
                  <a:t> ))</a:t>
                </a:r>
                <a:r>
                  <a:rPr lang="en-US" baseline="-25000" dirty="0"/>
                  <a:t>k</a:t>
                </a:r>
                <a:r>
                  <a:rPr lang="en-US" dirty="0"/>
                  <a:t>  + (1- y</a:t>
                </a:r>
                <a:r>
                  <a:rPr lang="en-US" baseline="-25000" dirty="0"/>
                  <a:t>k</a:t>
                </a:r>
                <a:r>
                  <a:rPr lang="en-US" baseline="30000" dirty="0"/>
                  <a:t>(i) </a:t>
                </a:r>
                <a:r>
                  <a:rPr lang="en-US" dirty="0"/>
                  <a:t>log(1 – (h</a:t>
                </a:r>
                <a:r>
                  <a:rPr lang="el-GR" baseline="-25000" dirty="0"/>
                  <a:t>θ</a:t>
                </a:r>
                <a:r>
                  <a:rPr lang="en-US" baseline="-25000" dirty="0"/>
                  <a:t> </a:t>
                </a:r>
                <a:r>
                  <a:rPr lang="en-US" dirty="0"/>
                  <a:t>(x</a:t>
                </a:r>
                <a:r>
                  <a:rPr lang="en-US" baseline="30000" dirty="0"/>
                  <a:t>(i)</a:t>
                </a:r>
                <a:r>
                  <a:rPr lang="en-US" dirty="0"/>
                  <a:t> ))</a:t>
                </a:r>
                <a:r>
                  <a:rPr lang="en-US" baseline="-25000" dirty="0"/>
                  <a:t>k</a:t>
                </a:r>
                <a:endParaRPr lang="en-US" sz="2200" dirty="0"/>
              </a:p>
              <a:p>
                <a:r>
                  <a:rPr lang="en-US" sz="2200" dirty="0"/>
                  <a:t>standard cross entropy loss:</a:t>
                </a:r>
              </a:p>
              <a:p>
                <a:pPr marL="914400" lvl="1" indent="-457200" fontAlgn="t">
                  <a:buFont typeface="+mj-lt"/>
                  <a:buAutoNum type="arabicPeriod"/>
                </a:pPr>
                <a:r>
                  <a:rPr lang="en-US" sz="2200" dirty="0"/>
                  <a:t>Measures the difference between predicted probabilities and actual class labels.</a:t>
                </a:r>
              </a:p>
              <a:p>
                <a:pPr marL="914400" lvl="1" indent="-457200" fontAlgn="t">
                  <a:buFont typeface="+mj-lt"/>
                  <a:buAutoNum type="arabicPeriod"/>
                </a:pPr>
                <a:r>
                  <a:rPr lang="en-US" sz="2200" dirty="0"/>
                  <a:t>Suitable for multi-class classification problems.</a:t>
                </a:r>
              </a:p>
              <a:p>
                <a:pPr marL="914400" lvl="1" indent="-457200" fontAlgn="t">
                  <a:buFont typeface="+mj-lt"/>
                  <a:buAutoNum type="arabicPeriod"/>
                </a:pPr>
                <a:r>
                  <a:rPr lang="en-US" sz="2200" dirty="0"/>
                  <a:t>Penalizes incorrect predictions more heavily as confidence increases.</a:t>
                </a:r>
              </a:p>
              <a:p>
                <a:pPr marL="914400" lvl="1" indent="-457200" fontAlgn="t">
                  <a:buFont typeface="+mj-lt"/>
                  <a:buAutoNum type="arabicPeriod"/>
                </a:pPr>
                <a:r>
                  <a:rPr lang="en-US" sz="2200" dirty="0"/>
                  <a:t>Outputs a value that indicates how well the model is performing.</a:t>
                </a:r>
              </a:p>
              <a:p>
                <a:pPr marL="914400" lvl="1" indent="-457200" fontAlgn="t">
                  <a:buFont typeface="+mj-lt"/>
                  <a:buAutoNum type="arabicPeriod"/>
                </a:pPr>
                <a:r>
                  <a:rPr lang="en-US" sz="2200" dirty="0"/>
                  <a:t>Lower values indicate better model performance.</a:t>
                </a:r>
              </a:p>
              <a:p>
                <a:pPr marL="914400" lvl="1" indent="-457200" fontAlgn="t">
                  <a:buFont typeface="+mj-lt"/>
                  <a:buAutoNum type="arabicPeriod"/>
                </a:pPr>
                <a:r>
                  <a:rPr lang="en-US" sz="2200" dirty="0"/>
                  <a:t>Often used in conjunction with SoftMax activation in neural networks.</a:t>
                </a:r>
              </a:p>
              <a:p>
                <a:pPr marL="0" indent="0">
                  <a:buNone/>
                </a:pPr>
                <a:endParaRPr lang="en-US" baseline="-25000" dirty="0"/>
              </a:p>
            </p:txBody>
          </p:sp>
        </mc:Choice>
        <mc:Fallback xmlns="">
          <p:sp>
            <p:nvSpPr>
              <p:cNvPr id="3" name="Content Placeholder 2">
                <a:extLst>
                  <a:ext uri="{FF2B5EF4-FFF2-40B4-BE49-F238E27FC236}">
                    <a16:creationId xmlns:a16="http://schemas.microsoft.com/office/drawing/2014/main" id="{F03A975D-37DC-6E4C-C0C2-F55C49359179}"/>
                  </a:ext>
                </a:extLst>
              </p:cNvPr>
              <p:cNvSpPr>
                <a:spLocks noGrp="1" noRot="1" noChangeAspect="1" noMove="1" noResize="1" noEditPoints="1" noAdjustHandles="1" noChangeArrowheads="1" noChangeShapeType="1" noTextEdit="1"/>
              </p:cNvSpPr>
              <p:nvPr>
                <p:ph idx="1"/>
              </p:nvPr>
            </p:nvSpPr>
            <p:spPr>
              <a:xfrm>
                <a:off x="904460" y="987881"/>
                <a:ext cx="10515600" cy="4882237"/>
              </a:xfrm>
              <a:blipFill>
                <a:blip r:embed="rId2"/>
                <a:stretch>
                  <a:fillRect l="-1159" t="-250"/>
                </a:stretch>
              </a:blipFill>
            </p:spPr>
            <p:txBody>
              <a:bodyPr/>
              <a:lstStyle/>
              <a:p>
                <a:r>
                  <a:rPr lang="en-US">
                    <a:noFill/>
                  </a:rPr>
                  <a:t> </a:t>
                </a:r>
              </a:p>
            </p:txBody>
          </p:sp>
        </mc:Fallback>
      </mc:AlternateContent>
    </p:spTree>
    <p:extLst>
      <p:ext uri="{BB962C8B-B14F-4D97-AF65-F5344CB8AC3E}">
        <p14:creationId xmlns:p14="http://schemas.microsoft.com/office/powerpoint/2010/main" val="3754930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E4898-1201-E57C-DF4B-6F207DDCB7C6}"/>
              </a:ext>
            </a:extLst>
          </p:cNvPr>
          <p:cNvSpPr>
            <a:spLocks noGrp="1"/>
          </p:cNvSpPr>
          <p:nvPr>
            <p:ph type="title"/>
          </p:nvPr>
        </p:nvSpPr>
        <p:spPr>
          <a:xfrm>
            <a:off x="838200" y="365126"/>
            <a:ext cx="10515600" cy="703024"/>
          </a:xfrm>
        </p:spPr>
        <p:txBody>
          <a:bodyPr>
            <a:normAutofit/>
          </a:bodyPr>
          <a:lstStyle/>
          <a:p>
            <a:pPr algn="ctr"/>
            <a:r>
              <a:rPr lang="en-US" sz="2400" dirty="0">
                <a:latin typeface="Arial Black" panose="020B0A04020102020204" pitchFamily="34" charset="0"/>
              </a:rPr>
              <a:t>Regularized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4375512-1143-6A5F-6F46-E724C28299B5}"/>
                  </a:ext>
                </a:extLst>
              </p:cNvPr>
              <p:cNvSpPr>
                <a:spLocks noGrp="1"/>
              </p:cNvSpPr>
              <p:nvPr>
                <p:ph idx="1"/>
              </p:nvPr>
            </p:nvSpPr>
            <p:spPr>
              <a:xfrm>
                <a:off x="732182" y="1333074"/>
                <a:ext cx="10515600" cy="4963158"/>
              </a:xfrm>
            </p:spPr>
            <p:txBody>
              <a:bodyPr>
                <a:normAutofit lnSpcReduction="10000"/>
              </a:bodyPr>
              <a:lstStyle/>
              <a:p>
                <a:r>
                  <a:rPr lang="en-US" dirty="0"/>
                  <a:t>Cost function is the generalization of the logistic regression.</a:t>
                </a:r>
                <a:endParaRPr lang="en-US" sz="2000" dirty="0">
                  <a:latin typeface="Aptos" panose="020B0004020202020204" pitchFamily="34" charset="0"/>
                  <a:cs typeface="Times New Roman" panose="02020603050405020304" pitchFamily="18" charset="0"/>
                </a:endParaRPr>
              </a:p>
              <a:p>
                <a:pPr marL="0" indent="0">
                  <a:buNone/>
                </a:pPr>
                <a:r>
                  <a:rPr lang="en-US" sz="1800" dirty="0">
                    <a:latin typeface="Arial Black" panose="020B0A04020102020204" pitchFamily="34" charset="0"/>
                  </a:rPr>
                  <a:t>J(</a:t>
                </a:r>
                <a:r>
                  <a:rPr lang="el-GR" sz="1800" dirty="0">
                    <a:latin typeface="Arial Black" panose="020B0A04020102020204" pitchFamily="34" charset="0"/>
                  </a:rPr>
                  <a:t>θ</a:t>
                </a:r>
                <a:r>
                  <a:rPr lang="en-US" sz="1800" dirty="0">
                    <a:latin typeface="Arial Black" panose="020B0A04020102020204" pitchFamily="34" charset="0"/>
                  </a:rPr>
                  <a:t>)  = -</a:t>
                </a:r>
                <a14:m>
                  <m:oMath xmlns:m="http://schemas.openxmlformats.org/officeDocument/2006/math">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𝑚</m:t>
                        </m:r>
                      </m:den>
                    </m:f>
                    <m:r>
                      <a:rPr lang="en-US" sz="1800" i="1">
                        <a:latin typeface="Cambria Math" panose="02040503050406030204" pitchFamily="18" charset="0"/>
                      </a:rPr>
                      <m:t>  [ ∑</m:t>
                    </m:r>
                    <m:r>
                      <a:rPr lang="en-US" sz="1800" i="1" baseline="30000">
                        <a:latin typeface="Cambria Math" panose="02040503050406030204" pitchFamily="18" charset="0"/>
                      </a:rPr>
                      <m:t>𝑚</m:t>
                    </m:r>
                    <m:r>
                      <a:rPr lang="en-US" sz="1800" b="0" i="1" baseline="-25000" smtClean="0">
                        <a:latin typeface="Cambria Math" panose="02040503050406030204" pitchFamily="18" charset="0"/>
                      </a:rPr>
                      <m:t> </m:t>
                    </m:r>
                    <m:r>
                      <a:rPr lang="en-US" sz="1800" i="1" baseline="-25000">
                        <a:latin typeface="Cambria Math" panose="02040503050406030204" pitchFamily="18" charset="0"/>
                      </a:rPr>
                      <m:t>𝑖</m:t>
                    </m:r>
                    <m:r>
                      <a:rPr lang="en-US" sz="1800" i="1" baseline="-25000">
                        <a:latin typeface="Cambria Math" panose="02040503050406030204" pitchFamily="18" charset="0"/>
                      </a:rPr>
                      <m:t>=1</m:t>
                    </m:r>
                  </m:oMath>
                </a14:m>
                <a:r>
                  <a:rPr lang="en-US" sz="1800" dirty="0">
                    <a:latin typeface="Arial Black" panose="020B0A04020102020204" pitchFamily="34" charset="0"/>
                  </a:rPr>
                  <a:t>∑</a:t>
                </a:r>
                <a:r>
                  <a:rPr lang="en-US" sz="1800" baseline="30000" dirty="0">
                    <a:latin typeface="Arial Black" panose="020B0A04020102020204" pitchFamily="34" charset="0"/>
                  </a:rPr>
                  <a:t>k</a:t>
                </a:r>
                <a:r>
                  <a:rPr lang="en-US" sz="1800" baseline="-25000" dirty="0">
                    <a:latin typeface="Arial Black" panose="020B0A04020102020204" pitchFamily="34" charset="0"/>
                  </a:rPr>
                  <a:t>k=1 </a:t>
                </a:r>
                <a:r>
                  <a:rPr lang="en-US" sz="1800" dirty="0">
                    <a:latin typeface="Arial Black" panose="020B0A04020102020204" pitchFamily="34" charset="0"/>
                  </a:rPr>
                  <a:t>y</a:t>
                </a:r>
                <a:r>
                  <a:rPr lang="en-US" sz="1800" baseline="-25000" dirty="0">
                    <a:latin typeface="Arial Black" panose="020B0A04020102020204" pitchFamily="34" charset="0"/>
                  </a:rPr>
                  <a:t>k</a:t>
                </a:r>
                <a:r>
                  <a:rPr lang="en-US" sz="1800" baseline="30000" dirty="0">
                    <a:latin typeface="Arial Black" panose="020B0A04020102020204" pitchFamily="34" charset="0"/>
                  </a:rPr>
                  <a:t>(i)  </a:t>
                </a:r>
                <a:r>
                  <a:rPr lang="en-US" sz="1800" dirty="0">
                    <a:latin typeface="Arial Black" panose="020B0A04020102020204" pitchFamily="34" charset="0"/>
                  </a:rPr>
                  <a:t>log(h</a:t>
                </a:r>
                <a:r>
                  <a:rPr lang="el-GR" sz="1800" baseline="-25000" dirty="0">
                    <a:latin typeface="Arial Black" panose="020B0A04020102020204" pitchFamily="34" charset="0"/>
                  </a:rPr>
                  <a:t>θ</a:t>
                </a:r>
                <a:r>
                  <a:rPr lang="en-US" sz="1800" dirty="0">
                    <a:latin typeface="Arial Black" panose="020B0A04020102020204" pitchFamily="34" charset="0"/>
                  </a:rPr>
                  <a:t>  (x</a:t>
                </a:r>
                <a:r>
                  <a:rPr lang="en-US" sz="1800" baseline="30000" dirty="0">
                    <a:latin typeface="Arial Black" panose="020B0A04020102020204" pitchFamily="34" charset="0"/>
                  </a:rPr>
                  <a:t>(i) </a:t>
                </a:r>
                <a:r>
                  <a:rPr lang="en-US" sz="1800" dirty="0">
                    <a:latin typeface="Arial Black" panose="020B0A04020102020204" pitchFamily="34" charset="0"/>
                  </a:rPr>
                  <a:t>))</a:t>
                </a:r>
                <a:r>
                  <a:rPr lang="en-US" sz="1800" baseline="-25000" dirty="0">
                    <a:latin typeface="Arial Black" panose="020B0A04020102020204" pitchFamily="34" charset="0"/>
                  </a:rPr>
                  <a:t>k </a:t>
                </a:r>
                <a:r>
                  <a:rPr lang="en-US" sz="1800" dirty="0">
                    <a:latin typeface="Arial Black" panose="020B0A04020102020204" pitchFamily="34" charset="0"/>
                  </a:rPr>
                  <a:t> + (1- y</a:t>
                </a:r>
                <a:r>
                  <a:rPr lang="en-US" sz="1800" baseline="-25000" dirty="0">
                    <a:latin typeface="Arial Black" panose="020B0A04020102020204" pitchFamily="34" charset="0"/>
                  </a:rPr>
                  <a:t>k</a:t>
                </a:r>
                <a:r>
                  <a:rPr lang="en-US" sz="1800" baseline="30000" dirty="0">
                    <a:latin typeface="Arial Black" panose="020B0A04020102020204" pitchFamily="34" charset="0"/>
                  </a:rPr>
                  <a:t>(i)</a:t>
                </a:r>
                <a:r>
                  <a:rPr lang="en-US" sz="1800" dirty="0">
                    <a:latin typeface="Arial Black" panose="020B0A04020102020204" pitchFamily="34" charset="0"/>
                  </a:rPr>
                  <a:t> )log(1 – (h</a:t>
                </a:r>
                <a:r>
                  <a:rPr lang="el-GR" sz="1800" baseline="-25000" dirty="0">
                    <a:latin typeface="Arial Black" panose="020B0A04020102020204" pitchFamily="34" charset="0"/>
                  </a:rPr>
                  <a:t>θ</a:t>
                </a:r>
                <a:r>
                  <a:rPr lang="en-US" sz="1800" dirty="0">
                    <a:latin typeface="Arial Black" panose="020B0A04020102020204" pitchFamily="34" charset="0"/>
                  </a:rPr>
                  <a:t> (x</a:t>
                </a:r>
                <a:r>
                  <a:rPr lang="en-US" sz="1800" baseline="30000" dirty="0">
                    <a:latin typeface="Arial Black" panose="020B0A04020102020204" pitchFamily="34" charset="0"/>
                  </a:rPr>
                  <a:t>(i) </a:t>
                </a:r>
                <a:r>
                  <a:rPr lang="en-US" sz="1800" dirty="0">
                    <a:latin typeface="Arial Black" panose="020B0A04020102020204" pitchFamily="34" charset="0"/>
                  </a:rPr>
                  <a:t>))</a:t>
                </a:r>
                <a:r>
                  <a:rPr lang="en-US" sz="1800" baseline="-25000" dirty="0">
                    <a:latin typeface="Arial Black" panose="020B0A04020102020204" pitchFamily="34" charset="0"/>
                  </a:rPr>
                  <a:t>k</a:t>
                </a:r>
                <a:r>
                  <a:rPr lang="en-US" sz="1800" dirty="0">
                    <a:latin typeface="Arial Black" panose="020B0A04020102020204" pitchFamily="34" charset="0"/>
                  </a:rPr>
                  <a:t>]</a:t>
                </a:r>
                <a:endParaRPr lang="en-US" sz="2000" dirty="0">
                  <a:latin typeface="Aptos" panose="020B0004020202020204" pitchFamily="34" charset="0"/>
                  <a:cs typeface="Times New Roman" panose="02020603050405020304" pitchFamily="18" charset="0"/>
                </a:endParaRPr>
              </a:p>
              <a:p>
                <a:r>
                  <a:rPr lang="en-US" sz="2000" dirty="0">
                    <a:latin typeface="Aptos" panose="020B0004020202020204" pitchFamily="34" charset="0"/>
                    <a:cs typeface="Times New Roman" panose="02020603050405020304" pitchFamily="18" charset="0"/>
                  </a:rPr>
                  <a:t>In neural network , instead of 1 output unit of logistic regression there will K units of output into probability distribution.</a:t>
                </a:r>
              </a:p>
              <a:p>
                <a:r>
                  <a:rPr lang="en-US" sz="1800" dirty="0">
                    <a:latin typeface="Arial Black" panose="020B0A04020102020204" pitchFamily="34" charset="0"/>
                    <a:cs typeface="Times New Roman" panose="02020603050405020304" pitchFamily="18" charset="0"/>
                  </a:rPr>
                  <a:t>J(</a:t>
                </a:r>
                <a:r>
                  <a:rPr lang="el-GR" sz="1800" dirty="0">
                    <a:latin typeface="Arial Black" panose="020B0A04020102020204" pitchFamily="34" charset="0"/>
                    <a:cs typeface="Times New Roman" panose="02020603050405020304" pitchFamily="18" charset="0"/>
                  </a:rPr>
                  <a:t>θ) = -1/</a:t>
                </a:r>
                <a:r>
                  <a:rPr lang="en-US" sz="1800" dirty="0">
                    <a:latin typeface="Arial Black" panose="020B0A04020102020204" pitchFamily="34" charset="0"/>
                    <a:cs typeface="Times New Roman" panose="02020603050405020304" pitchFamily="18" charset="0"/>
                  </a:rPr>
                  <a:t>m(∑</a:t>
                </a:r>
                <a:r>
                  <a:rPr lang="en-US" sz="1800" baseline="30000" dirty="0">
                    <a:latin typeface="Arial Black" panose="020B0A04020102020204" pitchFamily="34" charset="0"/>
                    <a:cs typeface="Times New Roman" panose="02020603050405020304" pitchFamily="18" charset="0"/>
                  </a:rPr>
                  <a:t>m</a:t>
                </a:r>
                <a:r>
                  <a:rPr lang="en-US" sz="1800" baseline="-25000" dirty="0">
                    <a:latin typeface="Arial Black" panose="020B0A04020102020204" pitchFamily="34" charset="0"/>
                    <a:cs typeface="Times New Roman" panose="02020603050405020304" pitchFamily="18" charset="0"/>
                  </a:rPr>
                  <a:t>𝑖=1 </a:t>
                </a:r>
                <a:r>
                  <a:rPr lang="en-US" sz="1800" dirty="0">
                    <a:latin typeface="Arial Black" panose="020B0A04020102020204" pitchFamily="34" charset="0"/>
                    <a:cs typeface="Times New Roman" panose="02020603050405020304" pitchFamily="18" charset="0"/>
                  </a:rPr>
                  <a:t>𝑦</a:t>
                </a:r>
                <a:r>
                  <a:rPr lang="en-US" sz="1800" baseline="30000" dirty="0">
                    <a:latin typeface="Arial Black" panose="020B0A04020102020204" pitchFamily="34" charset="0"/>
                    <a:cs typeface="Times New Roman" panose="02020603050405020304" pitchFamily="18" charset="0"/>
                  </a:rPr>
                  <a:t>(𝑖) </a:t>
                </a:r>
                <a:r>
                  <a:rPr lang="en-US" sz="1800" dirty="0">
                    <a:latin typeface="Arial Black" panose="020B0A04020102020204" pitchFamily="34" charset="0"/>
                    <a:cs typeface="Times New Roman" panose="02020603050405020304" pitchFamily="18" charset="0"/>
                  </a:rPr>
                  <a:t>log (h</a:t>
                </a:r>
                <a:r>
                  <a:rPr lang="el-GR" sz="1800" dirty="0">
                    <a:latin typeface="Arial Black" panose="020B0A04020102020204" pitchFamily="34" charset="0"/>
                    <a:cs typeface="Times New Roman" panose="02020603050405020304" pitchFamily="18" charset="0"/>
                  </a:rPr>
                  <a:t>θ (</a:t>
                </a:r>
                <a:r>
                  <a:rPr lang="en-US" sz="1800" dirty="0">
                    <a:latin typeface="Arial Black" panose="020B0A04020102020204" pitchFamily="34" charset="0"/>
                    <a:cs typeface="Times New Roman" panose="02020603050405020304" pitchFamily="18" charset="0"/>
                  </a:rPr>
                  <a:t>x </a:t>
                </a:r>
                <a:r>
                  <a:rPr lang="en-US" sz="1800" baseline="30000" dirty="0">
                    <a:latin typeface="Arial Black" panose="020B0A04020102020204" pitchFamily="34" charset="0"/>
                    <a:cs typeface="Times New Roman" panose="02020603050405020304" pitchFamily="18" charset="0"/>
                  </a:rPr>
                  <a:t>(i )</a:t>
                </a:r>
                <a:r>
                  <a:rPr lang="en-US" sz="1800" dirty="0">
                    <a:latin typeface="Arial Black" panose="020B0A04020102020204" pitchFamily="34" charset="0"/>
                    <a:cs typeface="Times New Roman" panose="02020603050405020304" pitchFamily="18" charset="0"/>
                  </a:rPr>
                  <a:t>)) +( (1-y) log (1 – h</a:t>
                </a:r>
                <a:r>
                  <a:rPr lang="el-GR" sz="1800" baseline="-25000" dirty="0">
                    <a:latin typeface="Arial Black" panose="020B0A04020102020204" pitchFamily="34" charset="0"/>
                    <a:cs typeface="Times New Roman" panose="02020603050405020304" pitchFamily="18" charset="0"/>
                  </a:rPr>
                  <a:t>θ </a:t>
                </a:r>
                <a:r>
                  <a:rPr lang="el-GR" sz="1800" dirty="0">
                    <a:latin typeface="Arial Black" panose="020B0A04020102020204" pitchFamily="34" charset="0"/>
                    <a:cs typeface="Times New Roman" panose="02020603050405020304" pitchFamily="18" charset="0"/>
                  </a:rPr>
                  <a:t> ( </a:t>
                </a:r>
                <a:r>
                  <a:rPr lang="en-US" sz="1800" dirty="0">
                    <a:latin typeface="Arial Black" panose="020B0A04020102020204" pitchFamily="34" charset="0"/>
                    <a:cs typeface="Times New Roman" panose="02020603050405020304" pitchFamily="18" charset="0"/>
                  </a:rPr>
                  <a:t>x</a:t>
                </a:r>
                <a:r>
                  <a:rPr lang="en-US" sz="1800" baseline="30000" dirty="0">
                    <a:latin typeface="Arial Black" panose="020B0A04020102020204" pitchFamily="34" charset="0"/>
                    <a:cs typeface="Times New Roman" panose="02020603050405020304" pitchFamily="18" charset="0"/>
                  </a:rPr>
                  <a:t>(i )  </a:t>
                </a:r>
                <a:r>
                  <a:rPr lang="en-US" sz="1800" dirty="0">
                    <a:latin typeface="Arial Black" panose="020B0A04020102020204" pitchFamily="34" charset="0"/>
                    <a:cs typeface="Times New Roman" panose="02020603050405020304" pitchFamily="18" charset="0"/>
                  </a:rPr>
                  <a:t>))) + ʎ/2m∑</a:t>
                </a:r>
                <a:r>
                  <a:rPr lang="en-US" sz="1800" baseline="30000" dirty="0">
                    <a:latin typeface="Arial Black" panose="020B0A04020102020204" pitchFamily="34" charset="0"/>
                    <a:cs typeface="Times New Roman" panose="02020603050405020304" pitchFamily="18" charset="0"/>
                  </a:rPr>
                  <a:t>m</a:t>
                </a:r>
                <a:r>
                  <a:rPr lang="en-US" sz="1800" baseline="-25000" dirty="0">
                    <a:latin typeface="Arial Black" panose="020B0A04020102020204" pitchFamily="34" charset="0"/>
                    <a:cs typeface="Times New Roman" panose="02020603050405020304" pitchFamily="18" charset="0"/>
                  </a:rPr>
                  <a:t>𝑗=1 </a:t>
                </a:r>
                <a:r>
                  <a:rPr lang="en-US" sz="1800" dirty="0">
                    <a:latin typeface="Arial Black" panose="020B0A04020102020204" pitchFamily="34" charset="0"/>
                    <a:cs typeface="Times New Roman" panose="02020603050405020304" pitchFamily="18" charset="0"/>
                  </a:rPr>
                  <a:t>𝐽( </a:t>
                </a:r>
                <a:r>
                  <a:rPr lang="el-GR" sz="1800" dirty="0">
                    <a:latin typeface="Arial Black" panose="020B0A04020102020204" pitchFamily="34" charset="0"/>
                    <a:cs typeface="Times New Roman" panose="02020603050405020304" pitchFamily="18" charset="0"/>
                  </a:rPr>
                  <a:t>θ</a:t>
                </a:r>
                <a:r>
                  <a:rPr lang="el-GR" sz="1800" baseline="30000" dirty="0">
                    <a:latin typeface="Arial Black" panose="020B0A04020102020204" pitchFamily="34" charset="0"/>
                    <a:cs typeface="Times New Roman" panose="02020603050405020304" pitchFamily="18" charset="0"/>
                  </a:rPr>
                  <a:t>2</a:t>
                </a:r>
                <a:r>
                  <a:rPr lang="el-GR" sz="1800" dirty="0">
                    <a:latin typeface="Arial Black" panose="020B0A04020102020204" pitchFamily="34" charset="0"/>
                    <a:cs typeface="Times New Roman" panose="02020603050405020304" pitchFamily="18" charset="0"/>
                  </a:rPr>
                  <a:t>)</a:t>
                </a:r>
                <a:endParaRPr lang="en-US" sz="1800" dirty="0">
                  <a:latin typeface="Arial Black" panose="020B0A04020102020204" pitchFamily="34" charset="0"/>
                  <a:cs typeface="Times New Roman" panose="02020603050405020304" pitchFamily="18" charset="0"/>
                </a:endParaRPr>
              </a:p>
              <a:p>
                <a:r>
                  <a:rPr lang="en-US" sz="1800" dirty="0">
                    <a:latin typeface="Arial Black" panose="020B0A04020102020204" pitchFamily="34" charset="0"/>
                    <a:cs typeface="Times New Roman" panose="02020603050405020304" pitchFamily="18" charset="0"/>
                  </a:rPr>
                  <a:t>Neural network:</a:t>
                </a:r>
              </a:p>
              <a:p>
                <a:r>
                  <a:rPr lang="en-US" sz="2000" dirty="0">
                    <a:latin typeface="Aptos" panose="020B0004020202020204" pitchFamily="34" charset="0"/>
                    <a:cs typeface="Times New Roman" panose="02020603050405020304" pitchFamily="18" charset="0"/>
                  </a:rPr>
                  <a:t>h</a:t>
                </a:r>
                <a:r>
                  <a:rPr lang="el-GR" sz="2000" baseline="-25000" dirty="0">
                    <a:latin typeface="Aptos" panose="020B0004020202020204" pitchFamily="34" charset="0"/>
                    <a:cs typeface="Times New Roman" panose="02020603050405020304" pitchFamily="18" charset="0"/>
                  </a:rPr>
                  <a:t>θ</a:t>
                </a:r>
                <a:r>
                  <a:rPr lang="en-US" sz="2000" baseline="-25000" dirty="0">
                    <a:latin typeface="Aptos" panose="020B0004020202020204" pitchFamily="34" charset="0"/>
                    <a:cs typeface="Times New Roman" panose="02020603050405020304" pitchFamily="18" charset="0"/>
                  </a:rPr>
                  <a:t> </a:t>
                </a:r>
                <a:r>
                  <a:rPr lang="el-GR" sz="2000" dirty="0">
                    <a:latin typeface="Aptos" panose="020B0004020202020204" pitchFamily="34" charset="0"/>
                    <a:cs typeface="Times New Roman" panose="02020603050405020304" pitchFamily="18" charset="0"/>
                  </a:rPr>
                  <a:t>ϵ</a:t>
                </a:r>
                <a:r>
                  <a:rPr lang="en-US" sz="2000" dirty="0">
                    <a:latin typeface="Aptos" panose="020B0004020202020204" pitchFamily="34" charset="0"/>
                    <a:cs typeface="Times New Roman" panose="02020603050405020304" pitchFamily="18" charset="0"/>
                  </a:rPr>
                  <a:t>  ℝ </a:t>
                </a:r>
                <a:r>
                  <a:rPr lang="en-US" sz="2000" baseline="30000" dirty="0">
                    <a:latin typeface="Aptos" panose="020B0004020202020204" pitchFamily="34" charset="0"/>
                    <a:cs typeface="Times New Roman" panose="02020603050405020304" pitchFamily="18" charset="0"/>
                  </a:rPr>
                  <a:t>k  </a:t>
                </a:r>
                <a:r>
                  <a:rPr lang="en-US" sz="2000" dirty="0">
                    <a:latin typeface="Aptos" panose="020B0004020202020204" pitchFamily="34" charset="0"/>
                    <a:cs typeface="Times New Roman" panose="02020603050405020304" pitchFamily="18" charset="0"/>
                  </a:rPr>
                  <a:t> and (h</a:t>
                </a:r>
                <a:r>
                  <a:rPr lang="az-Cyrl-AZ" sz="2000" baseline="-25000" dirty="0">
                    <a:latin typeface="Aptos" panose="020B0004020202020204" pitchFamily="34" charset="0"/>
                    <a:cs typeface="Times New Roman" panose="02020603050405020304" pitchFamily="18" charset="0"/>
                  </a:rPr>
                  <a:t>ѳ</a:t>
                </a:r>
                <a:r>
                  <a:rPr lang="en-US" sz="2000" baseline="-25000" dirty="0">
                    <a:latin typeface="Aptos" panose="020B0004020202020204" pitchFamily="34" charset="0"/>
                    <a:cs typeface="Times New Roman" panose="02020603050405020304" pitchFamily="18" charset="0"/>
                  </a:rPr>
                  <a:t> </a:t>
                </a:r>
                <a:r>
                  <a:rPr lang="en-US" sz="2000" dirty="0">
                    <a:latin typeface="Aptos" panose="020B0004020202020204" pitchFamily="34" charset="0"/>
                    <a:cs typeface="Times New Roman" panose="02020603050405020304" pitchFamily="18" charset="0"/>
                  </a:rPr>
                  <a:t> (x))</a:t>
                </a:r>
                <a:r>
                  <a:rPr lang="en-US" sz="2000" baseline="-25000" dirty="0">
                    <a:latin typeface="Aptos" panose="020B0004020202020204" pitchFamily="34" charset="0"/>
                    <a:cs typeface="Times New Roman" panose="02020603050405020304" pitchFamily="18" charset="0"/>
                  </a:rPr>
                  <a:t>I </a:t>
                </a:r>
                <a:r>
                  <a:rPr lang="en-US" sz="2000" dirty="0">
                    <a:latin typeface="Aptos" panose="020B0004020202020204" pitchFamily="34" charset="0"/>
                    <a:cs typeface="Times New Roman" panose="02020603050405020304" pitchFamily="18" charset="0"/>
                  </a:rPr>
                  <a:t> = i</a:t>
                </a:r>
                <a:r>
                  <a:rPr lang="en-US" sz="2000" baseline="30000" dirty="0">
                    <a:latin typeface="Aptos" panose="020B0004020202020204" pitchFamily="34" charset="0"/>
                    <a:cs typeface="Times New Roman" panose="02020603050405020304" pitchFamily="18" charset="0"/>
                  </a:rPr>
                  <a:t>th </a:t>
                </a:r>
                <a:r>
                  <a:rPr lang="en-US" sz="2000" dirty="0">
                    <a:latin typeface="Aptos" panose="020B0004020202020204" pitchFamily="34" charset="0"/>
                    <a:cs typeface="Times New Roman" panose="02020603050405020304" pitchFamily="18" charset="0"/>
                  </a:rPr>
                  <a:t> output.</a:t>
                </a:r>
              </a:p>
              <a:p>
                <a:r>
                  <a:rPr lang="en-US" sz="1800" dirty="0">
                    <a:latin typeface="Aptos" panose="020B0004020202020204" pitchFamily="34" charset="0"/>
                    <a:cs typeface="Times New Roman" panose="02020603050405020304" pitchFamily="18" charset="0"/>
                  </a:rPr>
                  <a:t>h</a:t>
                </a:r>
                <a:r>
                  <a:rPr lang="el-GR" sz="1800" baseline="-25000" dirty="0">
                    <a:latin typeface="Aptos" panose="020B0004020202020204" pitchFamily="34" charset="0"/>
                    <a:cs typeface="Times New Roman" panose="02020603050405020304" pitchFamily="18" charset="0"/>
                  </a:rPr>
                  <a:t>θ</a:t>
                </a:r>
                <a:r>
                  <a:rPr lang="en-US" sz="1800" dirty="0">
                    <a:latin typeface="Aptos" panose="020B0004020202020204" pitchFamily="34" charset="0"/>
                    <a:cs typeface="Times New Roman" panose="02020603050405020304" pitchFamily="18" charset="0"/>
                  </a:rPr>
                  <a:t>(x)) </a:t>
                </a:r>
                <a:r>
                  <a:rPr lang="en-US" sz="1800" baseline="-25000" dirty="0">
                    <a:latin typeface="Aptos" panose="020B0004020202020204" pitchFamily="34" charset="0"/>
                    <a:cs typeface="Times New Roman" panose="02020603050405020304" pitchFamily="18" charset="0"/>
                  </a:rPr>
                  <a:t>i</a:t>
                </a:r>
                <a:r>
                  <a:rPr lang="en-US" sz="1800" dirty="0">
                    <a:latin typeface="Aptos" panose="020B0004020202020204" pitchFamily="34" charset="0"/>
                    <a:cs typeface="Times New Roman" panose="02020603050405020304" pitchFamily="18" charset="0"/>
                  </a:rPr>
                  <a:t>  </a:t>
                </a:r>
                <a:r>
                  <a:rPr lang="en-US" sz="1800" baseline="-25000" dirty="0">
                    <a:latin typeface="Aptos" panose="020B0004020202020204" pitchFamily="34" charset="0"/>
                    <a:cs typeface="Times New Roman" panose="02020603050405020304" pitchFamily="18" charset="0"/>
                  </a:rPr>
                  <a:t>:</a:t>
                </a:r>
                <a:r>
                  <a:rPr lang="en-US" sz="1800" dirty="0">
                    <a:latin typeface="Aptos" panose="020B0004020202020204" pitchFamily="34" charset="0"/>
                    <a:cs typeface="Times New Roman" panose="02020603050405020304" pitchFamily="18" charset="0"/>
                  </a:rPr>
                  <a:t>  This is the specific element of the output vector.</a:t>
                </a:r>
              </a:p>
              <a:p>
                <a:r>
                  <a:rPr lang="en-US" sz="1800" dirty="0">
                    <a:latin typeface="Aptos" panose="020B0004020202020204" pitchFamily="34" charset="0"/>
                    <a:cs typeface="Times New Roman" panose="02020603050405020304" pitchFamily="18" charset="0"/>
                  </a:rPr>
                  <a:t>Describe a machine learning hypothesis function that outputs k dimensional vector, (h</a:t>
                </a:r>
                <a:r>
                  <a:rPr lang="az-Cyrl-AZ" sz="1800" baseline="-25000" dirty="0">
                    <a:latin typeface="Aptos" panose="020B0004020202020204" pitchFamily="34" charset="0"/>
                    <a:cs typeface="Times New Roman" panose="02020603050405020304" pitchFamily="18" charset="0"/>
                  </a:rPr>
                  <a:t>ѳ</a:t>
                </a:r>
                <a:r>
                  <a:rPr lang="en-US" sz="1800" baseline="-25000" dirty="0">
                    <a:latin typeface="Aptos" panose="020B0004020202020204" pitchFamily="34" charset="0"/>
                    <a:cs typeface="Times New Roman" panose="02020603050405020304" pitchFamily="18" charset="0"/>
                  </a:rPr>
                  <a:t> </a:t>
                </a:r>
                <a:r>
                  <a:rPr lang="en-US" sz="1800" dirty="0">
                    <a:latin typeface="Aptos" panose="020B0004020202020204" pitchFamily="34" charset="0"/>
                    <a:cs typeface="Times New Roman" panose="02020603050405020304" pitchFamily="18" charset="0"/>
                  </a:rPr>
                  <a:t> (x))</a:t>
                </a:r>
                <a:r>
                  <a:rPr lang="en-US" sz="1800" baseline="-25000" dirty="0">
                    <a:latin typeface="Aptos" panose="020B0004020202020204" pitchFamily="34" charset="0"/>
                    <a:cs typeface="Times New Roman" panose="02020603050405020304" pitchFamily="18" charset="0"/>
                  </a:rPr>
                  <a:t>I </a:t>
                </a:r>
                <a:r>
                  <a:rPr lang="en-US" sz="1800" dirty="0">
                    <a:latin typeface="Aptos" panose="020B0004020202020204" pitchFamily="34" charset="0"/>
                    <a:cs typeface="Times New Roman" panose="02020603050405020304" pitchFamily="18" charset="0"/>
                  </a:rPr>
                  <a:t>referring to ith element of that output.</a:t>
                </a:r>
                <a:r>
                  <a:rPr lang="en-US" sz="1800" dirty="0">
                    <a:latin typeface="Aptos" panose="020B0004020202020204" pitchFamily="34" charset="0"/>
                  </a:rPr>
                  <a:t> </a:t>
                </a:r>
                <a:r>
                  <a:rPr lang="en-US" sz="1800" dirty="0">
                    <a:latin typeface="Aptos" panose="020B0004020202020204" pitchFamily="34" charset="0"/>
                    <a:cs typeface="Times New Roman" panose="02020603050405020304" pitchFamily="18" charset="0"/>
                  </a:rPr>
                  <a:t>(read as member of k dimensional matrix ℝ)</a:t>
                </a:r>
              </a:p>
              <a:p>
                <a:pPr marL="0" indent="0">
                  <a:buNone/>
                </a:pPr>
                <a:endParaRPr lang="en-US" sz="1800" dirty="0">
                  <a:latin typeface="Aptos" panose="020B0004020202020204" pitchFamily="34" charset="0"/>
                  <a:cs typeface="Times New Roman" panose="02020603050405020304" pitchFamily="18" charset="0"/>
                </a:endParaRPr>
              </a:p>
              <a:p>
                <a:endParaRPr lang="en-US" sz="1800" dirty="0">
                  <a:latin typeface="Arial Black" panose="020B0A04020102020204" pitchFamily="34" charset="0"/>
                  <a:cs typeface="Times New Roman" panose="02020603050405020304" pitchFamily="18" charset="0"/>
                </a:endParaRPr>
              </a:p>
              <a:p>
                <a:pPr marL="0" indent="0">
                  <a:buNone/>
                </a:pPr>
                <a:br>
                  <a:rPr lang="en-US" sz="1800" dirty="0">
                    <a:latin typeface="Arial Black" panose="020B0A04020102020204" pitchFamily="34" charset="0"/>
                    <a:cs typeface="Times New Roman" panose="02020603050405020304" pitchFamily="18" charset="0"/>
                  </a:rPr>
                </a:br>
                <a:endParaRPr lang="en-US" sz="1800" dirty="0">
                  <a:latin typeface="Arial Black" panose="020B0A04020102020204" pitchFamily="34" charset="0"/>
                </a:endParaRPr>
              </a:p>
              <a:p>
                <a:endParaRPr lang="en-US" dirty="0"/>
              </a:p>
              <a:p>
                <a:pPr marL="0" indent="0">
                  <a:buNone/>
                </a:pPr>
                <a:endParaRPr lang="en-US" dirty="0"/>
              </a:p>
              <a:p>
                <a:pPr marL="0" indent="0">
                  <a:buNone/>
                </a:pPr>
                <a:endParaRPr lang="en-US" dirty="0"/>
              </a:p>
              <a:p>
                <a:pPr marL="0" indent="0">
                  <a:buNone/>
                </a:pPr>
                <a:endParaRPr lang="en-US" dirty="0"/>
              </a:p>
              <a:p>
                <a:endParaRPr lang="en-US" dirty="0"/>
              </a:p>
            </p:txBody>
          </p:sp>
        </mc:Choice>
        <mc:Fallback xmlns="">
          <p:sp>
            <p:nvSpPr>
              <p:cNvPr id="3" name="Content Placeholder 2">
                <a:extLst>
                  <a:ext uri="{FF2B5EF4-FFF2-40B4-BE49-F238E27FC236}">
                    <a16:creationId xmlns:a16="http://schemas.microsoft.com/office/drawing/2014/main" id="{64375512-1143-6A5F-6F46-E724C28299B5}"/>
                  </a:ext>
                </a:extLst>
              </p:cNvPr>
              <p:cNvSpPr>
                <a:spLocks noGrp="1" noRot="1" noChangeAspect="1" noMove="1" noResize="1" noEditPoints="1" noAdjustHandles="1" noChangeArrowheads="1" noChangeShapeType="1" noTextEdit="1"/>
              </p:cNvSpPr>
              <p:nvPr>
                <p:ph idx="1"/>
              </p:nvPr>
            </p:nvSpPr>
            <p:spPr>
              <a:xfrm>
                <a:off x="732182" y="1333074"/>
                <a:ext cx="10515600" cy="4963158"/>
              </a:xfrm>
              <a:blipFill>
                <a:blip r:embed="rId2"/>
                <a:stretch>
                  <a:fillRect l="-1043" t="-2826" r="-290"/>
                </a:stretch>
              </a:blipFill>
            </p:spPr>
            <p:txBody>
              <a:bodyPr/>
              <a:lstStyle/>
              <a:p>
                <a:r>
                  <a:rPr lang="en-US">
                    <a:noFill/>
                  </a:rPr>
                  <a:t> </a:t>
                </a:r>
              </a:p>
            </p:txBody>
          </p:sp>
        </mc:Fallback>
      </mc:AlternateContent>
    </p:spTree>
    <p:extLst>
      <p:ext uri="{BB962C8B-B14F-4D97-AF65-F5344CB8AC3E}">
        <p14:creationId xmlns:p14="http://schemas.microsoft.com/office/powerpoint/2010/main" val="4186049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4F796E8-2CD8-0109-6C29-2188214A11A6}"/>
                  </a:ext>
                </a:extLst>
              </p:cNvPr>
              <p:cNvSpPr>
                <a:spLocks noGrp="1"/>
              </p:cNvSpPr>
              <p:nvPr>
                <p:ph idx="1"/>
              </p:nvPr>
            </p:nvSpPr>
            <p:spPr>
              <a:xfrm>
                <a:off x="634440" y="987287"/>
                <a:ext cx="10515600" cy="5227983"/>
              </a:xfrm>
            </p:spPr>
            <p:txBody>
              <a:bodyPr>
                <a:normAutofit/>
              </a:bodyPr>
              <a:lstStyle/>
              <a:p>
                <a:pPr marL="0" indent="0">
                  <a:buNone/>
                </a:pPr>
                <a:endParaRPr lang="en-US" sz="2000" dirty="0">
                  <a:latin typeface="Aptos" panose="020B0004020202020204" pitchFamily="34" charset="0"/>
                  <a:cs typeface="Times New Roman" panose="02020603050405020304" pitchFamily="18" charset="0"/>
                </a:endParaRPr>
              </a:p>
              <a:p>
                <a:pPr marL="0" indent="0">
                  <a:buNone/>
                </a:pPr>
                <a:r>
                  <a:rPr lang="en-US" sz="2000" dirty="0">
                    <a:latin typeface="Arial Black" panose="020B0A04020102020204" pitchFamily="34" charset="0"/>
                  </a:rPr>
                  <a:t>J(</a:t>
                </a:r>
                <a:r>
                  <a:rPr lang="el-GR" sz="2000" dirty="0">
                    <a:latin typeface="Arial Black" panose="020B0A04020102020204" pitchFamily="34" charset="0"/>
                  </a:rPr>
                  <a:t>θ</a:t>
                </a:r>
                <a:r>
                  <a:rPr lang="en-US" sz="2000" dirty="0">
                    <a:latin typeface="Arial Black" panose="020B0A04020102020204" pitchFamily="34" charset="0"/>
                  </a:rPr>
                  <a:t>)  = -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𝑚</m:t>
                        </m:r>
                      </m:den>
                    </m:f>
                    <m:r>
                      <a:rPr lang="en-US" sz="2000" i="1">
                        <a:latin typeface="Cambria Math" panose="02040503050406030204" pitchFamily="18" charset="0"/>
                      </a:rPr>
                      <m:t>  [ ∑</m:t>
                    </m:r>
                    <m:r>
                      <a:rPr lang="en-US" sz="2000" i="1" baseline="30000">
                        <a:latin typeface="Cambria Math" panose="02040503050406030204" pitchFamily="18" charset="0"/>
                      </a:rPr>
                      <m:t>𝑚</m:t>
                    </m:r>
                    <m:r>
                      <a:rPr lang="en-US" sz="2000" i="1" baseline="-25000">
                        <a:latin typeface="Cambria Math" panose="02040503050406030204" pitchFamily="18" charset="0"/>
                      </a:rPr>
                      <m:t> </m:t>
                    </m:r>
                    <m:r>
                      <a:rPr lang="en-US" sz="2000" i="1" baseline="-25000">
                        <a:latin typeface="Cambria Math" panose="02040503050406030204" pitchFamily="18" charset="0"/>
                      </a:rPr>
                      <m:t>𝑖</m:t>
                    </m:r>
                    <m:r>
                      <a:rPr lang="en-US" sz="2000" i="1" baseline="-25000">
                        <a:latin typeface="Cambria Math" panose="02040503050406030204" pitchFamily="18" charset="0"/>
                      </a:rPr>
                      <m:t>=1</m:t>
                    </m:r>
                  </m:oMath>
                </a14:m>
                <a:r>
                  <a:rPr lang="en-US" sz="2000" dirty="0">
                    <a:latin typeface="Arial Black" panose="020B0A04020102020204" pitchFamily="34" charset="0"/>
                  </a:rPr>
                  <a:t>∑</a:t>
                </a:r>
                <a:r>
                  <a:rPr lang="en-US" sz="2000" baseline="30000" dirty="0">
                    <a:latin typeface="Arial Black" panose="020B0A04020102020204" pitchFamily="34" charset="0"/>
                  </a:rPr>
                  <a:t>k</a:t>
                </a:r>
                <a:r>
                  <a:rPr lang="en-US" sz="2000" baseline="-25000" dirty="0">
                    <a:latin typeface="Arial Black" panose="020B0A04020102020204" pitchFamily="34" charset="0"/>
                  </a:rPr>
                  <a:t>k=1 </a:t>
                </a:r>
                <a:r>
                  <a:rPr lang="en-US" sz="2000" dirty="0">
                    <a:latin typeface="Arial Black" panose="020B0A04020102020204" pitchFamily="34" charset="0"/>
                  </a:rPr>
                  <a:t>y</a:t>
                </a:r>
                <a:r>
                  <a:rPr lang="en-US" sz="2000" baseline="-25000" dirty="0">
                    <a:latin typeface="Arial Black" panose="020B0A04020102020204" pitchFamily="34" charset="0"/>
                  </a:rPr>
                  <a:t>k</a:t>
                </a:r>
                <a:r>
                  <a:rPr lang="en-US" sz="2000" baseline="30000" dirty="0">
                    <a:latin typeface="Arial Black" panose="020B0A04020102020204" pitchFamily="34" charset="0"/>
                  </a:rPr>
                  <a:t>(i)  </a:t>
                </a:r>
                <a:r>
                  <a:rPr lang="en-US" sz="2000" dirty="0">
                    <a:latin typeface="Arial Black" panose="020B0A04020102020204" pitchFamily="34" charset="0"/>
                  </a:rPr>
                  <a:t>log(h</a:t>
                </a:r>
                <a:r>
                  <a:rPr lang="el-GR" sz="2000" baseline="-25000" dirty="0">
                    <a:latin typeface="Arial Black" panose="020B0A04020102020204" pitchFamily="34" charset="0"/>
                  </a:rPr>
                  <a:t>θ</a:t>
                </a:r>
                <a:r>
                  <a:rPr lang="en-US" sz="2000" dirty="0">
                    <a:latin typeface="Arial Black" panose="020B0A04020102020204" pitchFamily="34" charset="0"/>
                  </a:rPr>
                  <a:t>  (x</a:t>
                </a:r>
                <a:r>
                  <a:rPr lang="en-US" sz="2000" baseline="30000" dirty="0">
                    <a:latin typeface="Arial Black" panose="020B0A04020102020204" pitchFamily="34" charset="0"/>
                  </a:rPr>
                  <a:t>(i) </a:t>
                </a:r>
                <a:r>
                  <a:rPr lang="en-US" sz="2000" dirty="0">
                    <a:latin typeface="Arial Black" panose="020B0A04020102020204" pitchFamily="34" charset="0"/>
                  </a:rPr>
                  <a:t>))</a:t>
                </a:r>
                <a:r>
                  <a:rPr lang="en-US" sz="2000" baseline="-25000" dirty="0">
                    <a:latin typeface="Arial Black" panose="020B0A04020102020204" pitchFamily="34" charset="0"/>
                  </a:rPr>
                  <a:t>k </a:t>
                </a:r>
                <a:r>
                  <a:rPr lang="en-US" sz="2000" dirty="0">
                    <a:latin typeface="Arial Black" panose="020B0A04020102020204" pitchFamily="34" charset="0"/>
                  </a:rPr>
                  <a:t> + (1- y</a:t>
                </a:r>
                <a:r>
                  <a:rPr lang="en-US" sz="2000" baseline="-25000" dirty="0">
                    <a:latin typeface="Arial Black" panose="020B0A04020102020204" pitchFamily="34" charset="0"/>
                  </a:rPr>
                  <a:t>k</a:t>
                </a:r>
                <a:r>
                  <a:rPr lang="en-US" sz="2000" baseline="30000" dirty="0">
                    <a:latin typeface="Arial Black" panose="020B0A04020102020204" pitchFamily="34" charset="0"/>
                  </a:rPr>
                  <a:t>(i)</a:t>
                </a:r>
                <a:r>
                  <a:rPr lang="en-US" sz="2000" dirty="0">
                    <a:latin typeface="Arial Black" panose="020B0A04020102020204" pitchFamily="34" charset="0"/>
                  </a:rPr>
                  <a:t> )log(1 – (h</a:t>
                </a:r>
                <a:r>
                  <a:rPr lang="el-GR" sz="2000" baseline="-25000" dirty="0">
                    <a:latin typeface="Arial Black" panose="020B0A04020102020204" pitchFamily="34" charset="0"/>
                  </a:rPr>
                  <a:t>θ</a:t>
                </a:r>
                <a:r>
                  <a:rPr lang="en-US" sz="2000" dirty="0">
                    <a:latin typeface="Arial Black" panose="020B0A04020102020204" pitchFamily="34" charset="0"/>
                  </a:rPr>
                  <a:t> (x</a:t>
                </a:r>
                <a:r>
                  <a:rPr lang="en-US" sz="2000" baseline="30000" dirty="0">
                    <a:latin typeface="Arial Black" panose="020B0A04020102020204" pitchFamily="34" charset="0"/>
                  </a:rPr>
                  <a:t>(i) </a:t>
                </a:r>
                <a:r>
                  <a:rPr lang="en-US" sz="2000" dirty="0">
                    <a:latin typeface="Arial Black" panose="020B0A04020102020204" pitchFamily="34" charset="0"/>
                  </a:rPr>
                  <a:t>))</a:t>
                </a:r>
                <a:r>
                  <a:rPr lang="en-US" sz="2000" baseline="-25000" dirty="0">
                    <a:latin typeface="Arial Black" panose="020B0A04020102020204" pitchFamily="34" charset="0"/>
                  </a:rPr>
                  <a:t>k</a:t>
                </a:r>
                <a:r>
                  <a:rPr lang="en-US" sz="2000" dirty="0">
                    <a:latin typeface="Arial Black" panose="020B0A04020102020204" pitchFamily="34" charset="0"/>
                  </a:rPr>
                  <a:t>] +</a:t>
                </a:r>
              </a:p>
              <a:p>
                <a:pPr marL="0" indent="0">
                  <a:buNone/>
                </a:pPr>
                <a:r>
                  <a:rPr lang="en-US" sz="2000" dirty="0">
                    <a:latin typeface="Arial Black" panose="020B0A04020102020204" pitchFamily="34" charset="0"/>
                  </a:rPr>
                  <a:t> </a:t>
                </a:r>
                <a:r>
                  <a:rPr lang="el-GR" sz="2000" dirty="0">
                    <a:latin typeface="Arial Black" panose="020B0A04020102020204" pitchFamily="34" charset="0"/>
                  </a:rPr>
                  <a:t>λ</a:t>
                </a:r>
                <a:r>
                  <a:rPr lang="en-US" sz="2000" dirty="0">
                    <a:latin typeface="Arial Black" panose="020B0A04020102020204" pitchFamily="34" charset="0"/>
                  </a:rPr>
                  <a:t>/2m ∑</a:t>
                </a:r>
                <a:r>
                  <a:rPr lang="en-US" sz="2000" baseline="30000" dirty="0">
                    <a:latin typeface="Arial Black" panose="020B0A04020102020204" pitchFamily="34" charset="0"/>
                  </a:rPr>
                  <a:t>L-1</a:t>
                </a:r>
                <a:r>
                  <a:rPr lang="en-US" sz="2000" baseline="-25000" dirty="0">
                    <a:latin typeface="Arial Black" panose="020B0A04020102020204" pitchFamily="34" charset="0"/>
                  </a:rPr>
                  <a:t>l=1</a:t>
                </a:r>
                <a:r>
                  <a:rPr lang="en-US" sz="2400" dirty="0">
                    <a:latin typeface="Arial Black" panose="020B0A04020102020204" pitchFamily="34" charset="0"/>
                  </a:rPr>
                  <a:t>∑</a:t>
                </a:r>
                <a:r>
                  <a:rPr lang="en-US" sz="2400" baseline="30000" dirty="0">
                    <a:latin typeface="Arial Black" panose="020B0A04020102020204" pitchFamily="34" charset="0"/>
                  </a:rPr>
                  <a:t>s_l</a:t>
                </a:r>
                <a:r>
                  <a:rPr lang="en-US" sz="2400" baseline="-25000" dirty="0">
                    <a:latin typeface="Arial Black" panose="020B0A04020102020204" pitchFamily="34" charset="0"/>
                  </a:rPr>
                  <a:t>i=1</a:t>
                </a:r>
                <a:r>
                  <a:rPr lang="en-US" dirty="0">
                    <a:latin typeface="Arial Black" panose="020B0A04020102020204" pitchFamily="34" charset="0"/>
                  </a:rPr>
                  <a:t>∑</a:t>
                </a:r>
                <a:r>
                  <a:rPr lang="en-US" baseline="30000" dirty="0">
                    <a:latin typeface="Arial Black" panose="020B0A04020102020204" pitchFamily="34" charset="0"/>
                  </a:rPr>
                  <a:t>s_l+1</a:t>
                </a:r>
                <a:r>
                  <a:rPr lang="en-US" baseline="-25000" dirty="0">
                    <a:latin typeface="Arial Black" panose="020B0A04020102020204" pitchFamily="34" charset="0"/>
                  </a:rPr>
                  <a:t>j=1 </a:t>
                </a:r>
                <a:r>
                  <a:rPr lang="en-US" dirty="0">
                    <a:latin typeface="Arial Black" panose="020B0A04020102020204" pitchFamily="34" charset="0"/>
                  </a:rPr>
                  <a:t>(</a:t>
                </a:r>
                <a:r>
                  <a:rPr lang="en-US" baseline="-25000" dirty="0">
                    <a:latin typeface="Arial Black" panose="020B0A04020102020204" pitchFamily="34" charset="0"/>
                  </a:rPr>
                  <a:t> </a:t>
                </a:r>
                <a:r>
                  <a:rPr lang="el-GR" dirty="0">
                    <a:latin typeface="Arial Black" panose="020B0A04020102020204" pitchFamily="34" charset="0"/>
                  </a:rPr>
                  <a:t>θ</a:t>
                </a:r>
                <a:r>
                  <a:rPr lang="en-US" baseline="30000" dirty="0">
                    <a:latin typeface="Arial Black" panose="020B0A04020102020204" pitchFamily="34" charset="0"/>
                  </a:rPr>
                  <a:t>l </a:t>
                </a:r>
                <a:r>
                  <a:rPr lang="en-US" baseline="-25000" dirty="0">
                    <a:latin typeface="Arial Black" panose="020B0A04020102020204" pitchFamily="34" charset="0"/>
                  </a:rPr>
                  <a:t>ji</a:t>
                </a:r>
                <a:r>
                  <a:rPr lang="en-US" dirty="0">
                    <a:latin typeface="Arial Black" panose="020B0A04020102020204" pitchFamily="34" charset="0"/>
                  </a:rPr>
                  <a:t> )</a:t>
                </a:r>
                <a:r>
                  <a:rPr lang="en-US" baseline="30000" dirty="0">
                    <a:latin typeface="Arial Black" panose="020B0A04020102020204" pitchFamily="34" charset="0"/>
                  </a:rPr>
                  <a:t>2</a:t>
                </a:r>
                <a:endParaRPr lang="en-US" sz="3200" dirty="0">
                  <a:latin typeface="Aptos" panose="020B0004020202020204" pitchFamily="34" charset="0"/>
                  <a:cs typeface="Times New Roman" panose="02020603050405020304" pitchFamily="18" charset="0"/>
                </a:endParaRPr>
              </a:p>
              <a:p>
                <a:pPr marL="0" indent="0">
                  <a:buNone/>
                </a:pPr>
                <a:r>
                  <a:rPr lang="en-US" baseline="-25000" dirty="0">
                    <a:latin typeface="Aptos" panose="020B0004020202020204" pitchFamily="34" charset="0"/>
                    <a:cs typeface="Times New Roman" panose="02020603050405020304" pitchFamily="18" charset="0"/>
                  </a:rPr>
                  <a:t> </a:t>
                </a:r>
                <a:r>
                  <a:rPr lang="en-US" sz="2000" dirty="0">
                    <a:latin typeface="Aptos" panose="020B0004020202020204" pitchFamily="34" charset="0"/>
                    <a:cs typeface="Times New Roman" panose="02020603050405020304" pitchFamily="18" charset="0"/>
                  </a:rPr>
                  <a:t>Example of multiclass classification:   </a:t>
                </a:r>
              </a:p>
              <a:p>
                <a:r>
                  <a:rPr lang="en-US" sz="2000" dirty="0">
                    <a:latin typeface="Aptos" panose="020B0004020202020204" pitchFamily="34" charset="0"/>
                    <a:cs typeface="Times New Roman" panose="02020603050405020304" pitchFamily="18" charset="0"/>
                  </a:rPr>
                  <a:t>   he model needs to predict one of(k) possible classes. </a:t>
                </a:r>
              </a:p>
              <a:p>
                <a:r>
                  <a:rPr lang="en-US" sz="2000" dirty="0">
                    <a:latin typeface="Aptos" panose="020B0004020202020204" pitchFamily="34" charset="0"/>
                    <a:cs typeface="Times New Roman" panose="02020603050405020304" pitchFamily="18" charset="0"/>
                  </a:rPr>
                  <a:t>For example, if you are building a model to classify an image of an animal as either a cat, dog, or bird, the output vector might be k = 3,  because there are three possible classes.</a:t>
                </a:r>
              </a:p>
              <a:p>
                <a:r>
                  <a:rPr lang="en-US" sz="2000" dirty="0">
                    <a:latin typeface="Aptos" panose="020B0004020202020204" pitchFamily="34" charset="0"/>
                    <a:cs typeface="Times New Roman" panose="02020603050405020304" pitchFamily="18" charset="0"/>
                  </a:rPr>
                  <a:t>h</a:t>
                </a:r>
                <a:r>
                  <a:rPr lang="en-US" sz="2000" baseline="-25000" dirty="0">
                    <a:latin typeface="Aptos" panose="020B0004020202020204" pitchFamily="34" charset="0"/>
                    <a:cs typeface="Times New Roman" panose="02020603050405020304" pitchFamily="18" charset="0"/>
                  </a:rPr>
                  <a:t>θ  </a:t>
                </a:r>
                <a:r>
                  <a:rPr lang="en-US" sz="2000" dirty="0">
                    <a:latin typeface="Aptos" panose="020B0004020202020204" pitchFamily="34" charset="0"/>
                    <a:cs typeface="Times New Roman" panose="02020603050405020304" pitchFamily="18" charset="0"/>
                  </a:rPr>
                  <a:t>(x)</a:t>
                </a:r>
                <a:r>
                  <a:rPr lang="en-US" sz="2000" baseline="-25000" dirty="0">
                    <a:latin typeface="Aptos" panose="020B0004020202020204" pitchFamily="34" charset="0"/>
                    <a:cs typeface="Times New Roman" panose="02020603050405020304" pitchFamily="18" charset="0"/>
                  </a:rPr>
                  <a:t>1, </a:t>
                </a:r>
                <a:r>
                  <a:rPr lang="en-US" sz="2000" dirty="0">
                    <a:latin typeface="Aptos" panose="020B0004020202020204" pitchFamily="34" charset="0"/>
                    <a:cs typeface="Times New Roman" panose="02020603050405020304" pitchFamily="18" charset="0"/>
                  </a:rPr>
                  <a:t>might be the output corresponding to the "cat" class</a:t>
                </a:r>
              </a:p>
              <a:p>
                <a:r>
                  <a:rPr lang="en-US" sz="2000" dirty="0">
                    <a:latin typeface="Aptos" panose="020B0004020202020204" pitchFamily="34" charset="0"/>
                    <a:cs typeface="Times New Roman" panose="02020603050405020304" pitchFamily="18" charset="0"/>
                  </a:rPr>
                  <a:t>h</a:t>
                </a:r>
                <a:r>
                  <a:rPr lang="en-US" sz="2000" baseline="-25000" dirty="0">
                    <a:latin typeface="Aptos" panose="020B0004020202020204" pitchFamily="34" charset="0"/>
                    <a:cs typeface="Times New Roman" panose="02020603050405020304" pitchFamily="18" charset="0"/>
                  </a:rPr>
                  <a:t>θ  </a:t>
                </a:r>
                <a:r>
                  <a:rPr lang="en-US" sz="2000" dirty="0">
                    <a:latin typeface="Aptos" panose="020B0004020202020204" pitchFamily="34" charset="0"/>
                    <a:cs typeface="Times New Roman" panose="02020603050405020304" pitchFamily="18" charset="0"/>
                  </a:rPr>
                  <a:t>(x)</a:t>
                </a:r>
                <a:r>
                  <a:rPr lang="en-US" sz="2000" baseline="-25000" dirty="0">
                    <a:latin typeface="Aptos" panose="020B0004020202020204" pitchFamily="34" charset="0"/>
                    <a:cs typeface="Times New Roman" panose="02020603050405020304" pitchFamily="18" charset="0"/>
                  </a:rPr>
                  <a:t>2  </a:t>
                </a:r>
                <a:r>
                  <a:rPr lang="en-US" sz="2000" dirty="0">
                    <a:latin typeface="Aptos" panose="020B0004020202020204" pitchFamily="34" charset="0"/>
                    <a:cs typeface="Times New Roman" panose="02020603050405020304" pitchFamily="18" charset="0"/>
                  </a:rPr>
                  <a:t>might be the output corresponding to the "dog" class</a:t>
                </a:r>
              </a:p>
              <a:p>
                <a:r>
                  <a:rPr lang="en-US" sz="2000" dirty="0">
                    <a:latin typeface="Aptos" panose="020B0004020202020204" pitchFamily="34" charset="0"/>
                    <a:cs typeface="Times New Roman" panose="02020603050405020304" pitchFamily="18" charset="0"/>
                  </a:rPr>
                  <a:t>h</a:t>
                </a:r>
                <a:r>
                  <a:rPr lang="en-US" sz="2000" baseline="-25000" dirty="0">
                    <a:latin typeface="Aptos" panose="020B0004020202020204" pitchFamily="34" charset="0"/>
                    <a:cs typeface="Times New Roman" panose="02020603050405020304" pitchFamily="18" charset="0"/>
                  </a:rPr>
                  <a:t>θ  </a:t>
                </a:r>
                <a:r>
                  <a:rPr lang="en-US" sz="2000" dirty="0">
                    <a:latin typeface="Aptos" panose="020B0004020202020204" pitchFamily="34" charset="0"/>
                    <a:cs typeface="Times New Roman" panose="02020603050405020304" pitchFamily="18" charset="0"/>
                  </a:rPr>
                  <a:t>(x)</a:t>
                </a:r>
                <a:r>
                  <a:rPr lang="en-US" sz="2000" baseline="-25000" dirty="0">
                    <a:latin typeface="Aptos" panose="020B0004020202020204" pitchFamily="34" charset="0"/>
                    <a:cs typeface="Times New Roman" panose="02020603050405020304" pitchFamily="18" charset="0"/>
                  </a:rPr>
                  <a:t>3  </a:t>
                </a:r>
                <a:r>
                  <a:rPr lang="en-US" sz="2000" dirty="0">
                    <a:latin typeface="Aptos" panose="020B0004020202020204" pitchFamily="34" charset="0"/>
                    <a:cs typeface="Times New Roman" panose="02020603050405020304" pitchFamily="18" charset="0"/>
                  </a:rPr>
                  <a:t>might be the output corresponding to the "bird" class.</a:t>
                </a:r>
              </a:p>
              <a:p>
                <a:endParaRPr lang="en-US" sz="2000" dirty="0">
                  <a:latin typeface="Aptos" panose="020B0004020202020204" pitchFamily="34" charset="0"/>
                  <a:cs typeface="Times New Roman" panose="02020603050405020304" pitchFamily="18" charset="0"/>
                </a:endParaRPr>
              </a:p>
              <a:p>
                <a:endParaRPr lang="en-US" dirty="0"/>
              </a:p>
            </p:txBody>
          </p:sp>
        </mc:Choice>
        <mc:Fallback xmlns="">
          <p:sp>
            <p:nvSpPr>
              <p:cNvPr id="3" name="Content Placeholder 2">
                <a:extLst>
                  <a:ext uri="{FF2B5EF4-FFF2-40B4-BE49-F238E27FC236}">
                    <a16:creationId xmlns:a16="http://schemas.microsoft.com/office/drawing/2014/main" id="{E4F796E8-2CD8-0109-6C29-2188214A11A6}"/>
                  </a:ext>
                </a:extLst>
              </p:cNvPr>
              <p:cNvSpPr>
                <a:spLocks noGrp="1" noRot="1" noChangeAspect="1" noMove="1" noResize="1" noEditPoints="1" noAdjustHandles="1" noChangeArrowheads="1" noChangeShapeType="1" noTextEdit="1"/>
              </p:cNvSpPr>
              <p:nvPr>
                <p:ph idx="1"/>
              </p:nvPr>
            </p:nvSpPr>
            <p:spPr>
              <a:xfrm>
                <a:off x="634440" y="987287"/>
                <a:ext cx="10515600" cy="5227983"/>
              </a:xfrm>
              <a:blipFill>
                <a:blip r:embed="rId2"/>
                <a:stretch>
                  <a:fillRect l="-580"/>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1405AEFC-76E4-A6AF-BEE6-E63895568E76}"/>
              </a:ext>
            </a:extLst>
          </p:cNvPr>
          <p:cNvSpPr txBox="1"/>
          <p:nvPr/>
        </p:nvSpPr>
        <p:spPr>
          <a:xfrm>
            <a:off x="7762314" y="4000581"/>
            <a:ext cx="3244908" cy="954107"/>
          </a:xfrm>
          <a:prstGeom prst="rect">
            <a:avLst/>
          </a:prstGeom>
          <a:noFill/>
        </p:spPr>
        <p:txBody>
          <a:bodyPr wrap="square" rtlCol="0">
            <a:spAutoFit/>
          </a:bodyPr>
          <a:lstStyle/>
          <a:p>
            <a:r>
              <a:rPr lang="en-US" sz="1400" dirty="0"/>
              <a:t>1	0                   0</a:t>
            </a:r>
          </a:p>
          <a:p>
            <a:r>
              <a:rPr lang="en-US" sz="1400" dirty="0"/>
              <a:t>0 	1                    0    	`</a:t>
            </a:r>
          </a:p>
          <a:p>
            <a:r>
              <a:rPr lang="en-US" sz="1400" dirty="0"/>
              <a:t>0	0                    1             	</a:t>
            </a:r>
          </a:p>
          <a:p>
            <a:r>
              <a:rPr lang="en-US" sz="1400" dirty="0"/>
              <a:t>Cat             dog                 bird</a:t>
            </a:r>
          </a:p>
        </p:txBody>
      </p:sp>
    </p:spTree>
    <p:extLst>
      <p:ext uri="{BB962C8B-B14F-4D97-AF65-F5344CB8AC3E}">
        <p14:creationId xmlns:p14="http://schemas.microsoft.com/office/powerpoint/2010/main" val="2128470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F2CB6-E516-0F76-0183-0D7781B61264}"/>
              </a:ext>
            </a:extLst>
          </p:cNvPr>
          <p:cNvSpPr>
            <a:spLocks noGrp="1"/>
          </p:cNvSpPr>
          <p:nvPr>
            <p:ph type="title"/>
          </p:nvPr>
        </p:nvSpPr>
        <p:spPr>
          <a:xfrm>
            <a:off x="838200" y="365125"/>
            <a:ext cx="10515600" cy="905325"/>
          </a:xfrm>
        </p:spPr>
        <p:txBody>
          <a:bodyPr>
            <a:normAutofit fontScale="90000"/>
          </a:bodyPr>
          <a:lstStyle/>
          <a:p>
            <a:pPr algn="ctr"/>
            <a:r>
              <a:rPr lang="en-US" sz="2000" dirty="0">
                <a:latin typeface="Arial Black" panose="020B0A04020102020204" pitchFamily="34" charset="0"/>
              </a:rPr>
              <a:t>Logistic regression</a:t>
            </a:r>
            <a:r>
              <a:rPr lang="en-US" dirty="0"/>
              <a:t>:</a:t>
            </a:r>
            <a:br>
              <a:rPr lang="en-US" dirty="0"/>
            </a:b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86DDAA-1340-14C3-2DC3-F90BCC50CEBD}"/>
                  </a:ext>
                </a:extLst>
              </p:cNvPr>
              <p:cNvSpPr>
                <a:spLocks noGrp="1"/>
              </p:cNvSpPr>
              <p:nvPr>
                <p:ph idx="1"/>
              </p:nvPr>
            </p:nvSpPr>
            <p:spPr>
              <a:xfrm>
                <a:off x="838200" y="962673"/>
                <a:ext cx="10515600" cy="5774189"/>
              </a:xfrm>
            </p:spPr>
            <p:txBody>
              <a:bodyPr>
                <a:normAutofit fontScale="25000" lnSpcReduction="20000"/>
              </a:bodyPr>
              <a:lstStyle/>
              <a:p>
                <a:pPr marL="0" indent="0">
                  <a:buNone/>
                </a:pPr>
                <a:r>
                  <a:rPr lang="en-US" dirty="0"/>
                  <a:t>			</a:t>
                </a:r>
              </a:p>
              <a:p>
                <a:r>
                  <a:rPr lang="en-US" sz="8000" dirty="0">
                    <a:latin typeface="Arial Black" panose="020B0A04020102020204" pitchFamily="34" charset="0"/>
                    <a:cs typeface="Times New Roman" panose="02020603050405020304" pitchFamily="18" charset="0"/>
                  </a:rPr>
                  <a:t>J(</a:t>
                </a:r>
                <a:r>
                  <a:rPr lang="el-GR" sz="8000" dirty="0">
                    <a:latin typeface="Arial Black" panose="020B0A04020102020204" pitchFamily="34" charset="0"/>
                    <a:cs typeface="Times New Roman" panose="02020603050405020304" pitchFamily="18" charset="0"/>
                  </a:rPr>
                  <a:t>θ) = -1/</a:t>
                </a:r>
                <a:r>
                  <a:rPr lang="en-US" sz="8000" dirty="0">
                    <a:latin typeface="Arial Black" panose="020B0A04020102020204" pitchFamily="34" charset="0"/>
                    <a:cs typeface="Times New Roman" panose="02020603050405020304" pitchFamily="18" charset="0"/>
                  </a:rPr>
                  <a:t>m [(∑</a:t>
                </a:r>
                <a:r>
                  <a:rPr lang="en-US" sz="8000" baseline="30000" dirty="0">
                    <a:latin typeface="Arial Black" panose="020B0A04020102020204" pitchFamily="34" charset="0"/>
                    <a:cs typeface="Times New Roman" panose="02020603050405020304" pitchFamily="18" charset="0"/>
                  </a:rPr>
                  <a:t>m</a:t>
                </a:r>
                <a:r>
                  <a:rPr lang="en-US" sz="8000" baseline="-25000" dirty="0">
                    <a:latin typeface="Arial Black" panose="020B0A04020102020204" pitchFamily="34" charset="0"/>
                    <a:cs typeface="Times New Roman" panose="02020603050405020304" pitchFamily="18" charset="0"/>
                  </a:rPr>
                  <a:t>𝑖=1 </a:t>
                </a:r>
                <a:r>
                  <a:rPr lang="en-US" sz="8000" dirty="0">
                    <a:latin typeface="Arial Black" panose="020B0A04020102020204" pitchFamily="34" charset="0"/>
                    <a:cs typeface="Times New Roman" panose="02020603050405020304" pitchFamily="18" charset="0"/>
                  </a:rPr>
                  <a:t>𝑦</a:t>
                </a:r>
                <a:r>
                  <a:rPr lang="en-US" sz="8000" baseline="30000" dirty="0">
                    <a:latin typeface="Arial Black" panose="020B0A04020102020204" pitchFamily="34" charset="0"/>
                    <a:cs typeface="Times New Roman" panose="02020603050405020304" pitchFamily="18" charset="0"/>
                  </a:rPr>
                  <a:t>(𝑖) </a:t>
                </a:r>
                <a:r>
                  <a:rPr lang="en-US" sz="8000" dirty="0">
                    <a:latin typeface="Arial Black" panose="020B0A04020102020204" pitchFamily="34" charset="0"/>
                    <a:cs typeface="Times New Roman" panose="02020603050405020304" pitchFamily="18" charset="0"/>
                  </a:rPr>
                  <a:t>log (h</a:t>
                </a:r>
                <a:r>
                  <a:rPr lang="el-GR" sz="8000" dirty="0">
                    <a:latin typeface="Arial Black" panose="020B0A04020102020204" pitchFamily="34" charset="0"/>
                    <a:cs typeface="Times New Roman" panose="02020603050405020304" pitchFamily="18" charset="0"/>
                  </a:rPr>
                  <a:t>θ (</a:t>
                </a:r>
                <a:r>
                  <a:rPr lang="en-US" sz="8000" dirty="0">
                    <a:latin typeface="Arial Black" panose="020B0A04020102020204" pitchFamily="34" charset="0"/>
                    <a:cs typeface="Times New Roman" panose="02020603050405020304" pitchFamily="18" charset="0"/>
                  </a:rPr>
                  <a:t>x </a:t>
                </a:r>
                <a:r>
                  <a:rPr lang="en-US" sz="8000" baseline="30000" dirty="0">
                    <a:latin typeface="Arial Black" panose="020B0A04020102020204" pitchFamily="34" charset="0"/>
                    <a:cs typeface="Times New Roman" panose="02020603050405020304" pitchFamily="18" charset="0"/>
                  </a:rPr>
                  <a:t>(i )</a:t>
                </a:r>
                <a:r>
                  <a:rPr lang="en-US" sz="8000" dirty="0">
                    <a:latin typeface="Arial Black" panose="020B0A04020102020204" pitchFamily="34" charset="0"/>
                    <a:cs typeface="Times New Roman" panose="02020603050405020304" pitchFamily="18" charset="0"/>
                  </a:rPr>
                  <a:t>)) + ( (1-y) log (1 – h</a:t>
                </a:r>
                <a:r>
                  <a:rPr lang="el-GR" sz="8000" baseline="-25000" dirty="0">
                    <a:latin typeface="Arial Black" panose="020B0A04020102020204" pitchFamily="34" charset="0"/>
                    <a:cs typeface="Times New Roman" panose="02020603050405020304" pitchFamily="18" charset="0"/>
                  </a:rPr>
                  <a:t>θ </a:t>
                </a:r>
                <a:r>
                  <a:rPr lang="el-GR" sz="8000" dirty="0">
                    <a:latin typeface="Arial Black" panose="020B0A04020102020204" pitchFamily="34" charset="0"/>
                    <a:cs typeface="Times New Roman" panose="02020603050405020304" pitchFamily="18" charset="0"/>
                  </a:rPr>
                  <a:t> ( </a:t>
                </a:r>
                <a:r>
                  <a:rPr lang="en-US" sz="8000" dirty="0">
                    <a:latin typeface="Arial Black" panose="020B0A04020102020204" pitchFamily="34" charset="0"/>
                    <a:cs typeface="Times New Roman" panose="02020603050405020304" pitchFamily="18" charset="0"/>
                  </a:rPr>
                  <a:t>x</a:t>
                </a:r>
                <a:r>
                  <a:rPr lang="en-US" sz="8000" baseline="30000" dirty="0">
                    <a:latin typeface="Arial Black" panose="020B0A04020102020204" pitchFamily="34" charset="0"/>
                    <a:cs typeface="Times New Roman" panose="02020603050405020304" pitchFamily="18" charset="0"/>
                  </a:rPr>
                  <a:t>(i )  </a:t>
                </a:r>
                <a:r>
                  <a:rPr lang="en-US" sz="8000" dirty="0">
                    <a:latin typeface="Arial Black" panose="020B0A04020102020204" pitchFamily="34" charset="0"/>
                    <a:cs typeface="Times New Roman" panose="02020603050405020304" pitchFamily="18" charset="0"/>
                  </a:rPr>
                  <a:t>))) ] + ʎ/2m∑</a:t>
                </a:r>
                <a:r>
                  <a:rPr lang="en-US" sz="8000" baseline="30000" dirty="0">
                    <a:latin typeface="Arial Black" panose="020B0A04020102020204" pitchFamily="34" charset="0"/>
                    <a:cs typeface="Times New Roman" panose="02020603050405020304" pitchFamily="18" charset="0"/>
                  </a:rPr>
                  <a:t>m</a:t>
                </a:r>
                <a:r>
                  <a:rPr lang="en-US" sz="8000" baseline="-25000" dirty="0">
                    <a:latin typeface="Arial Black" panose="020B0A04020102020204" pitchFamily="34" charset="0"/>
                    <a:cs typeface="Times New Roman" panose="02020603050405020304" pitchFamily="18" charset="0"/>
                  </a:rPr>
                  <a:t>𝑗=1 </a:t>
                </a:r>
                <a:r>
                  <a:rPr lang="en-US" sz="8000" dirty="0">
                    <a:latin typeface="Arial Black" panose="020B0A04020102020204" pitchFamily="34" charset="0"/>
                    <a:cs typeface="Times New Roman" panose="02020603050405020304" pitchFamily="18" charset="0"/>
                  </a:rPr>
                  <a:t>𝐽( </a:t>
                </a:r>
                <a:r>
                  <a:rPr lang="el-GR" sz="8000" dirty="0">
                    <a:latin typeface="Arial Black" panose="020B0A04020102020204" pitchFamily="34" charset="0"/>
                    <a:cs typeface="Times New Roman" panose="02020603050405020304" pitchFamily="18" charset="0"/>
                  </a:rPr>
                  <a:t>θ</a:t>
                </a:r>
                <a:r>
                  <a:rPr lang="el-GR" sz="8000" baseline="30000" dirty="0">
                    <a:latin typeface="Arial Black" panose="020B0A04020102020204" pitchFamily="34" charset="0"/>
                    <a:cs typeface="Times New Roman" panose="02020603050405020304" pitchFamily="18" charset="0"/>
                  </a:rPr>
                  <a:t>2</a:t>
                </a:r>
                <a:r>
                  <a:rPr lang="el-GR" sz="8000" dirty="0">
                    <a:latin typeface="Arial Black" panose="020B0A04020102020204" pitchFamily="34" charset="0"/>
                    <a:cs typeface="Times New Roman" panose="02020603050405020304" pitchFamily="18" charset="0"/>
                  </a:rPr>
                  <a:t>)</a:t>
                </a:r>
                <a:endParaRPr lang="en-US" sz="8000" dirty="0">
                  <a:latin typeface="Arial Black" panose="020B0A04020102020204" pitchFamily="34" charset="0"/>
                  <a:cs typeface="Times New Roman" panose="02020603050405020304" pitchFamily="18" charset="0"/>
                </a:endParaRPr>
              </a:p>
              <a:p>
                <a:pPr marL="0" indent="0">
                  <a:buNone/>
                </a:pPr>
                <a:r>
                  <a:rPr lang="en-US" sz="8000" dirty="0">
                    <a:latin typeface="Aptos" panose="020B0004020202020204" pitchFamily="34" charset="0"/>
                    <a:cs typeface="Times New Roman" panose="02020603050405020304" pitchFamily="18" charset="0"/>
                  </a:rPr>
                  <a:t>Neural Network         </a:t>
                </a:r>
                <a:r>
                  <a:rPr lang="en-US" sz="5600" dirty="0">
                    <a:latin typeface="Aptos" panose="020B0004020202020204" pitchFamily="34" charset="0"/>
                    <a:cs typeface="Times New Roman" panose="02020603050405020304" pitchFamily="18" charset="0"/>
                  </a:rPr>
                  <a:t>K output units</a:t>
                </a:r>
              </a:p>
              <a:p>
                <a:pPr marL="0" indent="0">
                  <a:buNone/>
                </a:pPr>
                <a:r>
                  <a:rPr lang="en-US" sz="8000" dirty="0">
                    <a:latin typeface="Aptos" panose="020B0004020202020204" pitchFamily="34" charset="0"/>
                    <a:cs typeface="Times New Roman" panose="02020603050405020304" pitchFamily="18" charset="0"/>
                  </a:rPr>
                  <a:t>Vector  </a:t>
                </a:r>
                <a:r>
                  <a:rPr lang="en-US" sz="8000" dirty="0">
                    <a:latin typeface="Aptos" panose="020B0004020202020204" pitchFamily="34" charset="0"/>
                    <a:cs typeface="Times New Roman" panose="02020603050405020304" pitchFamily="18" charset="0"/>
                    <a:sym typeface="Wingdings" panose="05000000000000000000" pitchFamily="2" charset="2"/>
                  </a:rPr>
                  <a:t></a:t>
                </a:r>
                <a:r>
                  <a:rPr lang="en-US" sz="8000" dirty="0">
                    <a:latin typeface="Aptos" panose="020B0004020202020204" pitchFamily="34" charset="0"/>
                    <a:cs typeface="Times New Roman" panose="02020603050405020304" pitchFamily="18" charset="0"/>
                  </a:rPr>
                  <a:t> h</a:t>
                </a:r>
                <a:r>
                  <a:rPr lang="el-GR" sz="8000" baseline="-25000" dirty="0">
                    <a:latin typeface="Aptos" panose="020B0004020202020204" pitchFamily="34" charset="0"/>
                    <a:cs typeface="Times New Roman" panose="02020603050405020304" pitchFamily="18" charset="0"/>
                  </a:rPr>
                  <a:t>θ</a:t>
                </a:r>
                <a:r>
                  <a:rPr lang="en-US" sz="8000" baseline="-25000" dirty="0">
                    <a:latin typeface="Aptos" panose="020B0004020202020204" pitchFamily="34" charset="0"/>
                    <a:cs typeface="Times New Roman" panose="02020603050405020304" pitchFamily="18" charset="0"/>
                  </a:rPr>
                  <a:t> </a:t>
                </a:r>
                <a:r>
                  <a:rPr lang="en-US" sz="8000" dirty="0">
                    <a:latin typeface="Aptos" panose="020B0004020202020204" pitchFamily="34" charset="0"/>
                    <a:cs typeface="Times New Roman" panose="02020603050405020304" pitchFamily="18" charset="0"/>
                  </a:rPr>
                  <a:t>(x)</a:t>
                </a:r>
                <a:r>
                  <a:rPr lang="en-US" sz="8000" baseline="-25000" dirty="0">
                    <a:latin typeface="Aptos" panose="020B0004020202020204" pitchFamily="34" charset="0"/>
                    <a:cs typeface="Times New Roman" panose="02020603050405020304" pitchFamily="18" charset="0"/>
                  </a:rPr>
                  <a:t> </a:t>
                </a:r>
                <a:r>
                  <a:rPr lang="el-GR" sz="8000" dirty="0">
                    <a:latin typeface="Aptos" panose="020B0004020202020204" pitchFamily="34" charset="0"/>
                    <a:cs typeface="Times New Roman" panose="02020603050405020304" pitchFamily="18" charset="0"/>
                  </a:rPr>
                  <a:t>ϵ</a:t>
                </a:r>
                <a:r>
                  <a:rPr lang="en-US" sz="8000" dirty="0">
                    <a:latin typeface="Aptos" panose="020B0004020202020204" pitchFamily="34" charset="0"/>
                    <a:cs typeface="Times New Roman" panose="02020603050405020304" pitchFamily="18" charset="0"/>
                  </a:rPr>
                  <a:t>  ℝ </a:t>
                </a:r>
                <a:r>
                  <a:rPr lang="en-US" sz="8000" baseline="30000" dirty="0">
                    <a:latin typeface="Aptos" panose="020B0004020202020204" pitchFamily="34" charset="0"/>
                    <a:cs typeface="Times New Roman" panose="02020603050405020304" pitchFamily="18" charset="0"/>
                  </a:rPr>
                  <a:t>k  	</a:t>
                </a:r>
                <a:r>
                  <a:rPr lang="en-US" sz="8000" dirty="0">
                    <a:latin typeface="Aptos" panose="020B0004020202020204" pitchFamily="34" charset="0"/>
                    <a:cs typeface="Times New Roman" panose="02020603050405020304" pitchFamily="18" charset="0"/>
                  </a:rPr>
                  <a:t>(h</a:t>
                </a:r>
                <a:r>
                  <a:rPr lang="az-Cyrl-AZ" sz="8000" baseline="-25000" dirty="0">
                    <a:latin typeface="Aptos" panose="020B0004020202020204" pitchFamily="34" charset="0"/>
                    <a:cs typeface="Times New Roman" panose="02020603050405020304" pitchFamily="18" charset="0"/>
                  </a:rPr>
                  <a:t>ѳ</a:t>
                </a:r>
                <a:r>
                  <a:rPr lang="en-US" sz="8000" baseline="-25000" dirty="0">
                    <a:latin typeface="Aptos" panose="020B0004020202020204" pitchFamily="34" charset="0"/>
                    <a:cs typeface="Times New Roman" panose="02020603050405020304" pitchFamily="18" charset="0"/>
                  </a:rPr>
                  <a:t> </a:t>
                </a:r>
                <a:r>
                  <a:rPr lang="en-US" sz="8000" dirty="0">
                    <a:latin typeface="Aptos" panose="020B0004020202020204" pitchFamily="34" charset="0"/>
                    <a:cs typeface="Times New Roman" panose="02020603050405020304" pitchFamily="18" charset="0"/>
                  </a:rPr>
                  <a:t> (x))</a:t>
                </a:r>
                <a:r>
                  <a:rPr lang="en-US" sz="8000" baseline="-25000" dirty="0">
                    <a:latin typeface="Aptos" panose="020B0004020202020204" pitchFamily="34" charset="0"/>
                    <a:cs typeface="Times New Roman" panose="02020603050405020304" pitchFamily="18" charset="0"/>
                  </a:rPr>
                  <a:t>I </a:t>
                </a:r>
                <a:r>
                  <a:rPr lang="en-US" sz="8000" dirty="0">
                    <a:latin typeface="Aptos" panose="020B0004020202020204" pitchFamily="34" charset="0"/>
                    <a:cs typeface="Times New Roman" panose="02020603050405020304" pitchFamily="18" charset="0"/>
                  </a:rPr>
                  <a:t> = i</a:t>
                </a:r>
                <a:r>
                  <a:rPr lang="en-US" sz="8000" baseline="30000" dirty="0">
                    <a:latin typeface="Aptos" panose="020B0004020202020204" pitchFamily="34" charset="0"/>
                    <a:cs typeface="Times New Roman" panose="02020603050405020304" pitchFamily="18" charset="0"/>
                  </a:rPr>
                  <a:t>th </a:t>
                </a:r>
                <a:r>
                  <a:rPr lang="en-US" sz="8000" dirty="0">
                    <a:latin typeface="Aptos" panose="020B0004020202020204" pitchFamily="34" charset="0"/>
                    <a:cs typeface="Times New Roman" panose="02020603050405020304" pitchFamily="18" charset="0"/>
                  </a:rPr>
                  <a:t> output.  </a:t>
                </a:r>
                <a:r>
                  <a:rPr lang="en-US" sz="8000" dirty="0">
                    <a:latin typeface="Arial Black" panose="020B0A04020102020204" pitchFamily="34" charset="0"/>
                    <a:cs typeface="Times New Roman" panose="02020603050405020304" pitchFamily="18" charset="0"/>
                  </a:rPr>
                  <a:t>h</a:t>
                </a:r>
                <a:r>
                  <a:rPr lang="el-GR" sz="8000" baseline="-25000" dirty="0">
                    <a:latin typeface="Arial Black" panose="020B0A04020102020204" pitchFamily="34" charset="0"/>
                    <a:cs typeface="Times New Roman" panose="02020603050405020304" pitchFamily="18" charset="0"/>
                  </a:rPr>
                  <a:t>θ</a:t>
                </a:r>
                <a:r>
                  <a:rPr lang="en-US" sz="8000" dirty="0">
                    <a:latin typeface="Arial Black" panose="020B0A04020102020204" pitchFamily="34" charset="0"/>
                    <a:cs typeface="Times New Roman" panose="02020603050405020304" pitchFamily="18" charset="0"/>
                  </a:rPr>
                  <a:t>(x)</a:t>
                </a:r>
                <a:r>
                  <a:rPr lang="en-US" sz="8000" baseline="-25000" dirty="0">
                    <a:latin typeface="Arial Black" panose="020B0A04020102020204" pitchFamily="34" charset="0"/>
                    <a:cs typeface="Times New Roman" panose="02020603050405020304" pitchFamily="18" charset="0"/>
                  </a:rPr>
                  <a:t>I    </a:t>
                </a:r>
                <a:r>
                  <a:rPr lang="en-US" sz="8000" dirty="0">
                    <a:latin typeface="Arial Black" panose="020B0A04020102020204" pitchFamily="34" charset="0"/>
                    <a:cs typeface="Times New Roman" panose="02020603050405020304" pitchFamily="18" charset="0"/>
                  </a:rPr>
                  <a:t> </a:t>
                </a:r>
                <a:r>
                  <a:rPr lang="en-US" sz="8000" dirty="0">
                    <a:latin typeface="Aptos" panose="020B0004020202020204" pitchFamily="34" charset="0"/>
                    <a:cs typeface="Times New Roman" panose="02020603050405020304" pitchFamily="18" charset="0"/>
                  </a:rPr>
                  <a:t>i</a:t>
                </a:r>
                <a:r>
                  <a:rPr lang="en-US" sz="8000" baseline="30000" dirty="0">
                    <a:latin typeface="Aptos" panose="020B0004020202020204" pitchFamily="34" charset="0"/>
                    <a:cs typeface="Times New Roman" panose="02020603050405020304" pitchFamily="18" charset="0"/>
                  </a:rPr>
                  <a:t>th element of vector  </a:t>
                </a:r>
                <a14:m>
                  <m:oMath xmlns:m="http://schemas.openxmlformats.org/officeDocument/2006/math">
                    <m:r>
                      <a:rPr lang="en-US" sz="6400" b="0" i="0" baseline="30000" smtClean="0">
                        <a:latin typeface="Cambria Math" panose="02040503050406030204" pitchFamily="18" charset="0"/>
                        <a:cs typeface="Times New Roman" panose="02020603050405020304" pitchFamily="18" charset="0"/>
                      </a:rPr>
                      <m:t>  </m:t>
                    </m:r>
                    <m:r>
                      <m:rPr>
                        <m:sty m:val="p"/>
                      </m:rPr>
                      <a:rPr lang="en-US" sz="6400" b="0" i="0" smtClean="0">
                        <a:latin typeface="Cambria Math" panose="02040503050406030204" pitchFamily="18" charset="0"/>
                        <a:cs typeface="Times New Roman" panose="02020603050405020304" pitchFamily="18" charset="0"/>
                      </a:rPr>
                      <m:t>COLUMN</m:t>
                    </m:r>
                    <m:r>
                      <a:rPr lang="en-US" sz="6400" b="0" i="0" smtClean="0">
                        <a:latin typeface="Cambria Math" panose="02040503050406030204" pitchFamily="18" charset="0"/>
                        <a:cs typeface="Times New Roman" panose="02020603050405020304" pitchFamily="18" charset="0"/>
                      </a:rPr>
                      <m:t>  </m:t>
                    </m:r>
                    <m:r>
                      <m:rPr>
                        <m:sty m:val="p"/>
                      </m:rPr>
                      <a:rPr lang="en-US" sz="6400" b="0" i="0" smtClean="0">
                        <a:latin typeface="Cambria Math" panose="02040503050406030204" pitchFamily="18" charset="0"/>
                        <a:cs typeface="Times New Roman" panose="02020603050405020304" pitchFamily="18" charset="0"/>
                      </a:rPr>
                      <m:t>VECTOR</m:t>
                    </m:r>
                    <m:r>
                      <a:rPr lang="en-US" sz="6400" b="0" i="0" smtClean="0">
                        <a:latin typeface="Cambria Math" panose="02040503050406030204" pitchFamily="18" charset="0"/>
                        <a:cs typeface="Times New Roman" panose="02020603050405020304" pitchFamily="18" charset="0"/>
                      </a:rPr>
                      <m:t>:  0;0;0 </m:t>
                    </m:r>
                  </m:oMath>
                </a14:m>
                <a:r>
                  <a:rPr lang="en-US" sz="8000" b="0" baseline="30000" dirty="0">
                    <a:latin typeface="Arial Black" panose="020B0A04020102020204" pitchFamily="34" charset="0"/>
                    <a:cs typeface="Times New Roman" panose="02020603050405020304" pitchFamily="18" charset="0"/>
                  </a:rPr>
                  <a:t>						</a:t>
                </a:r>
                <a:r>
                  <a:rPr lang="en-US" sz="8000" b="0" dirty="0">
                    <a:latin typeface="Arial Black" panose="020B0A04020102020204" pitchFamily="34" charset="0"/>
                    <a:cs typeface="Times New Roman" panose="02020603050405020304" pitchFamily="18" charset="0"/>
                  </a:rPr>
                  <a:t>             </a:t>
                </a:r>
                <a:r>
                  <a:rPr lang="en-US" sz="8000" dirty="0">
                    <a:latin typeface="Arial Black" panose="020B0A04020102020204" pitchFamily="34" charset="0"/>
                    <a:cs typeface="Times New Roman" panose="02020603050405020304" pitchFamily="18" charset="0"/>
                  </a:rPr>
                  <a:t>    				  </a:t>
                </a:r>
                <a14:m>
                  <m:oMath xmlns:m="http://schemas.openxmlformats.org/officeDocument/2006/math">
                    <m:r>
                      <a:rPr lang="en-US" sz="8000" b="0" i="0" baseline="30000" smtClean="0">
                        <a:latin typeface="Cambria Math" panose="02040503050406030204" pitchFamily="18" charset="0"/>
                        <a:cs typeface="Times New Roman" panose="02020603050405020304" pitchFamily="18" charset="0"/>
                      </a:rPr>
                      <m:t>        </m:t>
                    </m:r>
                  </m:oMath>
                </a14:m>
                <a:endParaRPr lang="en-US" sz="8000" b="0" i="1" baseline="30000" dirty="0">
                  <a:latin typeface="Arial Black" panose="020B0A04020102020204" pitchFamily="34" charset="0"/>
                  <a:cs typeface="Times New Roman" panose="02020603050405020304" pitchFamily="18" charset="0"/>
                </a:endParaRPr>
              </a:p>
              <a:p>
                <a:pPr marL="0" indent="0">
                  <a:buNone/>
                </a:pPr>
                <a:r>
                  <a:rPr lang="en-US" sz="7200" dirty="0">
                    <a:latin typeface="Arial Black" panose="020B0A04020102020204" pitchFamily="34" charset="0"/>
                  </a:rPr>
                  <a:t>J(</a:t>
                </a:r>
                <a:r>
                  <a:rPr lang="el-GR" sz="7200" dirty="0">
                    <a:latin typeface="Arial Black" panose="020B0A04020102020204" pitchFamily="34" charset="0"/>
                  </a:rPr>
                  <a:t>θ</a:t>
                </a:r>
                <a:r>
                  <a:rPr lang="en-US" sz="7200" dirty="0">
                    <a:latin typeface="Arial Black" panose="020B0A04020102020204" pitchFamily="34" charset="0"/>
                  </a:rPr>
                  <a:t>)  = - </a:t>
                </a:r>
                <a14:m>
                  <m:oMath xmlns:m="http://schemas.openxmlformats.org/officeDocument/2006/math">
                    <m:f>
                      <m:fPr>
                        <m:ctrlPr>
                          <a:rPr lang="en-US" sz="7200" i="1">
                            <a:latin typeface="Cambria Math" panose="02040503050406030204" pitchFamily="18" charset="0"/>
                          </a:rPr>
                        </m:ctrlPr>
                      </m:fPr>
                      <m:num>
                        <m:r>
                          <a:rPr lang="en-US" sz="7200" i="1">
                            <a:latin typeface="Cambria Math" panose="02040503050406030204" pitchFamily="18" charset="0"/>
                          </a:rPr>
                          <m:t>1</m:t>
                        </m:r>
                      </m:num>
                      <m:den>
                        <m:r>
                          <a:rPr lang="en-US" sz="7200" i="1">
                            <a:latin typeface="Cambria Math" panose="02040503050406030204" pitchFamily="18" charset="0"/>
                          </a:rPr>
                          <m:t>𝑚</m:t>
                        </m:r>
                      </m:den>
                    </m:f>
                    <m:r>
                      <a:rPr lang="en-US" sz="7200" i="1">
                        <a:latin typeface="Cambria Math" panose="02040503050406030204" pitchFamily="18" charset="0"/>
                      </a:rPr>
                      <m:t>   ∑</m:t>
                    </m:r>
                    <m:r>
                      <a:rPr lang="en-US" sz="7200" i="1" baseline="30000">
                        <a:latin typeface="Cambria Math" panose="02040503050406030204" pitchFamily="18" charset="0"/>
                      </a:rPr>
                      <m:t>𝑚</m:t>
                    </m:r>
                    <m:r>
                      <a:rPr lang="en-US" sz="7200" i="1" baseline="-25000">
                        <a:latin typeface="Cambria Math" panose="02040503050406030204" pitchFamily="18" charset="0"/>
                      </a:rPr>
                      <m:t> </m:t>
                    </m:r>
                    <m:r>
                      <a:rPr lang="en-US" sz="7200" i="1" baseline="-25000">
                        <a:latin typeface="Cambria Math" panose="02040503050406030204" pitchFamily="18" charset="0"/>
                      </a:rPr>
                      <m:t>𝑖</m:t>
                    </m:r>
                    <m:r>
                      <a:rPr lang="en-US" sz="7200" i="1" baseline="-25000">
                        <a:latin typeface="Cambria Math" panose="02040503050406030204" pitchFamily="18" charset="0"/>
                      </a:rPr>
                      <m:t>=1</m:t>
                    </m:r>
                  </m:oMath>
                </a14:m>
                <a:r>
                  <a:rPr lang="en-US" sz="7200" dirty="0">
                    <a:latin typeface="Arial Black" panose="020B0A04020102020204" pitchFamily="34" charset="0"/>
                  </a:rPr>
                  <a:t>∑</a:t>
                </a:r>
                <a:r>
                  <a:rPr lang="en-US" sz="7200" baseline="30000" dirty="0">
                    <a:latin typeface="Arial Black" panose="020B0A04020102020204" pitchFamily="34" charset="0"/>
                  </a:rPr>
                  <a:t>K</a:t>
                </a:r>
                <a:r>
                  <a:rPr lang="en-US" sz="7200" baseline="-25000" dirty="0">
                    <a:latin typeface="Arial Black" panose="020B0A04020102020204" pitchFamily="34" charset="0"/>
                  </a:rPr>
                  <a:t>k=1 </a:t>
                </a:r>
                <a:r>
                  <a:rPr lang="en-US" sz="7200" dirty="0">
                    <a:latin typeface="Arial Black" panose="020B0A04020102020204" pitchFamily="34" charset="0"/>
                  </a:rPr>
                  <a:t>[y</a:t>
                </a:r>
                <a:r>
                  <a:rPr lang="en-US" sz="7200" baseline="-25000" dirty="0">
                    <a:latin typeface="Arial Black" panose="020B0A04020102020204" pitchFamily="34" charset="0"/>
                  </a:rPr>
                  <a:t>k</a:t>
                </a:r>
                <a:r>
                  <a:rPr lang="en-US" sz="7200" baseline="30000" dirty="0">
                    <a:latin typeface="Arial Black" panose="020B0A04020102020204" pitchFamily="34" charset="0"/>
                  </a:rPr>
                  <a:t>(i)  </a:t>
                </a:r>
                <a:r>
                  <a:rPr lang="en-US" sz="7200" dirty="0">
                    <a:latin typeface="Arial Black" panose="020B0A04020102020204" pitchFamily="34" charset="0"/>
                  </a:rPr>
                  <a:t>log(h</a:t>
                </a:r>
                <a:r>
                  <a:rPr lang="el-GR" sz="7200" baseline="-25000" dirty="0">
                    <a:latin typeface="Arial Black" panose="020B0A04020102020204" pitchFamily="34" charset="0"/>
                  </a:rPr>
                  <a:t>θ</a:t>
                </a:r>
                <a:r>
                  <a:rPr lang="en-US" sz="7200" dirty="0">
                    <a:latin typeface="Arial Black" panose="020B0A04020102020204" pitchFamily="34" charset="0"/>
                  </a:rPr>
                  <a:t>  (x</a:t>
                </a:r>
                <a:r>
                  <a:rPr lang="en-US" sz="7200" baseline="30000" dirty="0">
                    <a:latin typeface="Arial Black" panose="020B0A04020102020204" pitchFamily="34" charset="0"/>
                  </a:rPr>
                  <a:t>(i) </a:t>
                </a:r>
                <a:r>
                  <a:rPr lang="en-US" sz="7200" dirty="0">
                    <a:latin typeface="Arial Black" panose="020B0A04020102020204" pitchFamily="34" charset="0"/>
                  </a:rPr>
                  <a:t>))</a:t>
                </a:r>
                <a:r>
                  <a:rPr lang="en-US" sz="7200" baseline="-25000" dirty="0">
                    <a:latin typeface="Arial Black" panose="020B0A04020102020204" pitchFamily="34" charset="0"/>
                  </a:rPr>
                  <a:t>k </a:t>
                </a:r>
                <a:r>
                  <a:rPr lang="en-US" sz="7200" dirty="0">
                    <a:latin typeface="Arial Black" panose="020B0A04020102020204" pitchFamily="34" charset="0"/>
                  </a:rPr>
                  <a:t> + (1- y</a:t>
                </a:r>
                <a:r>
                  <a:rPr lang="en-US" sz="7200" baseline="-25000" dirty="0">
                    <a:latin typeface="Arial Black" panose="020B0A04020102020204" pitchFamily="34" charset="0"/>
                  </a:rPr>
                  <a:t>k</a:t>
                </a:r>
                <a:r>
                  <a:rPr lang="en-US" sz="7200" baseline="30000" dirty="0">
                    <a:latin typeface="Arial Black" panose="020B0A04020102020204" pitchFamily="34" charset="0"/>
                  </a:rPr>
                  <a:t>(i)</a:t>
                </a:r>
                <a:r>
                  <a:rPr lang="en-US" sz="7200" dirty="0">
                    <a:latin typeface="Arial Black" panose="020B0A04020102020204" pitchFamily="34" charset="0"/>
                  </a:rPr>
                  <a:t> )log(1 – (h</a:t>
                </a:r>
                <a:r>
                  <a:rPr lang="el-GR" sz="7200" baseline="-25000" dirty="0">
                    <a:latin typeface="Arial Black" panose="020B0A04020102020204" pitchFamily="34" charset="0"/>
                  </a:rPr>
                  <a:t>θ</a:t>
                </a:r>
                <a:r>
                  <a:rPr lang="en-US" sz="7200" dirty="0">
                    <a:latin typeface="Arial Black" panose="020B0A04020102020204" pitchFamily="34" charset="0"/>
                  </a:rPr>
                  <a:t> (x</a:t>
                </a:r>
                <a:r>
                  <a:rPr lang="en-US" sz="7200" baseline="30000" dirty="0">
                    <a:latin typeface="Arial Black" panose="020B0A04020102020204" pitchFamily="34" charset="0"/>
                  </a:rPr>
                  <a:t>(i) </a:t>
                </a:r>
                <a:r>
                  <a:rPr lang="en-US" sz="7200" dirty="0">
                    <a:latin typeface="Arial Black" panose="020B0A04020102020204" pitchFamily="34" charset="0"/>
                  </a:rPr>
                  <a:t>))</a:t>
                </a:r>
                <a:r>
                  <a:rPr lang="en-US" sz="7200" baseline="-25000" dirty="0">
                    <a:latin typeface="Arial Black" panose="020B0A04020102020204" pitchFamily="34" charset="0"/>
                  </a:rPr>
                  <a:t>k</a:t>
                </a:r>
                <a:r>
                  <a:rPr lang="en-US" sz="7200" dirty="0">
                    <a:latin typeface="Arial Black" panose="020B0A04020102020204" pitchFamily="34" charset="0"/>
                  </a:rPr>
                  <a:t>] +</a:t>
                </a:r>
              </a:p>
              <a:p>
                <a:pPr marL="0" indent="0">
                  <a:buNone/>
                </a:pPr>
                <a:r>
                  <a:rPr lang="en-US" sz="7200" dirty="0">
                    <a:latin typeface="Arial Black" panose="020B0A04020102020204" pitchFamily="34" charset="0"/>
                  </a:rPr>
                  <a:t> </a:t>
                </a:r>
              </a:p>
              <a:p>
                <a:pPr marL="0" indent="0">
                  <a:buNone/>
                </a:pPr>
                <a:r>
                  <a:rPr lang="el-GR" sz="7200" dirty="0">
                    <a:latin typeface="Arial Black" panose="020B0A04020102020204" pitchFamily="34" charset="0"/>
                  </a:rPr>
                  <a:t>λ</a:t>
                </a:r>
                <a:r>
                  <a:rPr lang="en-US" sz="7200" dirty="0">
                    <a:latin typeface="Arial Black" panose="020B0A04020102020204" pitchFamily="34" charset="0"/>
                  </a:rPr>
                  <a:t>/2m ∑</a:t>
                </a:r>
                <a:r>
                  <a:rPr lang="en-US" sz="7200" baseline="30000" dirty="0">
                    <a:latin typeface="Arial Black" panose="020B0A04020102020204" pitchFamily="34" charset="0"/>
                  </a:rPr>
                  <a:t>L-1</a:t>
                </a:r>
                <a:r>
                  <a:rPr lang="en-US" sz="7200" baseline="-25000" dirty="0">
                    <a:latin typeface="Arial Black" panose="020B0A04020102020204" pitchFamily="34" charset="0"/>
                  </a:rPr>
                  <a:t>l=1</a:t>
                </a:r>
                <a:r>
                  <a:rPr lang="en-US" sz="7200" dirty="0">
                    <a:latin typeface="Arial Black" panose="020B0A04020102020204" pitchFamily="34" charset="0"/>
                  </a:rPr>
                  <a:t>∑</a:t>
                </a:r>
                <a:r>
                  <a:rPr lang="en-US" sz="7200" baseline="30000" dirty="0">
                    <a:latin typeface="Arial Black" panose="020B0A04020102020204" pitchFamily="34" charset="0"/>
                  </a:rPr>
                  <a:t>s_l</a:t>
                </a:r>
                <a:r>
                  <a:rPr lang="en-US" sz="7200" baseline="-25000" dirty="0">
                    <a:latin typeface="Arial Black" panose="020B0A04020102020204" pitchFamily="34" charset="0"/>
                  </a:rPr>
                  <a:t>i=1</a:t>
                </a:r>
                <a:r>
                  <a:rPr lang="en-US" sz="7200" dirty="0">
                    <a:latin typeface="Arial Black" panose="020B0A04020102020204" pitchFamily="34" charset="0"/>
                  </a:rPr>
                  <a:t>∑</a:t>
                </a:r>
                <a:r>
                  <a:rPr lang="en-US" sz="7200" baseline="30000" dirty="0">
                    <a:latin typeface="Arial Black" panose="020B0A04020102020204" pitchFamily="34" charset="0"/>
                  </a:rPr>
                  <a:t>s_l+1</a:t>
                </a:r>
                <a:r>
                  <a:rPr lang="en-US" sz="7200" baseline="-25000" dirty="0">
                    <a:latin typeface="Arial Black" panose="020B0A04020102020204" pitchFamily="34" charset="0"/>
                  </a:rPr>
                  <a:t>j=1 </a:t>
                </a:r>
                <a:r>
                  <a:rPr lang="en-US" sz="7200" dirty="0">
                    <a:latin typeface="Arial Black" panose="020B0A04020102020204" pitchFamily="34" charset="0"/>
                  </a:rPr>
                  <a:t>(</a:t>
                </a:r>
                <a:r>
                  <a:rPr lang="en-US" sz="7200" baseline="-25000" dirty="0">
                    <a:latin typeface="Arial Black" panose="020B0A04020102020204" pitchFamily="34" charset="0"/>
                  </a:rPr>
                  <a:t> </a:t>
                </a:r>
                <a:r>
                  <a:rPr lang="el-GR" sz="7200" dirty="0">
                    <a:latin typeface="Arial Black" panose="020B0A04020102020204" pitchFamily="34" charset="0"/>
                  </a:rPr>
                  <a:t>θ</a:t>
                </a:r>
                <a:r>
                  <a:rPr lang="en-US" sz="7200" baseline="30000" dirty="0">
                    <a:latin typeface="Arial Black" panose="020B0A04020102020204" pitchFamily="34" charset="0"/>
                  </a:rPr>
                  <a:t>l </a:t>
                </a:r>
                <a:r>
                  <a:rPr lang="en-US" sz="7200" baseline="-25000" dirty="0">
                    <a:latin typeface="Arial Black" panose="020B0A04020102020204" pitchFamily="34" charset="0"/>
                  </a:rPr>
                  <a:t>ji</a:t>
                </a:r>
                <a:r>
                  <a:rPr lang="en-US" sz="7200" dirty="0">
                    <a:latin typeface="Arial Black" panose="020B0A04020102020204" pitchFamily="34" charset="0"/>
                  </a:rPr>
                  <a:t> )</a:t>
                </a:r>
                <a:r>
                  <a:rPr lang="en-US" sz="7200" baseline="30000" dirty="0">
                    <a:latin typeface="Arial Black" panose="020B0A04020102020204" pitchFamily="34" charset="0"/>
                  </a:rPr>
                  <a:t>2</a:t>
                </a:r>
              </a:p>
              <a:p>
                <a:endParaRPr lang="en-US" sz="4500" dirty="0">
                  <a:latin typeface="Aptos" panose="020B0004020202020204" pitchFamily="34" charset="0"/>
                  <a:ea typeface="Calibri" panose="020F0502020204030204" pitchFamily="34" charset="0"/>
                  <a:cs typeface="Times New Roman" panose="02020603050405020304" pitchFamily="18" charset="0"/>
                </a:endParaRPr>
              </a:p>
              <a:p>
                <a:r>
                  <a:rPr lang="en-US" sz="7200" dirty="0">
                    <a:latin typeface="Aptos" panose="020B0004020202020204" pitchFamily="34" charset="0"/>
                    <a:ea typeface="Calibri" panose="020F0502020204030204" pitchFamily="34" charset="0"/>
                    <a:cs typeface="Times New Roman" panose="02020603050405020304" pitchFamily="18" charset="0"/>
                  </a:rPr>
                  <a:t>y</a:t>
                </a:r>
                <a:r>
                  <a:rPr lang="en-US" sz="7200" baseline="30000" dirty="0">
                    <a:latin typeface="Aptos" panose="020B0004020202020204" pitchFamily="34" charset="0"/>
                    <a:ea typeface="Calibri" panose="020F0502020204030204" pitchFamily="34" charset="0"/>
                    <a:cs typeface="Times New Roman" panose="02020603050405020304" pitchFamily="18" charset="0"/>
                  </a:rPr>
                  <a:t>(i)</a:t>
                </a:r>
                <a:r>
                  <a:rPr lang="en-US" sz="7200" baseline="-25000" dirty="0">
                    <a:latin typeface="Aptos" panose="020B0004020202020204" pitchFamily="34" charset="0"/>
                    <a:ea typeface="Calibri" panose="020F0502020204030204" pitchFamily="34" charset="0"/>
                    <a:cs typeface="Times New Roman" panose="02020603050405020304" pitchFamily="18" charset="0"/>
                  </a:rPr>
                  <a:t>k</a:t>
                </a:r>
                <a:r>
                  <a:rPr lang="en-US" sz="7200" dirty="0">
                    <a:latin typeface="Aptos" panose="020B0004020202020204" pitchFamily="34" charset="0"/>
                    <a:ea typeface="Calibri" panose="020F0502020204030204" pitchFamily="34" charset="0"/>
                    <a:cs typeface="Times New Roman" panose="02020603050405020304" pitchFamily="18" charset="0"/>
                  </a:rPr>
                  <a:t>  is true (one-hot encoded) </a:t>
                </a:r>
                <a:r>
                  <a:rPr lang="en-US" sz="7200" dirty="0">
                    <a:latin typeface="Aptos" panose="020B0004020202020204" pitchFamily="34" charset="0"/>
                    <a:cs typeface="Times New Roman" panose="02020603050405020304" pitchFamily="18" charset="0"/>
                  </a:rPr>
                  <a:t>for i-th element  and k-th class</a:t>
                </a:r>
                <a:endParaRPr lang="en-US" sz="7200" dirty="0">
                  <a:latin typeface="Aptos" panose="020B0004020202020204" pitchFamily="34" charset="0"/>
                  <a:ea typeface="Calibri" panose="020F0502020204030204" pitchFamily="34" charset="0"/>
                  <a:cs typeface="Times New Roman" panose="02020603050405020304" pitchFamily="18" charset="0"/>
                </a:endParaRPr>
              </a:p>
              <a:p>
                <a:r>
                  <a:rPr lang="en-US" sz="7200" dirty="0">
                    <a:latin typeface="Aptos" panose="020B0004020202020204" pitchFamily="34" charset="0"/>
                    <a:cs typeface="Times New Roman" panose="02020603050405020304" pitchFamily="18" charset="0"/>
                  </a:rPr>
                  <a:t>(h</a:t>
                </a:r>
                <a:r>
                  <a:rPr lang="el-GR" sz="7200" baseline="-25000" dirty="0">
                    <a:latin typeface="Aptos" panose="020B0004020202020204" pitchFamily="34" charset="0"/>
                    <a:cs typeface="Times New Roman" panose="02020603050405020304" pitchFamily="18" charset="0"/>
                  </a:rPr>
                  <a:t>ϴ</a:t>
                </a:r>
                <a:r>
                  <a:rPr lang="en-US" sz="7200" baseline="30000" dirty="0">
                    <a:latin typeface="Aptos" panose="020B0004020202020204" pitchFamily="34" charset="0"/>
                    <a:cs typeface="Times New Roman" panose="02020603050405020304" pitchFamily="18" charset="0"/>
                  </a:rPr>
                  <a:t>(𝑖) </a:t>
                </a:r>
                <a:r>
                  <a:rPr lang="en-US" sz="7200" dirty="0">
                    <a:latin typeface="Aptos" panose="020B0004020202020204" pitchFamily="34" charset="0"/>
                    <a:cs typeface="Times New Roman" panose="02020603050405020304" pitchFamily="18" charset="0"/>
                  </a:rPr>
                  <a:t>)</a:t>
                </a:r>
                <a:r>
                  <a:rPr lang="en-US" sz="7200" baseline="30000" dirty="0">
                    <a:latin typeface="Aptos" panose="020B0004020202020204" pitchFamily="34" charset="0"/>
                    <a:cs typeface="Times New Roman" panose="02020603050405020304" pitchFamily="18" charset="0"/>
                  </a:rPr>
                  <a:t> </a:t>
                </a:r>
                <a:r>
                  <a:rPr lang="en-US" sz="7200" baseline="-25000" dirty="0">
                    <a:latin typeface="Aptos" panose="020B0004020202020204" pitchFamily="34" charset="0"/>
                    <a:cs typeface="Times New Roman" panose="02020603050405020304" pitchFamily="18" charset="0"/>
                  </a:rPr>
                  <a:t>k</a:t>
                </a:r>
                <a:r>
                  <a:rPr lang="en-US" sz="7200" dirty="0">
                    <a:latin typeface="Aptos" panose="020B0004020202020204" pitchFamily="34" charset="0"/>
                    <a:cs typeface="Times New Roman" panose="02020603050405020304" pitchFamily="18" charset="0"/>
                  </a:rPr>
                  <a:t> is predicted value for i-th element  and k-th output</a:t>
                </a:r>
              </a:p>
              <a:p>
                <a:r>
                  <a:rPr lang="en-US" sz="7200" dirty="0">
                    <a:latin typeface="Arial Black" panose="020B0A04020102020204" pitchFamily="34" charset="0"/>
                    <a:ea typeface="Calibri" panose="020F0502020204030204" pitchFamily="34" charset="0"/>
                    <a:cs typeface="Calibri" panose="020F0502020204030204" pitchFamily="34" charset="0"/>
                  </a:rPr>
                  <a:t>Two parts of cost function: categorical cross entropy and regularized term?</a:t>
                </a:r>
              </a:p>
              <a:p>
                <a:r>
                  <a:rPr lang="en-US" sz="7200" b="1" dirty="0"/>
                  <a:t>Part 1: Categorical Cross-Entropy</a:t>
                </a:r>
              </a:p>
              <a:p>
                <a:r>
                  <a:rPr lang="en-US" sz="7200" dirty="0"/>
                  <a:t>This term measures how well the predicted probabilities match the true labels.</a:t>
                </a:r>
              </a:p>
              <a:p>
                <a:pPr marL="0" indent="0">
                  <a:buNone/>
                </a:pPr>
                <a:r>
                  <a:rPr lang="en-US" sz="7200" dirty="0"/>
                  <a:t>1/</a:t>
                </a:r>
                <a:r>
                  <a:rPr lang="en-US" sz="7200" dirty="0" err="1"/>
                  <a:t>m∑</a:t>
                </a:r>
                <a:r>
                  <a:rPr lang="en-US" sz="7200" baseline="-25000" dirty="0" err="1"/>
                  <a:t>i</a:t>
                </a:r>
                <a:r>
                  <a:rPr lang="en-US" sz="7200" baseline="-25000" dirty="0"/>
                  <a:t>=1</a:t>
                </a:r>
                <a:r>
                  <a:rPr lang="en-US" sz="7200" baseline="30000" dirty="0"/>
                  <a:t>m</a:t>
                </a:r>
                <a:r>
                  <a:rPr lang="en-US" sz="7200" dirty="0"/>
                  <a:t>∑</a:t>
                </a:r>
                <a:r>
                  <a:rPr lang="en-US" sz="7200" baseline="-25000" dirty="0"/>
                  <a:t>k=1</a:t>
                </a:r>
                <a:r>
                  <a:rPr lang="en-US" sz="7200" baseline="30000" dirty="0"/>
                  <a:t>K</a:t>
                </a:r>
                <a:r>
                  <a:rPr lang="en-US" sz="7200" dirty="0"/>
                  <a:t>[y</a:t>
                </a:r>
                <a:r>
                  <a:rPr lang="en-US" sz="7200" baseline="-25000" dirty="0"/>
                  <a:t>k</a:t>
                </a:r>
                <a:r>
                  <a:rPr lang="en-US" sz="7200" baseline="30000" dirty="0"/>
                  <a:t>(i)</a:t>
                </a:r>
                <a:r>
                  <a:rPr lang="en-US" sz="7200" dirty="0"/>
                  <a:t>log⁡(h</a:t>
                </a:r>
                <a:r>
                  <a:rPr lang="el-GR" sz="7200" baseline="-25000" dirty="0"/>
                  <a:t>θ</a:t>
                </a:r>
                <a:r>
                  <a:rPr lang="en-US" sz="7200" baseline="-25000" dirty="0"/>
                  <a:t> </a:t>
                </a:r>
                <a:r>
                  <a:rPr lang="en-US" sz="7200" dirty="0"/>
                  <a:t> x</a:t>
                </a:r>
                <a:r>
                  <a:rPr lang="el-GR" sz="7200" baseline="30000" dirty="0"/>
                  <a:t>(</a:t>
                </a:r>
                <a:r>
                  <a:rPr lang="en-US" sz="7200" baseline="30000" dirty="0"/>
                  <a:t>i)</a:t>
                </a:r>
                <a:r>
                  <a:rPr lang="en-US" sz="7200" dirty="0"/>
                  <a:t>))</a:t>
                </a:r>
                <a:r>
                  <a:rPr lang="en-US" sz="7200" baseline="-25000" dirty="0"/>
                  <a:t>k</a:t>
                </a:r>
                <a:r>
                  <a:rPr lang="en-US" sz="7200" dirty="0"/>
                  <a:t>+(1−y</a:t>
                </a:r>
                <a:r>
                  <a:rPr lang="en-US" sz="7200" baseline="-25000" dirty="0"/>
                  <a:t>k</a:t>
                </a:r>
                <a:r>
                  <a:rPr lang="en-US" sz="7200" baseline="30000" dirty="0"/>
                  <a:t>(i)</a:t>
                </a:r>
                <a:r>
                  <a:rPr lang="en-US" sz="7200" dirty="0"/>
                  <a:t>)log⁡(1−h</a:t>
                </a:r>
                <a:r>
                  <a:rPr lang="el-GR" sz="7200" dirty="0"/>
                  <a:t>θ(</a:t>
                </a:r>
                <a:r>
                  <a:rPr lang="en-US" sz="7200" dirty="0"/>
                  <a:t>x</a:t>
                </a:r>
                <a:r>
                  <a:rPr lang="en-US" sz="7200" baseline="30000" dirty="0"/>
                  <a:t>(i)</a:t>
                </a:r>
                <a:r>
                  <a:rPr lang="en-US" sz="7200" dirty="0"/>
                  <a:t>)</a:t>
                </a:r>
                <a:r>
                  <a:rPr lang="en-US" sz="7200" baseline="-25000" dirty="0"/>
                  <a:t>k</a:t>
                </a:r>
                <a:r>
                  <a:rPr lang="en-US" sz="7200" dirty="0"/>
                  <a:t>]</a:t>
                </a:r>
              </a:p>
              <a:p>
                <a:pPr marL="0" indent="0">
                  <a:buNone/>
                </a:pPr>
                <a:r>
                  <a:rPr lang="en-US" sz="7200" b="1" dirty="0"/>
                  <a:t>Part 2:</a:t>
                </a:r>
                <a:r>
                  <a:rPr lang="en-US" sz="7200" dirty="0">
                    <a:latin typeface="Arial Black" panose="020B0A04020102020204" pitchFamily="34" charset="0"/>
                    <a:ea typeface="Calibri" panose="020F0502020204030204" pitchFamily="34" charset="0"/>
                    <a:cs typeface="Calibri" panose="020F0502020204030204" pitchFamily="34" charset="0"/>
                  </a:rPr>
                  <a:t> regularized term</a:t>
                </a:r>
                <a:endParaRPr lang="en-US" sz="7200" dirty="0">
                  <a:latin typeface="Times New Roman" panose="02020603050405020304" pitchFamily="18" charset="0"/>
                  <a:cs typeface="Times New Roman" panose="02020603050405020304" pitchFamily="18" charset="0"/>
                </a:endParaRPr>
              </a:p>
              <a:p>
                <a:pPr marL="0" indent="0">
                  <a:buNone/>
                </a:pPr>
                <a:r>
                  <a:rPr lang="en-US" sz="7200" dirty="0">
                    <a:latin typeface="Times New Roman" panose="02020603050405020304" pitchFamily="18" charset="0"/>
                    <a:cs typeface="Times New Roman" panose="02020603050405020304" pitchFamily="18" charset="0"/>
                  </a:rPr>
                  <a:t> </a:t>
                </a:r>
                <a:r>
                  <a:rPr lang="el-GR" sz="7200" dirty="0">
                    <a:latin typeface="Times New Roman" panose="02020603050405020304" pitchFamily="18" charset="0"/>
                    <a:cs typeface="Times New Roman" panose="02020603050405020304" pitchFamily="18" charset="0"/>
                  </a:rPr>
                  <a:t>λ</a:t>
                </a:r>
                <a:r>
                  <a:rPr lang="en-US" sz="7200" dirty="0">
                    <a:latin typeface="Times New Roman" panose="02020603050405020304" pitchFamily="18" charset="0"/>
                    <a:cs typeface="Times New Roman" panose="02020603050405020304" pitchFamily="18" charset="0"/>
                  </a:rPr>
                  <a:t>/2m </a:t>
                </a:r>
                <a:r>
                  <a:rPr lang="el-GR" sz="7200" dirty="0">
                    <a:latin typeface="Times New Roman" panose="02020603050405020304" pitchFamily="18" charset="0"/>
                    <a:ea typeface="Calibri" panose="020F0502020204030204" pitchFamily="34" charset="0"/>
                    <a:cs typeface="Times New Roman" panose="02020603050405020304" pitchFamily="18" charset="0"/>
                  </a:rPr>
                  <a:t>Σ</a:t>
                </a:r>
                <a:r>
                  <a:rPr lang="en-US" sz="7200" baseline="-25000" dirty="0">
                    <a:latin typeface="Times New Roman" panose="02020603050405020304" pitchFamily="18" charset="0"/>
                    <a:ea typeface="Calibri" panose="020F0502020204030204" pitchFamily="34" charset="0"/>
                    <a:cs typeface="Times New Roman" panose="02020603050405020304" pitchFamily="18" charset="0"/>
                  </a:rPr>
                  <a:t>l=1</a:t>
                </a:r>
                <a:r>
                  <a:rPr lang="en-US" sz="7200" baseline="30000" dirty="0">
                    <a:latin typeface="Times New Roman" panose="02020603050405020304" pitchFamily="18" charset="0"/>
                    <a:ea typeface="Calibri" panose="020F0502020204030204" pitchFamily="34" charset="0"/>
                    <a:cs typeface="Times New Roman" panose="02020603050405020304" pitchFamily="18" charset="0"/>
                  </a:rPr>
                  <a:t>L-1</a:t>
                </a:r>
                <a:r>
                  <a:rPr lang="en-US" sz="7200" dirty="0">
                    <a:latin typeface="Times New Roman" panose="02020603050405020304" pitchFamily="18" charset="0"/>
                    <a:ea typeface="Calibri" panose="020F0502020204030204" pitchFamily="34" charset="0"/>
                    <a:cs typeface="Times New Roman" panose="02020603050405020304" pitchFamily="18" charset="0"/>
                  </a:rPr>
                  <a:t> </a:t>
                </a:r>
                <a:r>
                  <a:rPr lang="el-GR" sz="7200" dirty="0">
                    <a:latin typeface="Calibri" panose="020F0502020204030204" pitchFamily="34" charset="0"/>
                    <a:ea typeface="Calibri" panose="020F0502020204030204" pitchFamily="34" charset="0"/>
                    <a:cs typeface="Calibri" panose="020F0502020204030204" pitchFamily="34" charset="0"/>
                  </a:rPr>
                  <a:t>Σ</a:t>
                </a:r>
                <a:r>
                  <a:rPr lang="en-US" sz="7200" baseline="-25000" dirty="0">
                    <a:latin typeface="Calibri" panose="020F0502020204030204" pitchFamily="34" charset="0"/>
                    <a:ea typeface="Calibri" panose="020F0502020204030204" pitchFamily="34" charset="0"/>
                    <a:cs typeface="Calibri" panose="020F0502020204030204" pitchFamily="34" charset="0"/>
                  </a:rPr>
                  <a:t>i=1 </a:t>
                </a:r>
                <a:r>
                  <a:rPr lang="en-US" sz="7200" baseline="30000" dirty="0">
                    <a:latin typeface="Calibri" panose="020F0502020204030204" pitchFamily="34" charset="0"/>
                    <a:ea typeface="Calibri" panose="020F0502020204030204" pitchFamily="34" charset="0"/>
                    <a:cs typeface="Calibri" panose="020F0502020204030204" pitchFamily="34" charset="0"/>
                  </a:rPr>
                  <a:t>s_l</a:t>
                </a:r>
                <a:r>
                  <a:rPr lang="en-US" sz="7200" dirty="0">
                    <a:latin typeface="Calibri" panose="020F0502020204030204" pitchFamily="34" charset="0"/>
                    <a:ea typeface="Calibri" panose="020F0502020204030204" pitchFamily="34" charset="0"/>
                    <a:cs typeface="Calibri" panose="020F0502020204030204" pitchFamily="34" charset="0"/>
                  </a:rPr>
                  <a:t>  </a:t>
                </a:r>
                <a:r>
                  <a:rPr lang="el-GR" sz="7200" dirty="0">
                    <a:latin typeface="Calibri" panose="020F0502020204030204" pitchFamily="34" charset="0"/>
                    <a:ea typeface="Calibri" panose="020F0502020204030204" pitchFamily="34" charset="0"/>
                    <a:cs typeface="Calibri" panose="020F0502020204030204" pitchFamily="34" charset="0"/>
                  </a:rPr>
                  <a:t>Σ</a:t>
                </a:r>
                <a:r>
                  <a:rPr lang="en-US" sz="7200" baseline="-25000" dirty="0">
                    <a:latin typeface="Calibri" panose="020F0502020204030204" pitchFamily="34" charset="0"/>
                    <a:ea typeface="Calibri" panose="020F0502020204030204" pitchFamily="34" charset="0"/>
                    <a:cs typeface="Calibri" panose="020F0502020204030204" pitchFamily="34" charset="0"/>
                  </a:rPr>
                  <a:t>j=1 </a:t>
                </a:r>
                <a:r>
                  <a:rPr lang="en-US" sz="7200" baseline="30000" dirty="0">
                    <a:latin typeface="Calibri" panose="020F0502020204030204" pitchFamily="34" charset="0"/>
                    <a:ea typeface="Calibri" panose="020F0502020204030204" pitchFamily="34" charset="0"/>
                    <a:cs typeface="Calibri" panose="020F0502020204030204" pitchFamily="34" charset="0"/>
                  </a:rPr>
                  <a:t>s_l  +1</a:t>
                </a:r>
                <a:r>
                  <a:rPr lang="en-US" sz="7200" dirty="0">
                    <a:latin typeface="Calibri" panose="020F0502020204030204" pitchFamily="34" charset="0"/>
                    <a:ea typeface="Calibri" panose="020F0502020204030204" pitchFamily="34" charset="0"/>
                    <a:cs typeface="Calibri" panose="020F0502020204030204" pitchFamily="34" charset="0"/>
                  </a:rPr>
                  <a:t> (</a:t>
                </a:r>
                <a:r>
                  <a:rPr lang="el-GR" sz="7200" dirty="0">
                    <a:latin typeface="Calibri" panose="020F0502020204030204" pitchFamily="34" charset="0"/>
                    <a:ea typeface="Calibri" panose="020F0502020204030204" pitchFamily="34" charset="0"/>
                    <a:cs typeface="Calibri" panose="020F0502020204030204" pitchFamily="34" charset="0"/>
                  </a:rPr>
                  <a:t>ϴ</a:t>
                </a:r>
                <a:r>
                  <a:rPr lang="en-US" sz="7200" dirty="0">
                    <a:latin typeface="Calibri" panose="020F0502020204030204" pitchFamily="34" charset="0"/>
                    <a:ea typeface="Calibri" panose="020F0502020204030204" pitchFamily="34" charset="0"/>
                    <a:cs typeface="Calibri" panose="020F0502020204030204" pitchFamily="34" charset="0"/>
                  </a:rPr>
                  <a:t> </a:t>
                </a:r>
                <a:r>
                  <a:rPr lang="en-US" sz="7200" baseline="30000" dirty="0">
                    <a:latin typeface="Calibri" panose="020F0502020204030204" pitchFamily="34" charset="0"/>
                    <a:ea typeface="Calibri" panose="020F0502020204030204" pitchFamily="34" charset="0"/>
                    <a:cs typeface="Calibri" panose="020F0502020204030204" pitchFamily="34" charset="0"/>
                  </a:rPr>
                  <a:t>(i)</a:t>
                </a:r>
                <a:r>
                  <a:rPr lang="en-US" sz="7200" baseline="-25000" dirty="0">
                    <a:latin typeface="Calibri" panose="020F0502020204030204" pitchFamily="34" charset="0"/>
                    <a:ea typeface="Calibri" panose="020F0502020204030204" pitchFamily="34" charset="0"/>
                    <a:cs typeface="Calibri" panose="020F0502020204030204" pitchFamily="34" charset="0"/>
                  </a:rPr>
                  <a:t>ji</a:t>
                </a:r>
                <a:r>
                  <a:rPr lang="en-US" sz="7200" dirty="0">
                    <a:latin typeface="Calibri" panose="020F0502020204030204" pitchFamily="34" charset="0"/>
                    <a:ea typeface="Calibri" panose="020F0502020204030204" pitchFamily="34" charset="0"/>
                    <a:cs typeface="Calibri" panose="020F0502020204030204" pitchFamily="34" charset="0"/>
                  </a:rPr>
                  <a:t>)</a:t>
                </a:r>
                <a:r>
                  <a:rPr lang="en-US" sz="7200" baseline="30000" dirty="0">
                    <a:latin typeface="Calibri" panose="020F0502020204030204" pitchFamily="34" charset="0"/>
                    <a:ea typeface="Calibri" panose="020F0502020204030204" pitchFamily="34" charset="0"/>
                    <a:cs typeface="Calibri" panose="020F0502020204030204" pitchFamily="34" charset="0"/>
                  </a:rPr>
                  <a:t>2			</a:t>
                </a:r>
              </a:p>
              <a:p>
                <a:pPr marL="0" indent="0">
                  <a:buNone/>
                </a:pPr>
                <a:endParaRPr lang="en-US" sz="3200" dirty="0">
                  <a:latin typeface="Aptos" panose="020B0004020202020204" pitchFamily="34" charset="0"/>
                  <a:cs typeface="Times New Roman" panose="02020603050405020304" pitchFamily="18" charset="0"/>
                </a:endParaRPr>
              </a:p>
              <a:p>
                <a:pPr marL="0" indent="0">
                  <a:buNone/>
                </a:pPr>
                <a:r>
                  <a:rPr lang="en-US" sz="2000" baseline="30000" dirty="0">
                    <a:latin typeface="Aptos" panose="020B0004020202020204" pitchFamily="34" charset="0"/>
                    <a:cs typeface="Times New Roman" panose="02020603050405020304" pitchFamily="18" charset="0"/>
                  </a:rPr>
                  <a:t>	</a:t>
                </a:r>
              </a:p>
              <a:p>
                <a:endParaRPr lang="en-US" sz="2000" dirty="0">
                  <a:latin typeface="Aptos" panose="020B0004020202020204" pitchFamily="34" charset="0"/>
                </a:endParaRPr>
              </a:p>
            </p:txBody>
          </p:sp>
        </mc:Choice>
        <mc:Fallback xmlns="">
          <p:sp>
            <p:nvSpPr>
              <p:cNvPr id="3" name="Content Placeholder 2">
                <a:extLst>
                  <a:ext uri="{FF2B5EF4-FFF2-40B4-BE49-F238E27FC236}">
                    <a16:creationId xmlns:a16="http://schemas.microsoft.com/office/drawing/2014/main" id="{E386DDAA-1340-14C3-2DC3-F90BCC50CEBD}"/>
                  </a:ext>
                </a:extLst>
              </p:cNvPr>
              <p:cNvSpPr>
                <a:spLocks noGrp="1" noRot="1" noChangeAspect="1" noMove="1" noResize="1" noEditPoints="1" noAdjustHandles="1" noChangeArrowheads="1" noChangeShapeType="1" noTextEdit="1"/>
              </p:cNvSpPr>
              <p:nvPr>
                <p:ph idx="1"/>
              </p:nvPr>
            </p:nvSpPr>
            <p:spPr>
              <a:xfrm>
                <a:off x="838200" y="962673"/>
                <a:ext cx="10515600" cy="5774189"/>
              </a:xfrm>
              <a:blipFill>
                <a:blip r:embed="rId2"/>
                <a:stretch>
                  <a:fillRect l="-638"/>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F2FB4AF1-5BA0-8493-5B25-A9EDFC5B93C7}"/>
              </a:ext>
            </a:extLst>
          </p:cNvPr>
          <p:cNvSpPr txBox="1"/>
          <p:nvPr/>
        </p:nvSpPr>
        <p:spPr>
          <a:xfrm>
            <a:off x="3442512" y="817787"/>
            <a:ext cx="1189530"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1 output unit</a:t>
            </a:r>
          </a:p>
        </p:txBody>
      </p:sp>
      <p:cxnSp>
        <p:nvCxnSpPr>
          <p:cNvPr id="7" name="Straight Arrow Connector 6">
            <a:extLst>
              <a:ext uri="{FF2B5EF4-FFF2-40B4-BE49-F238E27FC236}">
                <a16:creationId xmlns:a16="http://schemas.microsoft.com/office/drawing/2014/main" id="{7EC35202-098B-321D-C597-5E59719C3B17}"/>
              </a:ext>
            </a:extLst>
          </p:cNvPr>
          <p:cNvCxnSpPr>
            <a:cxnSpLocks/>
          </p:cNvCxnSpPr>
          <p:nvPr/>
        </p:nvCxnSpPr>
        <p:spPr>
          <a:xfrm flipH="1">
            <a:off x="3672009" y="974884"/>
            <a:ext cx="106565" cy="2646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B2C8B30-AA4C-B9FF-27A3-A2C12B677CB7}"/>
              </a:ext>
            </a:extLst>
          </p:cNvPr>
          <p:cNvCxnSpPr>
            <a:cxnSpLocks/>
          </p:cNvCxnSpPr>
          <p:nvPr/>
        </p:nvCxnSpPr>
        <p:spPr>
          <a:xfrm>
            <a:off x="3173857" y="1923620"/>
            <a:ext cx="0" cy="17481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72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2CF89C0-9CC4-6E2D-31BE-F83EBE01D510}"/>
                  </a:ext>
                </a:extLst>
              </p:cNvPr>
              <p:cNvSpPr>
                <a:spLocks noGrp="1"/>
              </p:cNvSpPr>
              <p:nvPr>
                <p:ph idx="1"/>
              </p:nvPr>
            </p:nvSpPr>
            <p:spPr>
              <a:xfrm>
                <a:off x="683558" y="367323"/>
                <a:ext cx="10515600" cy="6384782"/>
              </a:xfrm>
            </p:spPr>
            <p:txBody>
              <a:bodyPr>
                <a:normAutofit fontScale="85000" lnSpcReduction="20000"/>
              </a:bodyPr>
              <a:lstStyle/>
              <a:p>
                <a:r>
                  <a:rPr lang="en-US" sz="2000" dirty="0"/>
                  <a:t>Components:</a:t>
                </a:r>
              </a:p>
              <a:p>
                <a:r>
                  <a:rPr lang="en-US" sz="1800" dirty="0">
                    <a:latin typeface="Times New Roman" panose="02020603050405020304" pitchFamily="18" charset="0"/>
                    <a:cs typeface="Times New Roman" panose="02020603050405020304" pitchFamily="18" charset="0"/>
                  </a:rPr>
                  <a:t>𝑚: number of training examples</a:t>
                </a:r>
              </a:p>
              <a:p>
                <a:r>
                  <a:rPr lang="en-US" sz="1800" dirty="0">
                    <a:latin typeface="Times New Roman" panose="02020603050405020304" pitchFamily="18" charset="0"/>
                    <a:cs typeface="Times New Roman" panose="02020603050405020304" pitchFamily="18" charset="0"/>
                  </a:rPr>
                  <a:t>𝐾: number of classes</a:t>
                </a:r>
              </a:p>
              <a:p>
                <a:pPr marL="0" indent="0">
                  <a:buNone/>
                </a:pPr>
                <a:r>
                  <a:rPr lang="en-US" sz="1800" dirty="0">
                    <a:latin typeface="Times New Roman" panose="02020603050405020304" pitchFamily="18" charset="0"/>
                    <a:cs typeface="Times New Roman" panose="02020603050405020304" pitchFamily="18" charset="0"/>
                  </a:rPr>
                  <a:t>y</a:t>
                </a:r>
                <a:r>
                  <a:rPr lang="en-US" sz="1800" baseline="-25000" dirty="0">
                    <a:latin typeface="Times New Roman" panose="02020603050405020304" pitchFamily="18" charset="0"/>
                    <a:cs typeface="Times New Roman" panose="02020603050405020304" pitchFamily="18" charset="0"/>
                  </a:rPr>
                  <a:t>k</a:t>
                </a:r>
                <a:r>
                  <a:rPr lang="en-US" sz="1800" baseline="30000" dirty="0">
                    <a:latin typeface="Times New Roman" panose="02020603050405020304" pitchFamily="18" charset="0"/>
                    <a:cs typeface="Times New Roman" panose="02020603050405020304" pitchFamily="18" charset="0"/>
                  </a:rPr>
                  <a:t>i </a:t>
                </a:r>
                <a:r>
                  <a:rPr lang="en-US" sz="1800" dirty="0">
                    <a:latin typeface="Times New Roman" panose="02020603050405020304" pitchFamily="18" charset="0"/>
                    <a:cs typeface="Times New Roman" panose="02020603050405020304" pitchFamily="18" charset="0"/>
                  </a:rPr>
                  <a:t> is true label for class 𝑘 of example 𝑖 (typically 0 or 1). Like  true if  belong to  a class  and equal to 1 otherwise = 1 .   Or  (one-hot-encoded) such as [1, 0, 0]</a:t>
                </a:r>
              </a:p>
              <a:p>
                <a:r>
                  <a:rPr lang="en-US" sz="1800" dirty="0">
                    <a:latin typeface="Times New Roman" panose="02020603050405020304" pitchFamily="18" charset="0"/>
                    <a:cs typeface="Times New Roman" panose="02020603050405020304" pitchFamily="18" charset="0"/>
                  </a:rPr>
                  <a:t>ℎ</a:t>
                </a:r>
                <a:r>
                  <a:rPr lang="en-US" sz="1800" baseline="-25000" dirty="0">
                    <a:latin typeface="Times New Roman" panose="02020603050405020304" pitchFamily="18" charset="0"/>
                    <a:cs typeface="Times New Roman" panose="02020603050405020304" pitchFamily="18" charset="0"/>
                  </a:rPr>
                  <a:t>𝜃</a:t>
                </a:r>
                <a:r>
                  <a:rPr lang="en-US" sz="1800" dirty="0">
                    <a:latin typeface="Times New Roman" panose="02020603050405020304" pitchFamily="18" charset="0"/>
                    <a:cs typeface="Times New Roman" panose="02020603050405020304" pitchFamily="18" charset="0"/>
                  </a:rPr>
                  <a:t>(𝑥</a:t>
                </a:r>
                <a:r>
                  <a:rPr lang="en-US" sz="1800" baseline="30000" dirty="0">
                    <a:latin typeface="Times New Roman" panose="02020603050405020304" pitchFamily="18" charset="0"/>
                    <a:cs typeface="Times New Roman" panose="02020603050405020304" pitchFamily="18" charset="0"/>
                  </a:rPr>
                  <a:t>(𝑖)</a:t>
                </a:r>
                <a:r>
                  <a:rPr lang="en-US" sz="1800" dirty="0">
                    <a:latin typeface="Times New Roman" panose="02020603050405020304" pitchFamily="18" charset="0"/>
                    <a:cs typeface="Times New Roman" panose="02020603050405020304" pitchFamily="18" charset="0"/>
                  </a:rPr>
                  <a:t>)</a:t>
                </a:r>
                <a:r>
                  <a:rPr lang="en-US" sz="1800" baseline="-25000" dirty="0">
                    <a:latin typeface="Times New Roman" panose="02020603050405020304" pitchFamily="18" charset="0"/>
                    <a:cs typeface="Times New Roman" panose="02020603050405020304" pitchFamily="18" charset="0"/>
                  </a:rPr>
                  <a:t>𝑘</a:t>
                </a:r>
              </a:p>
              <a:p>
                <a:pPr marL="0" indent="0">
                  <a:buNone/>
                </a:pPr>
                <a:r>
                  <a:rPr lang="en-US" sz="1800" dirty="0">
                    <a:latin typeface="Arial Black" panose="020B0A04020102020204" pitchFamily="34" charset="0"/>
                    <a:cs typeface="Times New Roman" panose="02020603050405020304" pitchFamily="18" charset="0"/>
                  </a:rPr>
                  <a:t>Interpretation</a:t>
                </a:r>
              </a:p>
              <a:p>
                <a:pPr marL="342900" indent="-342900">
                  <a:buFont typeface="+mj-lt"/>
                  <a:buAutoNum type="arabicPeriod"/>
                </a:pPr>
                <a:r>
                  <a:rPr lang="en-US" sz="1800" dirty="0">
                    <a:latin typeface="Times New Roman" panose="02020603050405020304" pitchFamily="18" charset="0"/>
                    <a:cs typeface="Times New Roman" panose="02020603050405020304" pitchFamily="18" charset="0"/>
                  </a:rPr>
                  <a:t>Treats each class independently (no softmax normalization across classes)</a:t>
                </a:r>
              </a:p>
              <a:p>
                <a:pPr marL="342900" indent="-342900">
                  <a:buFont typeface="+mj-lt"/>
                  <a:buAutoNum type="arabicPeriod"/>
                </a:pPr>
                <a:r>
                  <a:rPr lang="en-US" sz="1800" dirty="0">
                    <a:latin typeface="Times New Roman" panose="02020603050405020304" pitchFamily="18" charset="0"/>
                    <a:cs typeface="Times New Roman" panose="02020603050405020304" pitchFamily="18" charset="0"/>
                  </a:rPr>
                  <a:t>Is ideal for multi-label classification, where multiple classes can be "on" simultaneously</a:t>
                </a:r>
              </a:p>
              <a:p>
                <a:pPr marL="342900" indent="-342900">
                  <a:buFont typeface="+mj-lt"/>
                  <a:buAutoNum type="arabicPeriod"/>
                </a:pPr>
                <a:r>
                  <a:rPr lang="en-US" sz="1800" dirty="0">
                    <a:latin typeface="Times New Roman" panose="02020603050405020304" pitchFamily="18" charset="0"/>
                    <a:cs typeface="Times New Roman" panose="02020603050405020304" pitchFamily="18" charset="0"/>
                  </a:rPr>
                  <a:t>Penalizes confident wrong predictions more heavily</a:t>
                </a:r>
              </a:p>
              <a:p>
                <a:pPr marL="0" indent="0">
                  <a:buNone/>
                </a:pPr>
                <a:r>
                  <a:rPr lang="en-US" sz="1800" dirty="0">
                    <a:latin typeface="Arial Black" panose="020B0A04020102020204" pitchFamily="34" charset="0"/>
                  </a:rPr>
                  <a:t>Comparison to SoftMax-Based Cross-Entropy</a:t>
                </a:r>
                <a:endParaRPr lang="en-US" sz="1800" dirty="0">
                  <a:latin typeface="Arial Black" panose="020B0A04020102020204" pitchFamily="34"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If you're doing single-label multi-class classification, where each input belongs to exactly one class, you'd typically use:</a:t>
                </a:r>
              </a:p>
              <a:p>
                <a:pPr marL="0" indent="0">
                  <a:buNone/>
                </a:pPr>
                <a:r>
                  <a:rPr lang="en-US" sz="1800" dirty="0">
                    <a:latin typeface="Times New Roman" panose="02020603050405020304" pitchFamily="18" charset="0"/>
                    <a:cs typeface="Times New Roman" panose="02020603050405020304" pitchFamily="18" charset="0"/>
                  </a:rPr>
                  <a:t>J </a:t>
                </a:r>
                <a:r>
                  <a:rPr lang="en-US" sz="1800" baseline="-25000" dirty="0">
                    <a:latin typeface="Times New Roman" panose="02020603050405020304" pitchFamily="18" charset="0"/>
                    <a:cs typeface="Times New Roman" panose="02020603050405020304" pitchFamily="18" charset="0"/>
                  </a:rPr>
                  <a:t>(</a:t>
                </a:r>
                <a:r>
                  <a:rPr lang="el-GR" sz="1800" baseline="-250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𝑚</m:t>
                        </m:r>
                      </m:den>
                    </m:f>
                  </m:oMath>
                </a14:m>
                <a:r>
                  <a:rPr lang="en-US" sz="1800" dirty="0">
                    <a:latin typeface="Times New Roman" panose="02020603050405020304" pitchFamily="18" charset="0"/>
                    <a:cs typeface="Times New Roman" panose="02020603050405020304" pitchFamily="18" charset="0"/>
                  </a:rPr>
                  <a:t> ∑</a:t>
                </a:r>
                <a:r>
                  <a:rPr lang="en-US" sz="1800" baseline="-25000" dirty="0">
                    <a:latin typeface="Times New Roman" panose="02020603050405020304" pitchFamily="18" charset="0"/>
                    <a:cs typeface="Times New Roman" panose="02020603050405020304" pitchFamily="18" charset="0"/>
                  </a:rPr>
                  <a:t>𝑖=1</a:t>
                </a:r>
                <a:r>
                  <a:rPr lang="en-US" sz="1800" baseline="30000" dirty="0">
                    <a:latin typeface="Times New Roman" panose="02020603050405020304" pitchFamily="18" charset="0"/>
                    <a:cs typeface="Times New Roman" panose="02020603050405020304" pitchFamily="18" charset="0"/>
                  </a:rPr>
                  <a:t>𝑚 </a:t>
                </a:r>
                <a:r>
                  <a:rPr lang="el-GR" sz="1800" dirty="0">
                    <a:latin typeface="Times New Roman" panose="02020603050405020304" pitchFamily="18" charset="0"/>
                    <a:ea typeface="Calibri" panose="020F0502020204030204" pitchFamily="34" charset="0"/>
                    <a:cs typeface="Times New Roman" panose="02020603050405020304" pitchFamily="18" charset="0"/>
                  </a:rPr>
                  <a:t>Σ</a:t>
                </a:r>
                <a:r>
                  <a:rPr lang="en-US" sz="1800" baseline="-25000" dirty="0">
                    <a:latin typeface="Times New Roman" panose="02020603050405020304" pitchFamily="18" charset="0"/>
                    <a:ea typeface="Calibri" panose="020F0502020204030204" pitchFamily="34" charset="0"/>
                    <a:cs typeface="Times New Roman" panose="02020603050405020304" pitchFamily="18" charset="0"/>
                  </a:rPr>
                  <a:t>k=1</a:t>
                </a:r>
                <a:r>
                  <a:rPr lang="en-US" sz="1800" baseline="30000" dirty="0">
                    <a:latin typeface="Times New Roman" panose="02020603050405020304" pitchFamily="18" charset="0"/>
                    <a:ea typeface="Calibri" panose="020F0502020204030204" pitchFamily="34" charset="0"/>
                    <a:cs typeface="Times New Roman" panose="02020603050405020304" pitchFamily="18" charset="0"/>
                  </a:rPr>
                  <a:t>K</a:t>
                </a:r>
                <a:r>
                  <a:rPr lang="en-US" sz="1800" dirty="0">
                    <a:latin typeface="Times New Roman" panose="02020603050405020304" pitchFamily="18" charset="0"/>
                    <a:cs typeface="Times New Roman" panose="02020603050405020304" pitchFamily="18" charset="0"/>
                  </a:rPr>
                  <a:t> [𝑦</a:t>
                </a:r>
                <a:r>
                  <a:rPr lang="en-US" sz="1800" baseline="-25000" dirty="0">
                    <a:latin typeface="Times New Roman" panose="02020603050405020304" pitchFamily="18" charset="0"/>
                    <a:cs typeface="Times New Roman" panose="02020603050405020304" pitchFamily="18" charset="0"/>
                  </a:rPr>
                  <a:t>k</a:t>
                </a:r>
                <a:r>
                  <a:rPr lang="en-US" sz="1800" baseline="30000" dirty="0">
                    <a:latin typeface="Times New Roman" panose="02020603050405020304" pitchFamily="18" charset="0"/>
                    <a:cs typeface="Times New Roman" panose="02020603050405020304" pitchFamily="18" charset="0"/>
                  </a:rPr>
                  <a:t>(𝑖) </a:t>
                </a:r>
                <a:r>
                  <a:rPr lang="en-US" sz="1800" dirty="0">
                    <a:latin typeface="Times New Roman" panose="02020603050405020304" pitchFamily="18" charset="0"/>
                    <a:cs typeface="Times New Roman" panose="02020603050405020304" pitchFamily="18" charset="0"/>
                  </a:rPr>
                  <a:t>log (h</a:t>
                </a:r>
                <a:r>
                  <a:rPr lang="el-GR" sz="1800" baseline="-250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(x</a:t>
                </a:r>
                <a:r>
                  <a:rPr lang="en-US" sz="1800" baseline="30000" dirty="0">
                    <a:latin typeface="Times New Roman" panose="02020603050405020304" pitchFamily="18" charset="0"/>
                    <a:cs typeface="Times New Roman" panose="02020603050405020304" pitchFamily="18" charset="0"/>
                  </a:rPr>
                  <a:t> (𝑖)</a:t>
                </a:r>
                <a:r>
                  <a:rPr lang="en-US" sz="1800" dirty="0">
                    <a:latin typeface="Times New Roman" panose="02020603050405020304" pitchFamily="18" charset="0"/>
                    <a:cs typeface="Times New Roman" panose="02020603050405020304" pitchFamily="18" charset="0"/>
                  </a:rPr>
                  <a:t>)</a:t>
                </a:r>
                <a:r>
                  <a:rPr lang="en-US" sz="1800" baseline="-25000" dirty="0">
                    <a:latin typeface="Times New Roman" panose="02020603050405020304" pitchFamily="18" charset="0"/>
                    <a:cs typeface="Times New Roman" panose="02020603050405020304" pitchFamily="18" charset="0"/>
                  </a:rPr>
                  <a:t>k </a:t>
                </a:r>
                <a:r>
                  <a:rPr lang="en-US" sz="1800" dirty="0">
                    <a:latin typeface="Times New Roman" panose="02020603050405020304" pitchFamily="18" charset="0"/>
                    <a:cs typeface="Times New Roman" panose="02020603050405020304" pitchFamily="18" charset="0"/>
                  </a:rPr>
                  <a:t>)</a:t>
                </a:r>
              </a:p>
              <a:p>
                <a:pPr marL="0" indent="0">
                  <a:buNone/>
                </a:pPr>
                <a:r>
                  <a:rPr lang="en-US" sz="1800" dirty="0">
                    <a:latin typeface="Times New Roman" panose="02020603050405020304" pitchFamily="18" charset="0"/>
                    <a:cs typeface="Times New Roman" panose="02020603050405020304" pitchFamily="18" charset="0"/>
                  </a:rPr>
                  <a:t>Here, ℎ</a:t>
                </a:r>
                <a:r>
                  <a:rPr lang="en-US" sz="1800" baseline="-25000" dirty="0">
                    <a:latin typeface="Times New Roman" panose="02020603050405020304" pitchFamily="18" charset="0"/>
                    <a:cs typeface="Times New Roman" panose="02020603050405020304" pitchFamily="18" charset="0"/>
                  </a:rPr>
                  <a:t>𝜃</a:t>
                </a:r>
                <a:r>
                  <a:rPr lang="en-US" sz="1800" dirty="0">
                    <a:latin typeface="Times New Roman" panose="02020603050405020304" pitchFamily="18" charset="0"/>
                    <a:cs typeface="Times New Roman" panose="02020603050405020304" pitchFamily="18" charset="0"/>
                  </a:rPr>
                  <a:t>(𝑥</a:t>
                </a:r>
                <a:r>
                  <a:rPr lang="en-US" sz="1800" baseline="30000" dirty="0">
                    <a:latin typeface="Times New Roman" panose="02020603050405020304" pitchFamily="18" charset="0"/>
                    <a:cs typeface="Times New Roman" panose="02020603050405020304" pitchFamily="18" charset="0"/>
                  </a:rPr>
                  <a:t>(𝑖)</a:t>
                </a:r>
                <a:r>
                  <a:rPr lang="en-US" sz="1800" dirty="0">
                    <a:latin typeface="Times New Roman" panose="02020603050405020304" pitchFamily="18" charset="0"/>
                    <a:cs typeface="Times New Roman" panose="02020603050405020304" pitchFamily="18" charset="0"/>
                  </a:rPr>
                  <a:t>) is a softmax output vector, and only one 𝑦</a:t>
                </a:r>
                <a:r>
                  <a:rPr lang="en-US" sz="1800" baseline="-25000" dirty="0">
                    <a:latin typeface="Times New Roman" panose="02020603050405020304" pitchFamily="18" charset="0"/>
                    <a:cs typeface="Times New Roman" panose="02020603050405020304" pitchFamily="18" charset="0"/>
                  </a:rPr>
                  <a:t>𝑘</a:t>
                </a:r>
                <a:r>
                  <a:rPr lang="en-US" sz="1800" baseline="30000" dirty="0">
                    <a:latin typeface="Times New Roman" panose="02020603050405020304" pitchFamily="18" charset="0"/>
                    <a:cs typeface="Times New Roman" panose="02020603050405020304" pitchFamily="18" charset="0"/>
                  </a:rPr>
                  <a:t>(𝑖)</a:t>
                </a:r>
                <a:r>
                  <a:rPr lang="en-US" sz="1800" dirty="0">
                    <a:latin typeface="Times New Roman" panose="02020603050405020304" pitchFamily="18" charset="0"/>
                    <a:cs typeface="Times New Roman" panose="02020603050405020304" pitchFamily="18" charset="0"/>
                  </a:rPr>
                  <a:t> is 1 per example.</a:t>
                </a:r>
              </a:p>
              <a:p>
                <a:pPr marL="0" indent="0">
                  <a:buNone/>
                </a:pPr>
                <a:r>
                  <a:rPr lang="en-US" sz="1800" dirty="0">
                    <a:latin typeface="Times New Roman" panose="02020603050405020304" pitchFamily="18" charset="0"/>
                    <a:cs typeface="Times New Roman" panose="02020603050405020304" pitchFamily="18" charset="0"/>
                  </a:rPr>
                  <a:t>This form resembles binary class cross-entropy, this is true if you are using sigmoid outputs per class (i.e., multi-label classification) for softmax multi-class classification, you’d typically use </a:t>
                </a:r>
              </a:p>
              <a:p>
                <a:pPr marL="0" indent="0">
                  <a:buNone/>
                </a:pPr>
                <a:r>
                  <a:rPr lang="en-US" sz="18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𝑚</m:t>
                        </m:r>
                      </m:den>
                    </m:f>
                  </m:oMath>
                </a14:m>
                <a:r>
                  <a:rPr lang="en-US" sz="1800" dirty="0">
                    <a:latin typeface="Times New Roman" panose="02020603050405020304" pitchFamily="18" charset="0"/>
                    <a:cs typeface="Times New Roman" panose="02020603050405020304" pitchFamily="18" charset="0"/>
                  </a:rPr>
                  <a:t> ∑</a:t>
                </a:r>
                <a:r>
                  <a:rPr lang="en-US" sz="1800" baseline="-25000" dirty="0">
                    <a:latin typeface="Times New Roman" panose="02020603050405020304" pitchFamily="18" charset="0"/>
                    <a:cs typeface="Times New Roman" panose="02020603050405020304" pitchFamily="18" charset="0"/>
                  </a:rPr>
                  <a:t>𝑖=1</a:t>
                </a:r>
                <a:r>
                  <a:rPr lang="en-US" sz="1800" baseline="30000" dirty="0">
                    <a:latin typeface="Times New Roman" panose="02020603050405020304" pitchFamily="18" charset="0"/>
                    <a:cs typeface="Times New Roman" panose="02020603050405020304" pitchFamily="18" charset="0"/>
                  </a:rPr>
                  <a:t>𝑚 </a:t>
                </a:r>
                <a:r>
                  <a:rPr lang="el-GR" sz="1800" dirty="0">
                    <a:latin typeface="Times New Roman" panose="02020603050405020304" pitchFamily="18" charset="0"/>
                    <a:ea typeface="Calibri" panose="020F0502020204030204" pitchFamily="34" charset="0"/>
                    <a:cs typeface="Times New Roman" panose="02020603050405020304" pitchFamily="18" charset="0"/>
                  </a:rPr>
                  <a:t>Σ</a:t>
                </a:r>
                <a:r>
                  <a:rPr lang="en-US" sz="1800" baseline="-25000" dirty="0">
                    <a:latin typeface="Times New Roman" panose="02020603050405020304" pitchFamily="18" charset="0"/>
                    <a:ea typeface="Calibri" panose="020F0502020204030204" pitchFamily="34" charset="0"/>
                    <a:cs typeface="Times New Roman" panose="02020603050405020304" pitchFamily="18" charset="0"/>
                  </a:rPr>
                  <a:t>k=1</a:t>
                </a:r>
                <a:r>
                  <a:rPr lang="en-US" sz="1800" baseline="30000" dirty="0">
                    <a:latin typeface="Times New Roman" panose="02020603050405020304" pitchFamily="18" charset="0"/>
                    <a:ea typeface="Calibri" panose="020F0502020204030204" pitchFamily="34" charset="0"/>
                    <a:cs typeface="Times New Roman" panose="02020603050405020304" pitchFamily="18" charset="0"/>
                  </a:rPr>
                  <a:t>K</a:t>
                </a:r>
                <a:r>
                  <a:rPr lang="en-US" sz="1800" dirty="0">
                    <a:latin typeface="Times New Roman" panose="02020603050405020304" pitchFamily="18" charset="0"/>
                    <a:cs typeface="Times New Roman" panose="02020603050405020304" pitchFamily="18" charset="0"/>
                  </a:rPr>
                  <a:t> [𝑦</a:t>
                </a:r>
                <a:r>
                  <a:rPr lang="en-US" sz="1800" baseline="-25000" dirty="0">
                    <a:latin typeface="Times New Roman" panose="02020603050405020304" pitchFamily="18" charset="0"/>
                    <a:cs typeface="Times New Roman" panose="02020603050405020304" pitchFamily="18" charset="0"/>
                  </a:rPr>
                  <a:t>k</a:t>
                </a:r>
                <a:r>
                  <a:rPr lang="en-US" sz="1800" baseline="30000" dirty="0">
                    <a:latin typeface="Times New Roman" panose="02020603050405020304" pitchFamily="18" charset="0"/>
                    <a:cs typeface="Times New Roman" panose="02020603050405020304" pitchFamily="18" charset="0"/>
                  </a:rPr>
                  <a:t>(𝑖) </a:t>
                </a:r>
                <a:r>
                  <a:rPr lang="en-US" sz="1800" dirty="0">
                    <a:latin typeface="Times New Roman" panose="02020603050405020304" pitchFamily="18" charset="0"/>
                    <a:cs typeface="Times New Roman" panose="02020603050405020304" pitchFamily="18" charset="0"/>
                  </a:rPr>
                  <a:t>log (h</a:t>
                </a:r>
                <a:r>
                  <a:rPr lang="el-GR" sz="1800" baseline="-250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(x</a:t>
                </a:r>
                <a:r>
                  <a:rPr lang="en-US" sz="1800" baseline="30000" dirty="0">
                    <a:latin typeface="Times New Roman" panose="02020603050405020304" pitchFamily="18" charset="0"/>
                    <a:cs typeface="Times New Roman" panose="02020603050405020304" pitchFamily="18" charset="0"/>
                  </a:rPr>
                  <a:t> (𝑖)</a:t>
                </a:r>
                <a:r>
                  <a:rPr lang="en-US" sz="1800" dirty="0">
                    <a:latin typeface="Times New Roman" panose="02020603050405020304" pitchFamily="18" charset="0"/>
                    <a:cs typeface="Times New Roman" panose="02020603050405020304" pitchFamily="18" charset="0"/>
                  </a:rPr>
                  <a:t>)</a:t>
                </a:r>
                <a:r>
                  <a:rPr lang="en-US" sz="1800" baseline="-25000" dirty="0">
                    <a:latin typeface="Times New Roman" panose="02020603050405020304" pitchFamily="18" charset="0"/>
                    <a:cs typeface="Times New Roman" panose="02020603050405020304" pitchFamily="18" charset="0"/>
                  </a:rPr>
                  <a:t>k </a:t>
                </a:r>
                <a:r>
                  <a:rPr lang="en-US" sz="1800" dirty="0">
                    <a:latin typeface="Times New Roman" panose="02020603050405020304" pitchFamily="18" charset="0"/>
                    <a:cs typeface="Times New Roman" panose="02020603050405020304" pitchFamily="18" charset="0"/>
                  </a:rPr>
                  <a:t>)</a:t>
                </a:r>
              </a:p>
              <a:p>
                <a:pPr marL="0" indent="0">
                  <a:buNone/>
                </a:pPr>
                <a:r>
                  <a:rPr lang="en-US" b="1" dirty="0"/>
                  <a:t>Softmax Formula:</a:t>
                </a:r>
                <a:r>
                  <a:rPr lang="en-US" sz="1800" dirty="0"/>
                  <a:t> </a:t>
                </a:r>
                <a:r>
                  <a:rPr lang="en-US" sz="2100" dirty="0"/>
                  <a:t>The inner sum over classes collapses because only the correct class </a:t>
                </a:r>
                <a:r>
                  <a:rPr lang="en-US" sz="2100" dirty="0" err="1"/>
                  <a:t>y</a:t>
                </a:r>
                <a:r>
                  <a:rPr lang="en-US" sz="2100" baseline="-25000" dirty="0" err="1"/>
                  <a:t>c</a:t>
                </a:r>
                <a:r>
                  <a:rPr lang="en-US" sz="2100" baseline="-25000" dirty="0"/>
                  <a:t>  </a:t>
                </a:r>
                <a:r>
                  <a:rPr lang="en-US" sz="2100" dirty="0"/>
                  <a:t> </a:t>
                </a:r>
                <a:r>
                  <a:rPr lang="en-US" sz="2400" dirty="0"/>
                  <a:t>making it</a:t>
                </a:r>
                <a:endParaRPr lang="en-US" sz="21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a:t>
                </a:r>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𝑚</m:t>
                        </m:r>
                      </m:den>
                    </m:f>
                  </m:oMath>
                </a14:m>
                <a:r>
                  <a:rPr lang="en-US" sz="2400" dirty="0">
                    <a:latin typeface="Times New Roman" panose="02020603050405020304" pitchFamily="18" charset="0"/>
                    <a:cs typeface="Times New Roman" panose="02020603050405020304" pitchFamily="18" charset="0"/>
                  </a:rPr>
                  <a:t> ∑</a:t>
                </a:r>
                <a:r>
                  <a:rPr lang="en-US" sz="2400" baseline="30000" dirty="0">
                    <a:latin typeface="Times New Roman" panose="02020603050405020304" pitchFamily="18" charset="0"/>
                    <a:cs typeface="Times New Roman" panose="02020603050405020304" pitchFamily="18" charset="0"/>
                  </a:rPr>
                  <a:t>m</a:t>
                </a:r>
                <a:r>
                  <a:rPr lang="en-US" sz="2400" baseline="-25000" dirty="0">
                    <a:latin typeface="Times New Roman" panose="02020603050405020304" pitchFamily="18" charset="0"/>
                    <a:cs typeface="Times New Roman" panose="02020603050405020304" pitchFamily="18" charset="0"/>
                  </a:rPr>
                  <a:t>i=1 </a:t>
                </a:r>
                <a:r>
                  <a:rPr lang="en-US" sz="2400" dirty="0">
                    <a:latin typeface="Times New Roman" panose="02020603050405020304" pitchFamily="18" charset="0"/>
                    <a:cs typeface="Times New Roman" panose="02020603050405020304" pitchFamily="18" charset="0"/>
                  </a:rPr>
                  <a:t>𝑦</a:t>
                </a:r>
                <a:r>
                  <a:rPr lang="en-US" sz="2400" baseline="-25000" dirty="0">
                    <a:latin typeface="Times New Roman" panose="02020603050405020304" pitchFamily="18" charset="0"/>
                    <a:cs typeface="Times New Roman" panose="02020603050405020304" pitchFamily="18" charset="0"/>
                  </a:rPr>
                  <a:t>k</a:t>
                </a:r>
                <a:r>
                  <a:rPr lang="en-US" sz="2400" baseline="30000" dirty="0">
                    <a:latin typeface="Times New Roman" panose="02020603050405020304" pitchFamily="18" charset="0"/>
                    <a:cs typeface="Times New Roman" panose="02020603050405020304" pitchFamily="18" charset="0"/>
                  </a:rPr>
                  <a:t>(𝑖) </a:t>
                </a:r>
                <a:r>
                  <a:rPr lang="en-US" sz="2400" dirty="0">
                    <a:latin typeface="Times New Roman" panose="02020603050405020304" pitchFamily="18" charset="0"/>
                    <a:cs typeface="Times New Roman" panose="02020603050405020304" pitchFamily="18" charset="0"/>
                  </a:rPr>
                  <a:t>log (h</a:t>
                </a:r>
                <a:r>
                  <a:rPr lang="el-GR" sz="2400" baseline="-250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 (x</a:t>
                </a:r>
                <a:r>
                  <a:rPr lang="en-US" sz="2400" baseline="30000" dirty="0">
                    <a:latin typeface="Times New Roman" panose="02020603050405020304" pitchFamily="18" charset="0"/>
                    <a:cs typeface="Times New Roman" panose="02020603050405020304" pitchFamily="18" charset="0"/>
                  </a:rPr>
                  <a:t> (𝑖)</a:t>
                </a:r>
                <a:r>
                  <a:rPr lang="en-US" sz="2400" dirty="0">
                    <a:latin typeface="Times New Roman" panose="02020603050405020304" pitchFamily="18" charset="0"/>
                    <a:cs typeface="Times New Roman" panose="02020603050405020304" pitchFamily="18" charset="0"/>
                  </a:rPr>
                  <a:t>)</a:t>
                </a:r>
                <a:r>
                  <a:rPr lang="en-US" sz="2400" baseline="-25000" dirty="0">
                    <a:latin typeface="Times New Roman" panose="02020603050405020304" pitchFamily="18" charset="0"/>
                    <a:cs typeface="Times New Roman" panose="02020603050405020304" pitchFamily="18" charset="0"/>
                  </a:rPr>
                  <a:t>y</a:t>
                </a:r>
                <a:r>
                  <a:rPr lang="en-US" sz="2400" dirty="0">
                    <a:latin typeface="Times New Roman" panose="02020603050405020304" pitchFamily="18" charset="0"/>
                    <a:cs typeface="Times New Roman" panose="02020603050405020304" pitchFamily="18" charset="0"/>
                  </a:rPr>
                  <a:t>)</a:t>
                </a:r>
              </a:p>
              <a:p>
                <a:pPr marL="0" indent="0">
                  <a:buNone/>
                </a:pPr>
                <a:r>
                  <a:rPr lang="en-US" b="1" dirty="0"/>
                  <a:t>Index vs. Value:</a:t>
                </a:r>
                <a:r>
                  <a:rPr lang="en-US" sz="1800" dirty="0"/>
                  <a:t> k loops through options, while y</a:t>
                </a:r>
                <a:r>
                  <a:rPr lang="en-US" sz="1800" baseline="30000" dirty="0"/>
                  <a:t>(i) </a:t>
                </a:r>
                <a:r>
                  <a:rPr lang="en-US" sz="1800" dirty="0"/>
                  <a:t>holds the specific gold-standard category for sample (i).</a:t>
                </a:r>
                <a:r>
                  <a:rPr lang="en-US" sz="1800" dirty="0">
                    <a:latin typeface="Times New Roman" panose="02020603050405020304" pitchFamily="18" charset="0"/>
                    <a:cs typeface="Times New Roman" panose="02020603050405020304" pitchFamily="18" charset="0"/>
                  </a:rPr>
                  <a:t>	</a:t>
                </a:r>
              </a:p>
            </p:txBody>
          </p:sp>
        </mc:Choice>
        <mc:Fallback xmlns="">
          <p:sp>
            <p:nvSpPr>
              <p:cNvPr id="3" name="Content Placeholder 2">
                <a:extLst>
                  <a:ext uri="{FF2B5EF4-FFF2-40B4-BE49-F238E27FC236}">
                    <a16:creationId xmlns:a16="http://schemas.microsoft.com/office/drawing/2014/main" id="{12CF89C0-9CC4-6E2D-31BE-F83EBE01D510}"/>
                  </a:ext>
                </a:extLst>
              </p:cNvPr>
              <p:cNvSpPr>
                <a:spLocks noGrp="1" noRot="1" noChangeAspect="1" noMove="1" noResize="1" noEditPoints="1" noAdjustHandles="1" noChangeArrowheads="1" noChangeShapeType="1" noTextEdit="1"/>
              </p:cNvSpPr>
              <p:nvPr>
                <p:ph idx="1"/>
              </p:nvPr>
            </p:nvSpPr>
            <p:spPr>
              <a:xfrm>
                <a:off x="683558" y="367323"/>
                <a:ext cx="10515600" cy="6384782"/>
              </a:xfrm>
              <a:blipFill>
                <a:blip r:embed="rId2"/>
                <a:stretch>
                  <a:fillRect l="-870" t="-1336"/>
                </a:stretch>
              </a:blipFill>
            </p:spPr>
            <p:txBody>
              <a:bodyPr/>
              <a:lstStyle/>
              <a:p>
                <a:r>
                  <a:rPr lang="en-US">
                    <a:noFill/>
                  </a:rPr>
                  <a:t> </a:t>
                </a:r>
              </a:p>
            </p:txBody>
          </p:sp>
        </mc:Fallback>
      </mc:AlternateContent>
    </p:spTree>
    <p:extLst>
      <p:ext uri="{BB962C8B-B14F-4D97-AF65-F5344CB8AC3E}">
        <p14:creationId xmlns:p14="http://schemas.microsoft.com/office/powerpoint/2010/main" val="368236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C8C439-5973-1FD0-1B4C-190D67DC0129}"/>
              </a:ext>
            </a:extLst>
          </p:cNvPr>
          <p:cNvSpPr>
            <a:spLocks noGrp="1"/>
          </p:cNvSpPr>
          <p:nvPr>
            <p:ph idx="1"/>
          </p:nvPr>
        </p:nvSpPr>
        <p:spPr/>
        <p:txBody>
          <a:bodyPr/>
          <a:lstStyle/>
          <a:p>
            <a:r>
              <a:rPr lang="en-US" sz="2000" dirty="0">
                <a:latin typeface="Aptos" panose="020B0004020202020204" pitchFamily="34" charset="0"/>
              </a:rPr>
              <a:t>This term penalizes large weights to prevent overfitting </a:t>
            </a:r>
          </a:p>
          <a:p>
            <a:pPr marL="0" indent="0">
              <a:buNone/>
            </a:pPr>
            <a:r>
              <a:rPr lang="en-US" sz="2000" dirty="0">
                <a:latin typeface="Aptos" panose="020B0004020202020204" pitchFamily="34" charset="0"/>
              </a:rPr>
              <a:t>Expression:</a:t>
            </a:r>
          </a:p>
          <a:p>
            <a:pPr marL="0" indent="0">
              <a:buNone/>
            </a:pPr>
            <a:r>
              <a:rPr lang="el-GR" sz="2000" dirty="0">
                <a:latin typeface="Aptos" panose="020B0004020202020204" pitchFamily="34" charset="0"/>
                <a:cs typeface="Times New Roman" panose="02020603050405020304" pitchFamily="18" charset="0"/>
              </a:rPr>
              <a:t>λ</a:t>
            </a:r>
            <a:r>
              <a:rPr lang="en-US" sz="2000" dirty="0">
                <a:latin typeface="Aptos" panose="020B0004020202020204" pitchFamily="34" charset="0"/>
                <a:cs typeface="Times New Roman" panose="02020603050405020304" pitchFamily="18" charset="0"/>
              </a:rPr>
              <a:t>/2m </a:t>
            </a:r>
            <a:r>
              <a:rPr lang="el-GR" sz="2000" dirty="0">
                <a:latin typeface="Aptos" panose="020B0004020202020204" pitchFamily="34" charset="0"/>
                <a:ea typeface="Calibri" panose="020F0502020204030204" pitchFamily="34" charset="0"/>
                <a:cs typeface="Times New Roman" panose="02020603050405020304" pitchFamily="18" charset="0"/>
              </a:rPr>
              <a:t>Σ</a:t>
            </a:r>
            <a:r>
              <a:rPr lang="en-US" sz="2000" baseline="-25000" dirty="0">
                <a:latin typeface="Aptos" panose="020B0004020202020204" pitchFamily="34" charset="0"/>
                <a:ea typeface="Calibri" panose="020F0502020204030204" pitchFamily="34" charset="0"/>
                <a:cs typeface="Times New Roman" panose="02020603050405020304" pitchFamily="18" charset="0"/>
              </a:rPr>
              <a:t>l=1</a:t>
            </a:r>
            <a:r>
              <a:rPr lang="en-US" sz="2000" dirty="0">
                <a:latin typeface="Aptos" panose="020B0004020202020204" pitchFamily="34" charset="0"/>
                <a:ea typeface="Calibri" panose="020F0502020204030204" pitchFamily="34" charset="0"/>
                <a:cs typeface="Times New Roman" panose="02020603050405020304" pitchFamily="18" charset="0"/>
              </a:rPr>
              <a:t> </a:t>
            </a:r>
            <a:r>
              <a:rPr lang="en-US" sz="2000" baseline="30000" dirty="0">
                <a:latin typeface="Aptos" panose="020B0004020202020204" pitchFamily="34" charset="0"/>
                <a:ea typeface="Calibri" panose="020F0502020204030204" pitchFamily="34" charset="0"/>
                <a:cs typeface="Times New Roman" panose="02020603050405020304" pitchFamily="18" charset="0"/>
              </a:rPr>
              <a:t>L-1</a:t>
            </a:r>
            <a:r>
              <a:rPr lang="en-US" sz="2000" dirty="0">
                <a:latin typeface="Aptos" panose="020B0004020202020204" pitchFamily="34" charset="0"/>
                <a:ea typeface="Calibri" panose="020F0502020204030204" pitchFamily="34" charset="0"/>
                <a:cs typeface="Times New Roman" panose="02020603050405020304" pitchFamily="18" charset="0"/>
              </a:rPr>
              <a:t> </a:t>
            </a:r>
            <a:r>
              <a:rPr lang="el-GR" sz="2000" dirty="0">
                <a:latin typeface="Aptos" panose="020B0004020202020204" pitchFamily="34" charset="0"/>
                <a:ea typeface="Calibri" panose="020F0502020204030204" pitchFamily="34" charset="0"/>
                <a:cs typeface="Calibri" panose="020F0502020204030204" pitchFamily="34" charset="0"/>
              </a:rPr>
              <a:t>Σ</a:t>
            </a:r>
            <a:r>
              <a:rPr lang="en-US" sz="2000" baseline="-25000" dirty="0">
                <a:latin typeface="Aptos" panose="020B0004020202020204" pitchFamily="34" charset="0"/>
                <a:ea typeface="Calibri" panose="020F0502020204030204" pitchFamily="34" charset="0"/>
                <a:cs typeface="Calibri" panose="020F0502020204030204" pitchFamily="34" charset="0"/>
              </a:rPr>
              <a:t>i=1</a:t>
            </a:r>
            <a:r>
              <a:rPr lang="en-US" sz="2000" baseline="30000" dirty="0">
                <a:latin typeface="Aptos" panose="020B0004020202020204" pitchFamily="34" charset="0"/>
                <a:ea typeface="Calibri" panose="020F0502020204030204" pitchFamily="34" charset="0"/>
                <a:cs typeface="Calibri" panose="020F0502020204030204" pitchFamily="34" charset="0"/>
              </a:rPr>
              <a:t>s_l   </a:t>
            </a:r>
            <a:r>
              <a:rPr lang="el-GR" sz="2000" dirty="0">
                <a:latin typeface="Aptos" panose="020B0004020202020204" pitchFamily="34" charset="0"/>
                <a:ea typeface="Calibri" panose="020F0502020204030204" pitchFamily="34" charset="0"/>
                <a:cs typeface="Calibri" panose="020F0502020204030204" pitchFamily="34" charset="0"/>
              </a:rPr>
              <a:t>Σ</a:t>
            </a:r>
            <a:r>
              <a:rPr lang="en-US" sz="2000" baseline="-25000" dirty="0">
                <a:latin typeface="Aptos" panose="020B0004020202020204" pitchFamily="34" charset="0"/>
                <a:ea typeface="Calibri" panose="020F0502020204030204" pitchFamily="34" charset="0"/>
                <a:cs typeface="Calibri" panose="020F0502020204030204" pitchFamily="34" charset="0"/>
              </a:rPr>
              <a:t>j=1 </a:t>
            </a:r>
            <a:r>
              <a:rPr lang="en-US" sz="2000" baseline="30000" dirty="0">
                <a:latin typeface="Aptos" panose="020B0004020202020204" pitchFamily="34" charset="0"/>
                <a:ea typeface="Calibri" panose="020F0502020204030204" pitchFamily="34" charset="0"/>
                <a:cs typeface="Calibri" panose="020F0502020204030204" pitchFamily="34" charset="0"/>
              </a:rPr>
              <a:t>s</a:t>
            </a:r>
            <a:r>
              <a:rPr lang="en-US" sz="2000" baseline="-25000" dirty="0">
                <a:latin typeface="Aptos" panose="020B0004020202020204" pitchFamily="34" charset="0"/>
                <a:ea typeface="Calibri" panose="020F0502020204030204" pitchFamily="34" charset="0"/>
                <a:cs typeface="Calibri" panose="020F0502020204030204" pitchFamily="34" charset="0"/>
              </a:rPr>
              <a:t>l </a:t>
            </a:r>
            <a:r>
              <a:rPr lang="en-US" sz="2000" baseline="30000" dirty="0">
                <a:latin typeface="Aptos" panose="020B0004020202020204" pitchFamily="34" charset="0"/>
                <a:ea typeface="Calibri" panose="020F0502020204030204" pitchFamily="34" charset="0"/>
                <a:cs typeface="Calibri" panose="020F0502020204030204" pitchFamily="34" charset="0"/>
              </a:rPr>
              <a:t>+1</a:t>
            </a:r>
            <a:r>
              <a:rPr lang="en-US" sz="2000" dirty="0">
                <a:latin typeface="Aptos" panose="020B0004020202020204" pitchFamily="34" charset="0"/>
                <a:ea typeface="Calibri" panose="020F0502020204030204" pitchFamily="34" charset="0"/>
                <a:cs typeface="Calibri" panose="020F0502020204030204" pitchFamily="34" charset="0"/>
              </a:rPr>
              <a:t>(</a:t>
            </a:r>
            <a:r>
              <a:rPr lang="el-GR" sz="2000" dirty="0">
                <a:latin typeface="Aptos" panose="020B0004020202020204" pitchFamily="34" charset="0"/>
                <a:ea typeface="Calibri" panose="020F0502020204030204" pitchFamily="34" charset="0"/>
                <a:cs typeface="Calibri" panose="020F0502020204030204" pitchFamily="34" charset="0"/>
              </a:rPr>
              <a:t>θ</a:t>
            </a:r>
            <a:r>
              <a:rPr lang="en-US" sz="2000" dirty="0">
                <a:latin typeface="Aptos" panose="020B0004020202020204" pitchFamily="34" charset="0"/>
                <a:ea typeface="Calibri" panose="020F0502020204030204" pitchFamily="34" charset="0"/>
                <a:cs typeface="Calibri" panose="020F0502020204030204" pitchFamily="34" charset="0"/>
              </a:rPr>
              <a:t>^(i)_ji)^2  </a:t>
            </a:r>
            <a:r>
              <a:rPr lang="en-US" sz="2000" dirty="0">
                <a:latin typeface="Aptos" panose="020B0004020202020204" pitchFamily="34" charset="0"/>
                <a:ea typeface="Calibri" panose="020F0502020204030204" pitchFamily="34" charset="0"/>
                <a:cs typeface="Calibri" panose="020F0502020204030204" pitchFamily="34" charset="0"/>
                <a:sym typeface="Wingdings" panose="05000000000000000000" pitchFamily="2" charset="2"/>
              </a:rPr>
              <a:t></a:t>
            </a:r>
            <a:r>
              <a:rPr lang="en-US" sz="2000" dirty="0">
                <a:latin typeface="Aptos" panose="020B0004020202020204" pitchFamily="34" charset="0"/>
                <a:ea typeface="Calibri" panose="020F0502020204030204" pitchFamily="34" charset="0"/>
                <a:cs typeface="Calibri" panose="020F0502020204030204" pitchFamily="34" charset="0"/>
              </a:rPr>
              <a:t>     </a:t>
            </a:r>
          </a:p>
          <a:p>
            <a:pPr marL="0" indent="0">
              <a:buNone/>
            </a:pPr>
            <a:r>
              <a:rPr lang="en-US" sz="2000" dirty="0">
                <a:latin typeface="Aptos" panose="020B0004020202020204" pitchFamily="34" charset="0"/>
                <a:ea typeface="Calibri" panose="020F0502020204030204" pitchFamily="34" charset="0"/>
                <a:cs typeface="Calibri" panose="020F0502020204030204" pitchFamily="34" charset="0"/>
              </a:rPr>
              <a:t> </a:t>
            </a:r>
            <a:r>
              <a:rPr lang="el-GR" sz="2000" dirty="0">
                <a:latin typeface="Aptos" panose="020B0004020202020204" pitchFamily="34" charset="0"/>
                <a:cs typeface="Times New Roman" panose="02020603050405020304" pitchFamily="18" charset="0"/>
              </a:rPr>
              <a:t>λ</a:t>
            </a:r>
            <a:r>
              <a:rPr lang="en-US" sz="2000" dirty="0">
                <a:latin typeface="Aptos" panose="020B0004020202020204" pitchFamily="34" charset="0"/>
                <a:cs typeface="Times New Roman" panose="02020603050405020304" pitchFamily="18" charset="0"/>
              </a:rPr>
              <a:t>: regularization strength</a:t>
            </a:r>
          </a:p>
          <a:p>
            <a:pPr marL="0" indent="0">
              <a:buNone/>
            </a:pPr>
            <a:r>
              <a:rPr lang="en-US" sz="2000" baseline="30000" dirty="0">
                <a:latin typeface="Aptos" panose="020B0004020202020204" pitchFamily="34" charset="0"/>
                <a:ea typeface="Calibri" panose="020F0502020204030204" pitchFamily="34" charset="0"/>
                <a:cs typeface="Times New Roman" panose="02020603050405020304" pitchFamily="18" charset="0"/>
              </a:rPr>
              <a:t>L: number of layers</a:t>
            </a:r>
          </a:p>
          <a:p>
            <a:pPr marL="0" indent="0">
              <a:buNone/>
            </a:pPr>
            <a:r>
              <a:rPr lang="en-US" sz="2000" baseline="30000" dirty="0">
                <a:latin typeface="Aptos" panose="020B0004020202020204" pitchFamily="34" charset="0"/>
                <a:ea typeface="Calibri" panose="020F0502020204030204" pitchFamily="34" charset="0"/>
                <a:cs typeface="Times New Roman" panose="02020603050405020304" pitchFamily="18" charset="0"/>
              </a:rPr>
              <a:t>S</a:t>
            </a:r>
            <a:r>
              <a:rPr lang="en-US" sz="2000" baseline="-25000" dirty="0">
                <a:latin typeface="Aptos" panose="020B0004020202020204" pitchFamily="34" charset="0"/>
                <a:ea typeface="Calibri" panose="020F0502020204030204" pitchFamily="34" charset="0"/>
                <a:cs typeface="Times New Roman" panose="02020603050405020304" pitchFamily="18" charset="0"/>
              </a:rPr>
              <a:t>l </a:t>
            </a:r>
            <a:r>
              <a:rPr lang="en-US" sz="2000" dirty="0">
                <a:latin typeface="Aptos" panose="020B0004020202020204" pitchFamily="34" charset="0"/>
                <a:ea typeface="Calibri" panose="020F0502020204030204" pitchFamily="34" charset="0"/>
                <a:cs typeface="Times New Roman" panose="02020603050405020304" pitchFamily="18" charset="0"/>
              </a:rPr>
              <a:t> : number of units in layer l</a:t>
            </a:r>
          </a:p>
          <a:p>
            <a:pPr marL="0" indent="0">
              <a:buNone/>
            </a:pPr>
            <a:r>
              <a:rPr lang="el-GR" sz="2000" dirty="0">
                <a:latin typeface="Aptos" panose="020B0004020202020204" pitchFamily="34" charset="0"/>
                <a:ea typeface="Calibri" panose="020F0502020204030204" pitchFamily="34" charset="0"/>
                <a:cs typeface="Calibri" panose="020F0502020204030204" pitchFamily="34" charset="0"/>
              </a:rPr>
              <a:t>θ</a:t>
            </a:r>
            <a:r>
              <a:rPr lang="en-US" sz="2000" baseline="-25000" dirty="0">
                <a:latin typeface="Aptos" panose="020B0004020202020204" pitchFamily="34" charset="0"/>
                <a:ea typeface="Calibri" panose="020F0502020204030204" pitchFamily="34" charset="0"/>
                <a:cs typeface="Calibri" panose="020F0502020204030204" pitchFamily="34" charset="0"/>
              </a:rPr>
              <a:t>ij</a:t>
            </a:r>
            <a:r>
              <a:rPr lang="en-US" sz="2000" baseline="30000" dirty="0">
                <a:latin typeface="Aptos" panose="020B0004020202020204" pitchFamily="34" charset="0"/>
                <a:ea typeface="Calibri" panose="020F0502020204030204" pitchFamily="34" charset="0"/>
                <a:cs typeface="Calibri" panose="020F0502020204030204" pitchFamily="34" charset="0"/>
              </a:rPr>
              <a:t>(i)</a:t>
            </a:r>
            <a:r>
              <a:rPr lang="en-US" sz="2000" dirty="0">
                <a:latin typeface="Aptos" panose="020B0004020202020204" pitchFamily="34" charset="0"/>
                <a:ea typeface="Calibri" panose="020F0502020204030204" pitchFamily="34" charset="0"/>
                <a:cs typeface="Calibri" panose="020F0502020204030204" pitchFamily="34" charset="0"/>
              </a:rPr>
              <a:t> : weight from unit I in layer l to unit j in layer l+1</a:t>
            </a:r>
          </a:p>
          <a:p>
            <a:pPr marL="0" indent="0">
              <a:buNone/>
            </a:pPr>
            <a:r>
              <a:rPr lang="en-US" sz="2000" dirty="0">
                <a:latin typeface="Aptos" panose="020B0004020202020204" pitchFamily="34" charset="0"/>
                <a:ea typeface="Calibri" panose="020F0502020204030204" pitchFamily="34" charset="0"/>
                <a:cs typeface="Calibri" panose="020F0502020204030204" pitchFamily="34" charset="0"/>
              </a:rPr>
              <a:t>This sums the squared weights across all layers (excluding biases, scaled by </a:t>
            </a:r>
            <a:r>
              <a:rPr lang="el-GR" sz="2000" dirty="0">
                <a:latin typeface="Aptos" panose="020B0004020202020204" pitchFamily="34" charset="0"/>
                <a:cs typeface="Times New Roman" panose="02020603050405020304" pitchFamily="18" charset="0"/>
              </a:rPr>
              <a:t>λ</a:t>
            </a:r>
            <a:r>
              <a:rPr lang="en-US" sz="2000" dirty="0">
                <a:latin typeface="Aptos" panose="020B0004020202020204" pitchFamily="34" charset="0"/>
                <a:cs typeface="Times New Roman" panose="02020603050405020304" pitchFamily="18" charset="0"/>
              </a:rPr>
              <a:t>/2m </a:t>
            </a:r>
            <a:endParaRPr lang="en-US" sz="2000" dirty="0">
              <a:latin typeface="Aptos" panose="020B0004020202020204" pitchFamily="34" charset="0"/>
              <a:ea typeface="Calibri" panose="020F0502020204030204" pitchFamily="34" charset="0"/>
              <a:cs typeface="Calibri" panose="020F0502020204030204" pitchFamily="34" charset="0"/>
            </a:endParaRPr>
          </a:p>
          <a:p>
            <a:pPr marL="0" indent="0">
              <a:buNone/>
            </a:pPr>
            <a:endParaRPr lang="en-US" dirty="0"/>
          </a:p>
        </p:txBody>
      </p:sp>
      <p:pic>
        <p:nvPicPr>
          <p:cNvPr id="7" name="Picture 6">
            <a:extLst>
              <a:ext uri="{FF2B5EF4-FFF2-40B4-BE49-F238E27FC236}">
                <a16:creationId xmlns:a16="http://schemas.microsoft.com/office/drawing/2014/main" id="{6D675C64-9B52-1A60-7BD7-44BDAAB56A8C}"/>
              </a:ext>
            </a:extLst>
          </p:cNvPr>
          <p:cNvPicPr>
            <a:picLocks noChangeAspect="1"/>
          </p:cNvPicPr>
          <p:nvPr/>
        </p:nvPicPr>
        <p:blipFill>
          <a:blip r:embed="rId2"/>
          <a:stretch>
            <a:fillRect/>
          </a:stretch>
        </p:blipFill>
        <p:spPr>
          <a:xfrm>
            <a:off x="6095999" y="2171700"/>
            <a:ext cx="2605089" cy="1450181"/>
          </a:xfrm>
          <a:prstGeom prst="rect">
            <a:avLst/>
          </a:prstGeom>
        </p:spPr>
      </p:pic>
    </p:spTree>
    <p:extLst>
      <p:ext uri="{BB962C8B-B14F-4D97-AF65-F5344CB8AC3E}">
        <p14:creationId xmlns:p14="http://schemas.microsoft.com/office/powerpoint/2010/main" val="3530788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106075-9703-EFA9-924B-2FBCA0D1DC0D}"/>
              </a:ext>
            </a:extLst>
          </p:cNvPr>
          <p:cNvSpPr>
            <a:spLocks noGrp="1"/>
          </p:cNvSpPr>
          <p:nvPr>
            <p:ph idx="1"/>
          </p:nvPr>
        </p:nvSpPr>
        <p:spPr>
          <a:xfrm>
            <a:off x="838200" y="321469"/>
            <a:ext cx="10515600" cy="5855494"/>
          </a:xfrm>
        </p:spPr>
        <p:txBody>
          <a:bodyPr/>
          <a:lstStyle/>
          <a:p>
            <a:pPr marL="0" indent="0">
              <a:buNone/>
            </a:pPr>
            <a:r>
              <a:rPr lang="en-US" sz="2000" dirty="0"/>
              <a:t>1.  </a:t>
            </a:r>
            <a:r>
              <a:rPr lang="en-US" sz="2000" dirty="0">
                <a:latin typeface="Arial Black" panose="020B0A04020102020204" pitchFamily="34" charset="0"/>
              </a:rPr>
              <a:t>cost function(Binary Cross Entropy across classes)</a:t>
            </a:r>
          </a:p>
          <a:p>
            <a:pPr marL="0" indent="0">
              <a:buNone/>
            </a:pPr>
            <a:r>
              <a:rPr lang="en-US" sz="2000" dirty="0"/>
              <a:t>J(</a:t>
            </a:r>
            <a:r>
              <a:rPr lang="el-GR" sz="2000" dirty="0"/>
              <a:t>θ</a:t>
            </a:r>
            <a:r>
              <a:rPr lang="en-US" sz="2000" dirty="0"/>
              <a:t>)</a:t>
            </a:r>
            <a:r>
              <a:rPr lang="el-GR" sz="2000" dirty="0"/>
              <a:t>=</a:t>
            </a:r>
            <a:r>
              <a:rPr lang="en-US" sz="2000" dirty="0"/>
              <a:t> -</a:t>
            </a:r>
            <a:r>
              <a:rPr lang="el-GR" sz="2000" dirty="0"/>
              <a:t>1/𝑚 ∑</a:t>
            </a:r>
            <a:r>
              <a:rPr lang="el-GR" sz="2000" baseline="-25000" dirty="0"/>
              <a:t>𝑖=1</a:t>
            </a:r>
            <a:r>
              <a:rPr lang="el-GR" sz="2000" baseline="30000" dirty="0"/>
              <a:t>𝑚 </a:t>
            </a:r>
            <a:r>
              <a:rPr lang="el-GR" sz="2000" dirty="0"/>
              <a:t>Σ</a:t>
            </a:r>
            <a:r>
              <a:rPr lang="en-US" sz="2000" baseline="-25000" dirty="0"/>
              <a:t>k=1</a:t>
            </a:r>
            <a:r>
              <a:rPr lang="en-US" sz="2000" baseline="30000" dirty="0"/>
              <a:t>K</a:t>
            </a:r>
            <a:r>
              <a:rPr lang="en-US" sz="2000" dirty="0"/>
              <a:t> [𝑦</a:t>
            </a:r>
            <a:r>
              <a:rPr lang="en-US" sz="2000" baseline="-25000" dirty="0"/>
              <a:t>k</a:t>
            </a:r>
            <a:r>
              <a:rPr lang="en-US" sz="2000" baseline="30000" dirty="0"/>
              <a:t>(𝑖) </a:t>
            </a:r>
            <a:r>
              <a:rPr lang="en-US" sz="2000" dirty="0"/>
              <a:t>log (h</a:t>
            </a:r>
            <a:r>
              <a:rPr lang="el-GR" sz="2000" baseline="-25000" dirty="0"/>
              <a:t>θ</a:t>
            </a:r>
            <a:r>
              <a:rPr lang="el-GR" sz="2000" dirty="0"/>
              <a:t> (</a:t>
            </a:r>
            <a:r>
              <a:rPr lang="en-US" sz="2000" dirty="0"/>
              <a:t>x</a:t>
            </a:r>
            <a:r>
              <a:rPr lang="en-US" sz="2000" baseline="30000" dirty="0"/>
              <a:t>(𝑖) </a:t>
            </a:r>
            <a:r>
              <a:rPr lang="en-US" sz="2000" dirty="0"/>
              <a:t>)</a:t>
            </a:r>
            <a:r>
              <a:rPr lang="en-US" sz="2000" baseline="-25000" dirty="0"/>
              <a:t>k</a:t>
            </a:r>
            <a:r>
              <a:rPr lang="en-US" sz="2000" dirty="0"/>
              <a:t> ) + (1−y</a:t>
            </a:r>
            <a:r>
              <a:rPr lang="en-US" sz="2000" baseline="-25000" dirty="0"/>
              <a:t>k  </a:t>
            </a:r>
            <a:r>
              <a:rPr lang="en-US" sz="2000" baseline="30000" dirty="0"/>
              <a:t>(i)</a:t>
            </a:r>
            <a:r>
              <a:rPr lang="en-US" sz="2000" dirty="0"/>
              <a:t>) log(1−h</a:t>
            </a:r>
            <a:r>
              <a:rPr lang="el-GR" sz="2000" baseline="-25000" dirty="0"/>
              <a:t>θ</a:t>
            </a:r>
            <a:r>
              <a:rPr lang="el-GR" sz="2000" dirty="0"/>
              <a:t>(</a:t>
            </a:r>
            <a:r>
              <a:rPr lang="en-US" sz="2000" dirty="0"/>
              <a:t>x </a:t>
            </a:r>
            <a:r>
              <a:rPr lang="en-US" sz="2000" baseline="30000" dirty="0"/>
              <a:t>(i)</a:t>
            </a:r>
            <a:r>
              <a:rPr lang="en-US" sz="2000" dirty="0"/>
              <a:t>)</a:t>
            </a:r>
            <a:r>
              <a:rPr lang="en-US" sz="2000" baseline="-25000" dirty="0"/>
              <a:t>k </a:t>
            </a:r>
            <a:r>
              <a:rPr lang="en-US" sz="2000" dirty="0"/>
              <a:t> )]</a:t>
            </a:r>
          </a:p>
          <a:p>
            <a:r>
              <a:rPr lang="en-US" sz="2000" dirty="0"/>
              <a:t>This is binary cross-entropy applied per class, ideal for multi-label classification, where each class predication is independent and uses sigmoid activation.</a:t>
            </a:r>
          </a:p>
          <a:p>
            <a:pPr marL="0" indent="0">
              <a:buNone/>
            </a:pPr>
            <a:r>
              <a:rPr lang="en-US" sz="2000" dirty="0"/>
              <a:t>2</a:t>
            </a:r>
            <a:r>
              <a:rPr lang="en-US" sz="2000" dirty="0">
                <a:latin typeface="Arial Black" panose="020B0A04020102020204" pitchFamily="34" charset="0"/>
              </a:rPr>
              <a:t>. Label encoding: </a:t>
            </a:r>
            <a:r>
              <a:rPr lang="en-US" sz="2000" dirty="0">
                <a:latin typeface="Aptos" panose="020B0004020202020204" pitchFamily="34" charset="0"/>
              </a:rPr>
              <a:t>One-Hot vs binary </a:t>
            </a:r>
          </a:p>
          <a:p>
            <a:r>
              <a:rPr lang="en-US" sz="2000" dirty="0">
                <a:latin typeface="Aptos" panose="020B0004020202020204" pitchFamily="34" charset="0"/>
              </a:rPr>
              <a:t>One-Hot encoding : for a single label multi-class tasks e.g., [0, 1, 0] means class 1 is correct.</a:t>
            </a:r>
          </a:p>
          <a:p>
            <a:r>
              <a:rPr lang="en-US" sz="2000" dirty="0">
                <a:latin typeface="Aptos" panose="020B0004020202020204" pitchFamily="34" charset="0"/>
              </a:rPr>
              <a:t>Binary-encoding: for multi label tasks e.g.,  [1, 0, 1] means 0 and 2 are active</a:t>
            </a:r>
          </a:p>
          <a:p>
            <a:r>
              <a:rPr lang="en-US" sz="2000" dirty="0">
                <a:latin typeface="Aptos" panose="020B0004020202020204" pitchFamily="34" charset="0"/>
              </a:rPr>
              <a:t>When each example belongs to one class then use sigmoid. </a:t>
            </a:r>
            <a:endParaRPr lang="en-US" sz="2000" dirty="0"/>
          </a:p>
          <a:p>
            <a:pPr marL="0" indent="0">
              <a:buNone/>
            </a:pPr>
            <a:endParaRPr lang="en-US" sz="2000" dirty="0"/>
          </a:p>
        </p:txBody>
      </p:sp>
    </p:spTree>
    <p:extLst>
      <p:ext uri="{BB962C8B-B14F-4D97-AF65-F5344CB8AC3E}">
        <p14:creationId xmlns:p14="http://schemas.microsoft.com/office/powerpoint/2010/main" val="2068584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9EDA-0942-4025-78E9-B9A44162499C}"/>
              </a:ext>
            </a:extLst>
          </p:cNvPr>
          <p:cNvSpPr>
            <a:spLocks noGrp="1"/>
          </p:cNvSpPr>
          <p:nvPr>
            <p:ph type="title"/>
          </p:nvPr>
        </p:nvSpPr>
        <p:spPr/>
        <p:txBody>
          <a:bodyPr/>
          <a:lstStyle/>
          <a:p>
            <a:r>
              <a:rPr lang="en-US" dirty="0"/>
              <a:t>Binary vs Categorical Cross Entropy</a:t>
            </a:r>
          </a:p>
        </p:txBody>
      </p:sp>
      <p:graphicFrame>
        <p:nvGraphicFramePr>
          <p:cNvPr id="8" name="Content Placeholder 7">
            <a:extLst>
              <a:ext uri="{FF2B5EF4-FFF2-40B4-BE49-F238E27FC236}">
                <a16:creationId xmlns:a16="http://schemas.microsoft.com/office/drawing/2014/main" id="{B0151362-08B0-26B5-4C41-D8DA4AC30C47}"/>
              </a:ext>
            </a:extLst>
          </p:cNvPr>
          <p:cNvGraphicFramePr>
            <a:graphicFrameLocks noGrp="1"/>
          </p:cNvGraphicFramePr>
          <p:nvPr>
            <p:ph idx="1"/>
            <p:extLst>
              <p:ext uri="{D42A27DB-BD31-4B8C-83A1-F6EECF244321}">
                <p14:modId xmlns:p14="http://schemas.microsoft.com/office/powerpoint/2010/main" val="2898411102"/>
              </p:ext>
            </p:extLst>
          </p:nvPr>
        </p:nvGraphicFramePr>
        <p:xfrm>
          <a:off x="1399922" y="2199129"/>
          <a:ext cx="9006436" cy="1860583"/>
        </p:xfrm>
        <a:graphic>
          <a:graphicData uri="http://schemas.openxmlformats.org/drawingml/2006/table">
            <a:tbl>
              <a:tblPr firstRow="1" bandRow="1">
                <a:tableStyleId>{5C22544A-7EE6-4342-B048-85BDC9FD1C3A}</a:tableStyleId>
              </a:tblPr>
              <a:tblGrid>
                <a:gridCol w="2212076">
                  <a:extLst>
                    <a:ext uri="{9D8B030D-6E8A-4147-A177-3AD203B41FA5}">
                      <a16:colId xmlns:a16="http://schemas.microsoft.com/office/drawing/2014/main" val="1579575003"/>
                    </a:ext>
                  </a:extLst>
                </a:gridCol>
                <a:gridCol w="1572519">
                  <a:extLst>
                    <a:ext uri="{9D8B030D-6E8A-4147-A177-3AD203B41FA5}">
                      <a16:colId xmlns:a16="http://schemas.microsoft.com/office/drawing/2014/main" val="3505808964"/>
                    </a:ext>
                  </a:extLst>
                </a:gridCol>
                <a:gridCol w="2262632">
                  <a:extLst>
                    <a:ext uri="{9D8B030D-6E8A-4147-A177-3AD203B41FA5}">
                      <a16:colId xmlns:a16="http://schemas.microsoft.com/office/drawing/2014/main" val="474732323"/>
                    </a:ext>
                  </a:extLst>
                </a:gridCol>
                <a:gridCol w="2959209">
                  <a:extLst>
                    <a:ext uri="{9D8B030D-6E8A-4147-A177-3AD203B41FA5}">
                      <a16:colId xmlns:a16="http://schemas.microsoft.com/office/drawing/2014/main" val="3580953591"/>
                    </a:ext>
                  </a:extLst>
                </a:gridCol>
              </a:tblGrid>
              <a:tr h="124904">
                <a:tc>
                  <a:txBody>
                    <a:bodyPr/>
                    <a:lstStyle/>
                    <a:p>
                      <a:r>
                        <a:rPr lang="en-US" dirty="0" err="1">
                          <a:solidFill>
                            <a:srgbClr val="FF0000"/>
                          </a:solidFill>
                        </a:rPr>
                        <a:t>Losss</a:t>
                      </a:r>
                      <a:r>
                        <a:rPr lang="en-US" dirty="0">
                          <a:solidFill>
                            <a:srgbClr val="FF0000"/>
                          </a:solidFill>
                        </a:rPr>
                        <a:t> Type</a:t>
                      </a:r>
                    </a:p>
                  </a:txBody>
                  <a:tcPr/>
                </a:tc>
                <a:tc>
                  <a:txBody>
                    <a:bodyPr/>
                    <a:lstStyle/>
                    <a:p>
                      <a:r>
                        <a:rPr lang="en-US" dirty="0">
                          <a:solidFill>
                            <a:schemeClr val="tx1"/>
                          </a:solidFill>
                        </a:rPr>
                        <a:t>Activation</a:t>
                      </a:r>
                    </a:p>
                  </a:txBody>
                  <a:tcPr/>
                </a:tc>
                <a:tc>
                  <a:txBody>
                    <a:bodyPr/>
                    <a:lstStyle/>
                    <a:p>
                      <a:r>
                        <a:rPr lang="en-US" dirty="0">
                          <a:solidFill>
                            <a:srgbClr val="C00000"/>
                          </a:solidFill>
                        </a:rPr>
                        <a:t>Output layer</a:t>
                      </a:r>
                    </a:p>
                  </a:txBody>
                  <a:tcPr/>
                </a:tc>
                <a:tc>
                  <a:txBody>
                    <a:bodyPr/>
                    <a:lstStyle/>
                    <a:p>
                      <a:r>
                        <a:rPr lang="en-US" dirty="0">
                          <a:solidFill>
                            <a:srgbClr val="00B050"/>
                          </a:solidFill>
                        </a:rPr>
                        <a:t>Use case</a:t>
                      </a:r>
                    </a:p>
                  </a:txBody>
                  <a:tcPr/>
                </a:tc>
                <a:extLst>
                  <a:ext uri="{0D108BD9-81ED-4DB2-BD59-A6C34878D82A}">
                    <a16:rowId xmlns:a16="http://schemas.microsoft.com/office/drawing/2014/main" val="358680537"/>
                  </a:ext>
                </a:extLst>
              </a:tr>
              <a:tr h="483903">
                <a:tc>
                  <a:txBody>
                    <a:bodyPr/>
                    <a:lstStyle/>
                    <a:p>
                      <a:r>
                        <a:rPr lang="en-US" b="1" dirty="0">
                          <a:solidFill>
                            <a:schemeClr val="tx1"/>
                          </a:solidFill>
                        </a:rPr>
                        <a:t>Binary Cross Entropy</a:t>
                      </a:r>
                    </a:p>
                  </a:txBody>
                  <a:tcPr/>
                </a:tc>
                <a:tc>
                  <a:txBody>
                    <a:bodyPr/>
                    <a:lstStyle/>
                    <a:p>
                      <a:r>
                        <a:rPr lang="en-US" dirty="0">
                          <a:solidFill>
                            <a:schemeClr val="tx2"/>
                          </a:solidFill>
                        </a:rPr>
                        <a:t>Sigmoid</a:t>
                      </a:r>
                    </a:p>
                  </a:txBody>
                  <a:tcPr/>
                </a:tc>
                <a:tc>
                  <a:txBody>
                    <a:bodyPr/>
                    <a:lstStyle/>
                    <a:p>
                      <a:r>
                        <a:rPr lang="en-US" dirty="0">
                          <a:solidFill>
                            <a:schemeClr val="tx2"/>
                          </a:solidFill>
                        </a:rPr>
                        <a:t>1 unit per class</a:t>
                      </a:r>
                    </a:p>
                  </a:txBody>
                  <a:tcPr/>
                </a:tc>
                <a:tc>
                  <a:txBody>
                    <a:bodyPr/>
                    <a:lstStyle/>
                    <a:p>
                      <a:r>
                        <a:rPr lang="en-US" dirty="0">
                          <a:solidFill>
                            <a:schemeClr val="tx2"/>
                          </a:solidFill>
                        </a:rPr>
                        <a:t>Multi-label-classification</a:t>
                      </a:r>
                    </a:p>
                  </a:txBody>
                  <a:tcPr/>
                </a:tc>
                <a:extLst>
                  <a:ext uri="{0D108BD9-81ED-4DB2-BD59-A6C34878D82A}">
                    <a16:rowId xmlns:a16="http://schemas.microsoft.com/office/drawing/2014/main" val="643217400"/>
                  </a:ext>
                </a:extLst>
              </a:tr>
              <a:tr h="370840">
                <a:tc>
                  <a:txBody>
                    <a:bodyPr/>
                    <a:lstStyle/>
                    <a:p>
                      <a:r>
                        <a:rPr lang="en-US" dirty="0"/>
                        <a:t>Categorical Cross Entropy</a:t>
                      </a:r>
                      <a:endParaRPr lang="en-US" dirty="0">
                        <a:solidFill>
                          <a:schemeClr val="tx2"/>
                        </a:solidFill>
                      </a:endParaRPr>
                    </a:p>
                  </a:txBody>
                  <a:tcPr/>
                </a:tc>
                <a:tc>
                  <a:txBody>
                    <a:bodyPr/>
                    <a:lstStyle/>
                    <a:p>
                      <a:r>
                        <a:rPr lang="en-US" dirty="0">
                          <a:solidFill>
                            <a:schemeClr val="tx2"/>
                          </a:solidFill>
                        </a:rPr>
                        <a:t>SoftMax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2"/>
                          </a:solidFill>
                        </a:rPr>
                        <a:t>1 unit per class</a:t>
                      </a:r>
                    </a:p>
                    <a:p>
                      <a:endParaRPr lang="en-US" dirty="0">
                        <a:solidFill>
                          <a:schemeClr val="tx2"/>
                        </a:solidFill>
                      </a:endParaRPr>
                    </a:p>
                  </a:txBody>
                  <a:tcPr/>
                </a:tc>
                <a:tc>
                  <a:txBody>
                    <a:bodyPr/>
                    <a:lstStyle/>
                    <a:p>
                      <a:r>
                        <a:rPr lang="en-US" dirty="0">
                          <a:solidFill>
                            <a:schemeClr val="tx2"/>
                          </a:solidFill>
                        </a:rPr>
                        <a:t>Single-label-multi-class classification</a:t>
                      </a:r>
                    </a:p>
                  </a:txBody>
                  <a:tcPr/>
                </a:tc>
                <a:extLst>
                  <a:ext uri="{0D108BD9-81ED-4DB2-BD59-A6C34878D82A}">
                    <a16:rowId xmlns:a16="http://schemas.microsoft.com/office/drawing/2014/main" val="3309523484"/>
                  </a:ext>
                </a:extLst>
              </a:tr>
              <a:tr h="370840">
                <a:tc>
                  <a:txBody>
                    <a:bodyPr/>
                    <a:lstStyle/>
                    <a:p>
                      <a:endParaRPr lang="en-US" dirty="0">
                        <a:solidFill>
                          <a:schemeClr val="tx2"/>
                        </a:solidFill>
                      </a:endParaRPr>
                    </a:p>
                  </a:txBody>
                  <a:tcPr/>
                </a:tc>
                <a:tc>
                  <a:txBody>
                    <a:bodyPr/>
                    <a:lstStyle/>
                    <a:p>
                      <a:endParaRPr lang="en-US" dirty="0">
                        <a:solidFill>
                          <a:schemeClr val="tx2"/>
                        </a:solidFill>
                      </a:endParaRPr>
                    </a:p>
                  </a:txBody>
                  <a:tcPr/>
                </a:tc>
                <a:tc>
                  <a:txBody>
                    <a:bodyPr/>
                    <a:lstStyle/>
                    <a:p>
                      <a:endParaRPr lang="en-US" dirty="0">
                        <a:solidFill>
                          <a:schemeClr val="tx2"/>
                        </a:solidFill>
                      </a:endParaRPr>
                    </a:p>
                  </a:txBody>
                  <a:tcPr/>
                </a:tc>
                <a:tc>
                  <a:txBody>
                    <a:bodyPr/>
                    <a:lstStyle/>
                    <a:p>
                      <a:endParaRPr lang="en-US" dirty="0">
                        <a:solidFill>
                          <a:schemeClr val="tx2"/>
                        </a:solidFill>
                      </a:endParaRPr>
                    </a:p>
                  </a:txBody>
                  <a:tcPr/>
                </a:tc>
                <a:extLst>
                  <a:ext uri="{0D108BD9-81ED-4DB2-BD59-A6C34878D82A}">
                    <a16:rowId xmlns:a16="http://schemas.microsoft.com/office/drawing/2014/main" val="1560580958"/>
                  </a:ext>
                </a:extLst>
              </a:tr>
            </a:tbl>
          </a:graphicData>
        </a:graphic>
      </p:graphicFrame>
      <p:sp>
        <p:nvSpPr>
          <p:cNvPr id="9" name="TextBox 8">
            <a:extLst>
              <a:ext uri="{FF2B5EF4-FFF2-40B4-BE49-F238E27FC236}">
                <a16:creationId xmlns:a16="http://schemas.microsoft.com/office/drawing/2014/main" id="{132A5EEB-E452-6A58-28EA-80F8C785DC80}"/>
              </a:ext>
            </a:extLst>
          </p:cNvPr>
          <p:cNvSpPr txBox="1"/>
          <p:nvPr/>
        </p:nvSpPr>
        <p:spPr>
          <a:xfrm>
            <a:off x="1456566" y="4531540"/>
            <a:ext cx="9095448" cy="2862322"/>
          </a:xfrm>
          <a:prstGeom prst="rect">
            <a:avLst/>
          </a:prstGeom>
          <a:noFill/>
        </p:spPr>
        <p:txBody>
          <a:bodyPr wrap="square" rtlCol="0">
            <a:spAutoFit/>
          </a:bodyPr>
          <a:lstStyle/>
          <a:p>
            <a:r>
              <a:rPr lang="en-US" dirty="0"/>
              <a:t>Key differences:</a:t>
            </a:r>
          </a:p>
          <a:p>
            <a:r>
              <a:rPr lang="en-US" dirty="0"/>
              <a:t>Sigmoid: Each output is independent, values in [0, 1], no constraint that they  sum to 1</a:t>
            </a:r>
          </a:p>
          <a:p>
            <a:endParaRPr lang="en-US" dirty="0"/>
          </a:p>
          <a:p>
            <a:r>
              <a:rPr lang="en-US" dirty="0">
                <a:solidFill>
                  <a:schemeClr val="tx2"/>
                </a:solidFill>
              </a:rPr>
              <a:t>SoftMax : output form a probability distribution over classes, sum to 1</a:t>
            </a:r>
          </a:p>
          <a:p>
            <a:r>
              <a:rPr lang="en-US" dirty="0">
                <a:solidFill>
                  <a:schemeClr val="tx2"/>
                </a:solidFill>
              </a:rPr>
              <a:t>If output layer has 1 unit per class, each example belongs exactly to one class, then SoftMax, </a:t>
            </a:r>
            <a:r>
              <a:rPr lang="en-US" dirty="0"/>
              <a:t>Categorical Cross Entropy is the more natural and efficient choice.</a:t>
            </a:r>
            <a:endParaRPr lang="en-US" dirty="0">
              <a:solidFill>
                <a:schemeClr val="tx2"/>
              </a:solidFill>
            </a:endParaRPr>
          </a:p>
          <a:p>
            <a:endParaRPr lang="en-US" dirty="0">
              <a:solidFill>
                <a:schemeClr val="tx2"/>
              </a:solidFill>
            </a:endParaRPr>
          </a:p>
          <a:p>
            <a:endParaRPr lang="en-US" dirty="0">
              <a:solidFill>
                <a:schemeClr val="tx2"/>
              </a:solidFill>
            </a:endParaRPr>
          </a:p>
          <a:p>
            <a:endParaRPr lang="en-US" dirty="0"/>
          </a:p>
          <a:p>
            <a:endParaRPr lang="en-US" dirty="0"/>
          </a:p>
        </p:txBody>
      </p:sp>
    </p:spTree>
    <p:extLst>
      <p:ext uri="{BB962C8B-B14F-4D97-AF65-F5344CB8AC3E}">
        <p14:creationId xmlns:p14="http://schemas.microsoft.com/office/powerpoint/2010/main" val="3732180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BD68DA-1F3E-CDAF-9728-0913F27ACA00}"/>
              </a:ext>
            </a:extLst>
          </p:cNvPr>
          <p:cNvSpPr>
            <a:spLocks noGrp="1"/>
          </p:cNvSpPr>
          <p:nvPr>
            <p:ph idx="1"/>
          </p:nvPr>
        </p:nvSpPr>
        <p:spPr>
          <a:xfrm>
            <a:off x="838200" y="105196"/>
            <a:ext cx="10515600" cy="6071767"/>
          </a:xfrm>
        </p:spPr>
        <p:txBody>
          <a:bodyPr>
            <a:normAutofit fontScale="85000" lnSpcReduction="20000"/>
          </a:bodyPr>
          <a:lstStyle/>
          <a:p>
            <a:r>
              <a:rPr lang="en-US" sz="1800" dirty="0">
                <a:latin typeface="Times New Roman" panose="02020603050405020304" pitchFamily="18" charset="0"/>
                <a:cs typeface="Times New Roman" panose="02020603050405020304" pitchFamily="18" charset="0"/>
              </a:rPr>
              <a:t>Neural Network :5</a:t>
            </a:r>
          </a:p>
          <a:p>
            <a:r>
              <a:rPr lang="en-US" sz="1800" dirty="0">
                <a:latin typeface="Times New Roman" panose="02020603050405020304" pitchFamily="18" charset="0"/>
                <a:cs typeface="Times New Roman" panose="02020603050405020304" pitchFamily="18" charset="0"/>
              </a:rPr>
              <a:t>Weighted Sum of Inputs notation clarification:7</a:t>
            </a:r>
          </a:p>
          <a:p>
            <a:r>
              <a:rPr lang="en-US" sz="1800" dirty="0">
                <a:latin typeface="Times New Roman" panose="02020603050405020304" pitchFamily="18" charset="0"/>
                <a:cs typeface="Times New Roman" panose="02020603050405020304" pitchFamily="18" charset="0"/>
              </a:rPr>
              <a:t>Odds and log odds:: 8</a:t>
            </a:r>
          </a:p>
          <a:p>
            <a:r>
              <a:rPr lang="en-US" sz="1800" dirty="0">
                <a:latin typeface="Times New Roman" panose="02020603050405020304" pitchFamily="18" charset="0"/>
                <a:cs typeface="Times New Roman" panose="02020603050405020304" pitchFamily="18" charset="0"/>
              </a:rPr>
              <a:t>Neural Network : 11</a:t>
            </a:r>
          </a:p>
          <a:p>
            <a:r>
              <a:rPr lang="en-US" sz="1800" dirty="0">
                <a:latin typeface="Times New Roman" panose="02020603050405020304" pitchFamily="18" charset="0"/>
                <a:cs typeface="Times New Roman" panose="02020603050405020304" pitchFamily="18" charset="0"/>
              </a:rPr>
              <a:t>How do you get from log odds to sigmoid: 10\ How do you get from log odds to sigmoid : 20</a:t>
            </a:r>
          </a:p>
          <a:p>
            <a:r>
              <a:rPr lang="en-US" sz="1800" dirty="0">
                <a:latin typeface="Times New Roman" panose="02020603050405020304" pitchFamily="18" charset="0"/>
                <a:cs typeface="Times New Roman" panose="02020603050405020304" pitchFamily="18" charset="0"/>
              </a:rPr>
              <a:t>Cost function: 20</a:t>
            </a:r>
          </a:p>
          <a:p>
            <a:r>
              <a:rPr lang="en-US" sz="1800" dirty="0">
                <a:latin typeface="Times New Roman" panose="02020603050405020304" pitchFamily="18" charset="0"/>
                <a:cs typeface="Times New Roman" panose="02020603050405020304" pitchFamily="18" charset="0"/>
              </a:rPr>
              <a:t>Sigmoid function : 26</a:t>
            </a:r>
          </a:p>
          <a:p>
            <a:r>
              <a:rPr lang="en-US" sz="1800" dirty="0">
                <a:latin typeface="Times New Roman" panose="02020603050405020304" pitchFamily="18" charset="0"/>
                <a:cs typeface="Times New Roman" panose="02020603050405020304" pitchFamily="18" charset="0"/>
              </a:rPr>
              <a:t>Logistic regression cost function using Cross Entropy Loss: 29-31</a:t>
            </a:r>
          </a:p>
          <a:p>
            <a:r>
              <a:rPr lang="en-US" sz="1800" dirty="0">
                <a:latin typeface="Times New Roman" panose="02020603050405020304" pitchFamily="18" charset="0"/>
                <a:cs typeface="Times New Roman" panose="02020603050405020304" pitchFamily="18" charset="0"/>
              </a:rPr>
              <a:t>Using Bernoulli formula : 43</a:t>
            </a:r>
          </a:p>
          <a:p>
            <a:r>
              <a:rPr lang="en-US" sz="1800" dirty="0">
                <a:latin typeface="Times New Roman" panose="02020603050405020304" pitchFamily="18" charset="0"/>
                <a:cs typeface="Times New Roman" panose="02020603050405020304" pitchFamily="18" charset="0"/>
              </a:rPr>
              <a:t>Deriving the Cost Function via Maximum Likelihood Estimation:33</a:t>
            </a:r>
          </a:p>
          <a:p>
            <a:r>
              <a:rPr lang="en-US" sz="1800" dirty="0">
                <a:latin typeface="Times New Roman" panose="02020603050405020304" pitchFamily="18" charset="0"/>
                <a:cs typeface="Times New Roman" panose="02020603050405020304" pitchFamily="18" charset="0"/>
              </a:rPr>
              <a:t>Why Use Logarithms?: 42</a:t>
            </a:r>
          </a:p>
          <a:p>
            <a:r>
              <a:rPr lang="en-US" sz="1800" dirty="0">
                <a:latin typeface="Times New Roman" panose="02020603050405020304" pitchFamily="18" charset="0"/>
                <a:cs typeface="Times New Roman" panose="02020603050405020304" pitchFamily="18" charset="0"/>
              </a:rPr>
              <a:t>Log-Likelihood Function: 45</a:t>
            </a:r>
          </a:p>
          <a:p>
            <a:r>
              <a:rPr lang="en-US" sz="1800" dirty="0">
                <a:latin typeface="Times New Roman" panose="02020603050405020304" pitchFamily="18" charset="0"/>
                <a:cs typeface="Times New Roman" panose="02020603050405020304" pitchFamily="18" charset="0"/>
              </a:rPr>
              <a:t>Minimizing cost and backpropagation, components : 56</a:t>
            </a:r>
          </a:p>
          <a:p>
            <a:r>
              <a:rPr lang="en-US" sz="1800" dirty="0">
                <a:latin typeface="Times New Roman" panose="02020603050405020304" pitchFamily="18" charset="0"/>
                <a:cs typeface="Times New Roman" panose="02020603050405020304" pitchFamily="18" charset="0"/>
              </a:rPr>
              <a:t>Why Measure Activations? :65</a:t>
            </a:r>
          </a:p>
          <a:p>
            <a:r>
              <a:rPr lang="en-US" sz="1800" dirty="0"/>
              <a:t>Matrix Dimensions:72</a:t>
            </a:r>
          </a:p>
          <a:p>
            <a:r>
              <a:rPr lang="en-US" sz="1800" dirty="0"/>
              <a:t>Compute activation input: </a:t>
            </a:r>
            <a:r>
              <a:rPr lang="en-US" sz="1900" dirty="0">
                <a:latin typeface="Times New Roman" panose="02020603050405020304" pitchFamily="18" charset="0"/>
                <a:cs typeface="Times New Roman" panose="02020603050405020304" pitchFamily="18" charset="0"/>
              </a:rPr>
              <a:t>83, 84</a:t>
            </a:r>
          </a:p>
          <a:p>
            <a:r>
              <a:rPr lang="en-US" sz="1800" dirty="0">
                <a:latin typeface="Times New Roman" panose="02020603050405020304" pitchFamily="18" charset="0"/>
                <a:cs typeface="Times New Roman" panose="02020603050405020304" pitchFamily="18" charset="0"/>
              </a:rPr>
              <a:t>Gradient checking :97</a:t>
            </a:r>
          </a:p>
          <a:p>
            <a:r>
              <a:rPr lang="en-US" sz="1900" dirty="0">
                <a:latin typeface="Times New Roman" panose="02020603050405020304" pitchFamily="18" charset="0"/>
                <a:cs typeface="Times New Roman" panose="02020603050405020304" pitchFamily="18" charset="0"/>
              </a:rPr>
              <a:t>Puttin all together:104</a:t>
            </a:r>
          </a:p>
          <a:p>
            <a:r>
              <a:rPr lang="en-US" sz="1800" dirty="0"/>
              <a:t>Random Initialization:104</a:t>
            </a:r>
          </a:p>
          <a:p>
            <a:r>
              <a:rPr lang="en-US" sz="1800" dirty="0"/>
              <a:t>Back propagation Algorithm :84</a:t>
            </a:r>
          </a:p>
          <a:p>
            <a:endParaRPr lang="en-US" sz="1800" dirty="0">
              <a:latin typeface="Arial Black" panose="020B0A04020102020204" pitchFamily="34" charset="0"/>
            </a:endParaRP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4428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90574-BCCB-3543-72F1-EA91D2238106}"/>
              </a:ext>
            </a:extLst>
          </p:cNvPr>
          <p:cNvSpPr>
            <a:spLocks noGrp="1"/>
          </p:cNvSpPr>
          <p:nvPr>
            <p:ph type="title"/>
          </p:nvPr>
        </p:nvSpPr>
        <p:spPr>
          <a:xfrm>
            <a:off x="838200" y="365126"/>
            <a:ext cx="10515600" cy="568592"/>
          </a:xfrm>
        </p:spPr>
        <p:txBody>
          <a:bodyPr>
            <a:normAutofit/>
          </a:bodyPr>
          <a:lstStyle/>
          <a:p>
            <a:pPr algn="ctr"/>
            <a:r>
              <a:rPr lang="en-US" sz="2400" dirty="0">
                <a:latin typeface="Arial Black" panose="020B0A04020102020204" pitchFamily="34" charset="0"/>
                <a:cs typeface="Times New Roman" panose="02020603050405020304" pitchFamily="18" charset="0"/>
              </a:rPr>
              <a:t>Odds and log odds:</a:t>
            </a:r>
            <a:endParaRPr lang="en-US" sz="2400" dirty="0">
              <a:latin typeface="Arial Black" panose="020B0A04020102020204" pitchFamily="34"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8224B83-CBD5-3880-A8B7-6C746C263C00}"/>
                  </a:ext>
                </a:extLst>
              </p:cNvPr>
              <p:cNvSpPr>
                <a:spLocks noGrp="1"/>
              </p:cNvSpPr>
              <p:nvPr>
                <p:ph idx="1"/>
              </p:nvPr>
            </p:nvSpPr>
            <p:spPr>
              <a:xfrm>
                <a:off x="838200" y="1090882"/>
                <a:ext cx="10515600" cy="4653095"/>
              </a:xfrm>
            </p:spPr>
            <p:txBody>
              <a:bodyPr>
                <a:normAutofit fontScale="92500" lnSpcReduction="20000"/>
              </a:bodyPr>
              <a:lstStyle/>
              <a:p>
                <a:r>
                  <a:rPr lang="en-US" sz="2000" dirty="0">
                    <a:latin typeface="Aptos" panose="020B0004020202020204" pitchFamily="34" charset="0"/>
                    <a:cs typeface="Times New Roman" panose="02020603050405020304" pitchFamily="18" charset="0"/>
                  </a:rPr>
                  <a:t>Odds (y= 1|x) = </a:t>
                </a:r>
                <a14:m>
                  <m:oMath xmlns:m="http://schemas.openxmlformats.org/officeDocument/2006/math">
                    <m:f>
                      <m:fPr>
                        <m:ctrlPr>
                          <a:rPr lang="en-US" sz="2000" i="0" dirty="0">
                            <a:latin typeface="Aptos" panose="020B0004020202020204" pitchFamily="34" charset="0"/>
                            <a:cs typeface="Times New Roman" panose="02020603050405020304" pitchFamily="18" charset="0"/>
                          </a:rPr>
                        </m:ctrlPr>
                      </m:fPr>
                      <m:num>
                        <m:r>
                          <m:rPr>
                            <m:nor/>
                          </m:rPr>
                          <a:rPr lang="en-US" sz="2000" i="0" dirty="0">
                            <a:latin typeface="Aptos" panose="020B0004020202020204" pitchFamily="34" charset="0"/>
                            <a:cs typeface="Times New Roman" panose="02020603050405020304" pitchFamily="18" charset="0"/>
                          </a:rPr>
                          <m:t>P(y=1|x)</m:t>
                        </m:r>
                      </m:num>
                      <m:den>
                        <m:r>
                          <m:rPr>
                            <m:nor/>
                          </m:rPr>
                          <a:rPr lang="en-US" sz="2000" i="0" dirty="0">
                            <a:latin typeface="Aptos" panose="020B0004020202020204" pitchFamily="34" charset="0"/>
                            <a:cs typeface="Times New Roman" panose="02020603050405020304" pitchFamily="18" charset="0"/>
                          </a:rPr>
                          <m:t>P(y=0|x)</m:t>
                        </m:r>
                      </m:den>
                    </m:f>
                  </m:oMath>
                </a14:m>
                <a:r>
                  <a:rPr lang="en-US" sz="2000" dirty="0">
                    <a:latin typeface="Aptos" panose="020B0004020202020204" pitchFamily="34" charset="0"/>
                    <a:cs typeface="Times New Roman" panose="02020603050405020304" pitchFamily="18" charset="0"/>
                  </a:rPr>
                  <a:t>  =  </a:t>
                </a:r>
                <a14:m>
                  <m:oMath xmlns:m="http://schemas.openxmlformats.org/officeDocument/2006/math">
                    <m:f>
                      <m:fPr>
                        <m:ctrlPr>
                          <a:rPr lang="en-US" sz="2000" i="0" dirty="0">
                            <a:latin typeface="Aptos" panose="020B0004020202020204" pitchFamily="34" charset="0"/>
                            <a:cs typeface="Times New Roman" panose="02020603050405020304" pitchFamily="18" charset="0"/>
                          </a:rPr>
                        </m:ctrlPr>
                      </m:fPr>
                      <m:num>
                        <m:r>
                          <m:rPr>
                            <m:nor/>
                          </m:rPr>
                          <a:rPr lang="en-US" sz="2000" i="0" dirty="0">
                            <a:latin typeface="Aptos" panose="020B0004020202020204" pitchFamily="34" charset="0"/>
                            <a:cs typeface="Times New Roman" panose="02020603050405020304" pitchFamily="18" charset="0"/>
                          </a:rPr>
                          <m:t>P(y=1|x)</m:t>
                        </m:r>
                      </m:num>
                      <m:den>
                        <m:r>
                          <m:rPr>
                            <m:nor/>
                          </m:rPr>
                          <a:rPr lang="en-US" sz="2000" i="0" dirty="0">
                            <a:latin typeface="Aptos" panose="020B0004020202020204" pitchFamily="34" charset="0"/>
                            <a:cs typeface="Times New Roman" panose="02020603050405020304" pitchFamily="18" charset="0"/>
                          </a:rPr>
                          <m:t>1 − P(y=1|x)</m:t>
                        </m:r>
                      </m:den>
                    </m:f>
                  </m:oMath>
                </a14:m>
                <a:endParaRPr lang="en-US" sz="2000" dirty="0">
                  <a:latin typeface="Aptos" panose="020B0004020202020204" pitchFamily="34" charset="0"/>
                  <a:cs typeface="Times New Roman" panose="02020603050405020304" pitchFamily="18" charset="0"/>
                </a:endParaRPr>
              </a:p>
              <a:p>
                <a:r>
                  <a:rPr lang="en-US" sz="2000" dirty="0">
                    <a:latin typeface="Aptos" panose="020B0004020202020204" pitchFamily="34" charset="0"/>
                    <a:cs typeface="Times New Roman" panose="02020603050405020304" pitchFamily="18" charset="0"/>
                  </a:rPr>
                  <a:t>Log </a:t>
                </a:r>
                <a14:m>
                  <m:oMath xmlns:m="http://schemas.openxmlformats.org/officeDocument/2006/math">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𝑃</m:t>
                        </m:r>
                        <m:d>
                          <m:dPr>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𝑦</m:t>
                            </m:r>
                            <m:r>
                              <a:rPr lang="en-US" sz="2000" b="0" i="1" smtClean="0">
                                <a:latin typeface="Cambria Math" panose="02040503050406030204" pitchFamily="18" charset="0"/>
                              </a:rPr>
                              <m:t>=1</m:t>
                            </m:r>
                          </m:e>
                        </m:d>
                        <m:r>
                          <a:rPr lang="en-US" sz="2000" b="0" i="1" smtClean="0">
                            <a:latin typeface="Cambria Math" panose="02040503050406030204" pitchFamily="18" charset="0"/>
                          </a:rPr>
                          <m:t>𝑥</m:t>
                        </m:r>
                        <m:r>
                          <a:rPr lang="en-US" sz="2000" b="0" i="1" smtClean="0">
                            <a:latin typeface="Cambria Math" panose="02040503050406030204" pitchFamily="18" charset="0"/>
                          </a:rPr>
                          <m:t>;</m:t>
                        </m:r>
                        <m:r>
                          <m:rPr>
                            <m:nor/>
                          </m:rPr>
                          <a:rPr lang="el-GR" sz="2000" i="0" dirty="0">
                            <a:latin typeface="Aptos" panose="020B0004020202020204" pitchFamily="34" charset="0"/>
                            <a:cs typeface="Times New Roman" panose="02020603050405020304" pitchFamily="18" charset="0"/>
                          </a:rPr>
                          <m:t>θ</m:t>
                        </m:r>
                        <m:r>
                          <m:rPr>
                            <m:nor/>
                          </m:rPr>
                          <a:rPr lang="en-US" sz="2000" b="0" i="0" dirty="0" smtClean="0">
                            <a:latin typeface="Aptos" panose="020B0004020202020204" pitchFamily="34" charset="0"/>
                            <a:cs typeface="Times New Roman" panose="02020603050405020304" pitchFamily="18" charset="0"/>
                          </a:rPr>
                          <m:t>)</m:t>
                        </m:r>
                      </m:num>
                      <m:den>
                        <m:r>
                          <a:rPr lang="en-US" sz="2000" i="1">
                            <a:latin typeface="Cambria Math" panose="02040503050406030204" pitchFamily="18" charset="0"/>
                          </a:rPr>
                          <m:t>𝑃</m:t>
                        </m:r>
                        <m:d>
                          <m:dPr>
                            <m:endChr m:val="|"/>
                            <m:ctrlPr>
                              <a:rPr lang="en-US" sz="2000" i="1">
                                <a:latin typeface="Cambria Math" panose="02040503050406030204" pitchFamily="18" charset="0"/>
                              </a:rPr>
                            </m:ctrlPr>
                          </m:dPr>
                          <m:e>
                            <m:r>
                              <a:rPr lang="en-US" sz="2000" i="1">
                                <a:latin typeface="Cambria Math" panose="02040503050406030204" pitchFamily="18" charset="0"/>
                              </a:rPr>
                              <m:t>𝑦</m:t>
                            </m:r>
                            <m:r>
                              <a:rPr lang="en-US" sz="2000" i="1">
                                <a:latin typeface="Cambria Math" panose="02040503050406030204" pitchFamily="18" charset="0"/>
                              </a:rPr>
                              <m:t>=0</m:t>
                            </m:r>
                          </m:e>
                        </m:d>
                        <m:r>
                          <a:rPr lang="en-US" sz="2000" i="1">
                            <a:latin typeface="Cambria Math" panose="02040503050406030204" pitchFamily="18" charset="0"/>
                          </a:rPr>
                          <m:t>𝑥</m:t>
                        </m:r>
                        <m:r>
                          <a:rPr lang="en-US" sz="2000" i="1">
                            <a:latin typeface="Cambria Math" panose="02040503050406030204" pitchFamily="18" charset="0"/>
                          </a:rPr>
                          <m:t>;</m:t>
                        </m:r>
                        <m:r>
                          <m:rPr>
                            <m:nor/>
                          </m:rPr>
                          <a:rPr lang="el-GR" sz="2000" i="0" dirty="0">
                            <a:latin typeface="Aptos" panose="020B0004020202020204" pitchFamily="34" charset="0"/>
                            <a:cs typeface="Times New Roman" panose="02020603050405020304" pitchFamily="18" charset="0"/>
                          </a:rPr>
                          <m:t>θ</m:t>
                        </m:r>
                        <m:r>
                          <m:rPr>
                            <m:nor/>
                          </m:rPr>
                          <a:rPr lang="en-US" sz="2000" i="0" dirty="0">
                            <a:latin typeface="Aptos" panose="020B0004020202020204" pitchFamily="34" charset="0"/>
                            <a:cs typeface="Times New Roman" panose="02020603050405020304" pitchFamily="18" charset="0"/>
                          </a:rPr>
                          <m:t>)</m:t>
                        </m:r>
                      </m:den>
                    </m:f>
                  </m:oMath>
                </a14:m>
                <a:r>
                  <a:rPr lang="en-US" sz="2000" dirty="0">
                    <a:latin typeface="Aptos" panose="020B0004020202020204" pitchFamily="34" charset="0"/>
                    <a:cs typeface="Times New Roman" panose="02020603050405020304" pitchFamily="18" charset="0"/>
                  </a:rPr>
                  <a:t> = </a:t>
                </a:r>
                <a14:m>
                  <m:oMath xmlns:m="http://schemas.openxmlformats.org/officeDocument/2006/math">
                    <m:r>
                      <m:rPr>
                        <m:nor/>
                      </m:rPr>
                      <a:rPr lang="el-GR" sz="2000" i="0" dirty="0">
                        <a:latin typeface="Aptos" panose="020B0004020202020204" pitchFamily="34" charset="0"/>
                        <a:cs typeface="Times New Roman" panose="02020603050405020304" pitchFamily="18" charset="0"/>
                      </a:rPr>
                      <m:t>θ</m:t>
                    </m:r>
                    <m:r>
                      <m:rPr>
                        <m:nor/>
                      </m:rPr>
                      <a:rPr lang="en-US" sz="2000" b="0" i="0" baseline="-25000" dirty="0" smtClean="0">
                        <a:latin typeface="Aptos" panose="020B0004020202020204" pitchFamily="34" charset="0"/>
                        <a:cs typeface="Times New Roman" panose="02020603050405020304" pitchFamily="18" charset="0"/>
                      </a:rPr>
                      <m:t>0</m:t>
                    </m:r>
                    <m:r>
                      <m:rPr>
                        <m:nor/>
                      </m:rPr>
                      <a:rPr lang="en-US" sz="2000" b="0" i="0" dirty="0" smtClean="0">
                        <a:latin typeface="Aptos" panose="020B0004020202020204" pitchFamily="34" charset="0"/>
                        <a:cs typeface="Times New Roman" panose="02020603050405020304" pitchFamily="18" charset="0"/>
                      </a:rPr>
                      <m:t> + </m:t>
                    </m:r>
                    <m:r>
                      <m:rPr>
                        <m:nor/>
                      </m:rPr>
                      <a:rPr lang="el-GR" sz="2000" i="0" dirty="0">
                        <a:latin typeface="Aptos" panose="020B0004020202020204" pitchFamily="34" charset="0"/>
                        <a:cs typeface="Times New Roman" panose="02020603050405020304" pitchFamily="18" charset="0"/>
                      </a:rPr>
                      <m:t>θ</m:t>
                    </m:r>
                    <m:r>
                      <m:rPr>
                        <m:nor/>
                      </m:rPr>
                      <a:rPr lang="en-US" sz="2000" b="0" i="0" baseline="-25000" dirty="0" smtClean="0">
                        <a:latin typeface="Aptos" panose="020B0004020202020204" pitchFamily="34" charset="0"/>
                        <a:cs typeface="Times New Roman" panose="02020603050405020304" pitchFamily="18" charset="0"/>
                      </a:rPr>
                      <m:t>1</m:t>
                    </m:r>
                    <m:r>
                      <m:rPr>
                        <m:nor/>
                      </m:rPr>
                      <a:rPr lang="en-US" sz="2000" b="0" i="0" dirty="0" smtClean="0">
                        <a:latin typeface="Aptos" panose="020B0004020202020204" pitchFamily="34" charset="0"/>
                        <a:cs typeface="Times New Roman" panose="02020603050405020304" pitchFamily="18" charset="0"/>
                      </a:rPr>
                      <m:t> x</m:t>
                    </m:r>
                    <m:r>
                      <m:rPr>
                        <m:nor/>
                      </m:rPr>
                      <a:rPr lang="en-US" sz="2000" b="0" i="0" baseline="-25000" dirty="0" smtClean="0">
                        <a:latin typeface="Aptos" panose="020B0004020202020204" pitchFamily="34" charset="0"/>
                        <a:cs typeface="Times New Roman" panose="02020603050405020304" pitchFamily="18" charset="0"/>
                      </a:rPr>
                      <m:t>1</m:t>
                    </m:r>
                    <m:r>
                      <m:rPr>
                        <m:nor/>
                      </m:rPr>
                      <a:rPr lang="en-US" sz="2000" b="0" i="0" dirty="0" smtClean="0">
                        <a:latin typeface="Aptos" panose="020B0004020202020204" pitchFamily="34" charset="0"/>
                        <a:cs typeface="Times New Roman" panose="02020603050405020304" pitchFamily="18" charset="0"/>
                      </a:rPr>
                      <m:t> + </m:t>
                    </m:r>
                    <m:r>
                      <a:rPr lang="en-US" sz="2000" b="0" i="1" dirty="0" smtClean="0">
                        <a:latin typeface="Cambria Math" panose="02040503050406030204" pitchFamily="18" charset="0"/>
                        <a:cs typeface="Times New Roman" panose="02020603050405020304" pitchFamily="18" charset="0"/>
                      </a:rPr>
                      <m:t>…+</m:t>
                    </m:r>
                    <m:r>
                      <m:rPr>
                        <m:nor/>
                      </m:rPr>
                      <a:rPr lang="el-GR" sz="2000" i="0" dirty="0">
                        <a:latin typeface="Aptos" panose="020B0004020202020204" pitchFamily="34" charset="0"/>
                        <a:cs typeface="Times New Roman" panose="02020603050405020304" pitchFamily="18" charset="0"/>
                      </a:rPr>
                      <m:t>θ</m:t>
                    </m:r>
                    <m:r>
                      <m:rPr>
                        <m:nor/>
                      </m:rPr>
                      <a:rPr lang="en-US" sz="2000" b="0" i="0" baseline="-25000" dirty="0" smtClean="0">
                        <a:latin typeface="Aptos" panose="020B0004020202020204" pitchFamily="34" charset="0"/>
                        <a:cs typeface="Times New Roman" panose="02020603050405020304" pitchFamily="18" charset="0"/>
                      </a:rPr>
                      <m:t>n</m:t>
                    </m:r>
                    <m:r>
                      <m:rPr>
                        <m:nor/>
                      </m:rPr>
                      <a:rPr lang="en-US" sz="2000" b="0" i="0" dirty="0" smtClean="0">
                        <a:latin typeface="Aptos" panose="020B0004020202020204" pitchFamily="34" charset="0"/>
                        <a:cs typeface="Times New Roman" panose="02020603050405020304" pitchFamily="18" charset="0"/>
                      </a:rPr>
                      <m:t> xn</m:t>
                    </m:r>
                    <m:r>
                      <m:rPr>
                        <m:nor/>
                      </m:rPr>
                      <a:rPr lang="en-US" sz="2000" i="0" dirty="0">
                        <a:latin typeface="Aptos" panose="020B0004020202020204" pitchFamily="34" charset="0"/>
                        <a:cs typeface="Times New Roman" panose="02020603050405020304" pitchFamily="18" charset="0"/>
                      </a:rPr>
                      <m:t>)</m:t>
                    </m:r>
                  </m:oMath>
                </a14:m>
                <a:endParaRPr lang="en-US" sz="2000" dirty="0">
                  <a:latin typeface="Aptos" panose="020B0004020202020204" pitchFamily="34" charset="0"/>
                  <a:cs typeface="Times New Roman" panose="02020603050405020304" pitchFamily="18" charset="0"/>
                </a:endParaRPr>
              </a:p>
              <a:p>
                <a:r>
                  <a:rPr lang="en-US" sz="2000" dirty="0"/>
                  <a:t>It represents the fundamental definition of the </a:t>
                </a:r>
                <a:r>
                  <a:rPr lang="en-US" b="1" dirty="0"/>
                  <a:t>logistic regression</a:t>
                </a:r>
                <a:r>
                  <a:rPr lang="en-US" sz="2000" dirty="0"/>
                  <a:t> model.</a:t>
                </a:r>
              </a:p>
              <a:p>
                <a:r>
                  <a:rPr lang="en-US" sz="2000" dirty="0"/>
                  <a:t>The left side of your equation is the natural logarithm of the odds, which is officially called the </a:t>
                </a:r>
                <a:r>
                  <a:rPr lang="en-US" b="1" dirty="0"/>
                  <a:t>logit function</a:t>
                </a:r>
              </a:p>
              <a:p>
                <a:r>
                  <a:rPr lang="en-US" b="1" dirty="0"/>
                  <a:t>Log-Odds:</a:t>
                </a:r>
                <a:r>
                  <a:rPr lang="en-US" sz="2000" dirty="0"/>
                  <a:t> It maps a probability from a restricted [0, 1] range to an unrestricted range of(-∞ , ∞)</a:t>
                </a:r>
                <a:endParaRPr lang="en-US" sz="2000" dirty="0">
                  <a:latin typeface="Aptos" panose="020B0004020202020204" pitchFamily="34"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Why log of odds transformation? </a:t>
                </a:r>
              </a:p>
              <a:p>
                <a:r>
                  <a:rPr lang="en-US" sz="1800" dirty="0">
                    <a:latin typeface="Times New Roman" panose="02020603050405020304" pitchFamily="18" charset="0"/>
                    <a:cs typeface="Times New Roman" panose="02020603050405020304" pitchFamily="18" charset="0"/>
                  </a:rPr>
                  <a:t>We model the probability that y = 1 given parameter </a:t>
                </a:r>
                <a14:m>
                  <m:oMath xmlns:m="http://schemas.openxmlformats.org/officeDocument/2006/math">
                    <m:r>
                      <m:rPr>
                        <m:nor/>
                      </m:rPr>
                      <a:rPr lang="el-GR" sz="1800" i="0" dirty="0">
                        <a:latin typeface="Times New Roman" panose="02020603050405020304" pitchFamily="18" charset="0"/>
                        <a:cs typeface="Times New Roman" panose="02020603050405020304" pitchFamily="18" charset="0"/>
                      </a:rPr>
                      <m:t>θ</m:t>
                    </m:r>
                    <m:r>
                      <m:rPr>
                        <m:nor/>
                      </m:rPr>
                      <a:rPr lang="en-US" sz="1800" b="0" i="0" dirty="0" smtClean="0">
                        <a:latin typeface="Times New Roman" panose="02020603050405020304" pitchFamily="18" charset="0"/>
                        <a:cs typeface="Times New Roman" panose="02020603050405020304" pitchFamily="18" charset="0"/>
                      </a:rPr>
                      <m:t> and input x. </m:t>
                    </m:r>
                    <m:r>
                      <m:rPr>
                        <m:nor/>
                      </m:rPr>
                      <a:rPr lang="en-US" sz="1800" i="0">
                        <a:latin typeface="Times New Roman" panose="02020603050405020304" pitchFamily="18" charset="0"/>
                        <a:cs typeface="Times New Roman" panose="02020603050405020304" pitchFamily="18" charset="0"/>
                      </a:rPr>
                      <m:t>But probabilities are bounded between 0 and 1, while linear combinations like</m:t>
                    </m:r>
                  </m:oMath>
                </a14:m>
                <a:r>
                  <a:rPr lang="en-US" sz="1800" dirty="0">
                    <a:latin typeface="Times New Roman" panose="02020603050405020304" pitchFamily="18" charset="0"/>
                    <a:cs typeface="Times New Roman" panose="02020603050405020304" pitchFamily="18" charset="0"/>
                  </a:rPr>
                  <a:t> </a:t>
                </a:r>
                <a14:m>
                  <m:oMath xmlns:m="http://schemas.openxmlformats.org/officeDocument/2006/math">
                    <m:r>
                      <m:rPr>
                        <m:nor/>
                      </m:rPr>
                      <a:rPr lang="el-GR" sz="1800" i="0" dirty="0">
                        <a:latin typeface="Times New Roman" panose="02020603050405020304" pitchFamily="18" charset="0"/>
                        <a:cs typeface="Times New Roman" panose="02020603050405020304" pitchFamily="18" charset="0"/>
                      </a:rPr>
                      <m:t>θ</m:t>
                    </m:r>
                    <m:r>
                      <m:rPr>
                        <m:nor/>
                      </m:rPr>
                      <a:rPr lang="en-US" sz="1800" b="0" i="0" baseline="-25000" dirty="0" smtClean="0">
                        <a:latin typeface="Times New Roman" panose="02020603050405020304" pitchFamily="18" charset="0"/>
                        <a:cs typeface="Times New Roman" panose="02020603050405020304" pitchFamily="18" charset="0"/>
                      </a:rPr>
                      <m:t>0</m:t>
                    </m:r>
                    <m:r>
                      <m:rPr>
                        <m:nor/>
                      </m:rPr>
                      <a:rPr lang="en-US" sz="1800" i="0" dirty="0">
                        <a:latin typeface="Times New Roman" panose="02020603050405020304" pitchFamily="18" charset="0"/>
                        <a:cs typeface="Times New Roman" panose="02020603050405020304" pitchFamily="18" charset="0"/>
                      </a:rPr>
                      <m:t> + </m:t>
                    </m:r>
                    <m:r>
                      <m:rPr>
                        <m:nor/>
                      </m:rPr>
                      <a:rPr lang="el-GR" sz="1800" i="0" dirty="0">
                        <a:latin typeface="Times New Roman" panose="02020603050405020304" pitchFamily="18" charset="0"/>
                        <a:cs typeface="Times New Roman" panose="02020603050405020304" pitchFamily="18" charset="0"/>
                      </a:rPr>
                      <m:t>θ</m:t>
                    </m:r>
                    <m:r>
                      <m:rPr>
                        <m:nor/>
                      </m:rPr>
                      <a:rPr lang="en-US" sz="1800" i="0" baseline="-25000" dirty="0">
                        <a:latin typeface="Times New Roman" panose="02020603050405020304" pitchFamily="18" charset="0"/>
                        <a:cs typeface="Times New Roman" panose="02020603050405020304" pitchFamily="18" charset="0"/>
                      </a:rPr>
                      <m:t>1</m:t>
                    </m:r>
                    <m:r>
                      <m:rPr>
                        <m:nor/>
                      </m:rPr>
                      <a:rPr lang="en-US" sz="1800" i="0" dirty="0">
                        <a:latin typeface="Times New Roman" panose="02020603050405020304" pitchFamily="18" charset="0"/>
                        <a:cs typeface="Times New Roman" panose="02020603050405020304" pitchFamily="18" charset="0"/>
                      </a:rPr>
                      <m:t> x_1 + </m:t>
                    </m:r>
                    <m:r>
                      <a:rPr lang="en-US" sz="1800" i="1" dirty="0">
                        <a:latin typeface="Cambria Math" panose="02040503050406030204" pitchFamily="18" charset="0"/>
                        <a:cs typeface="Times New Roman" panose="02020603050405020304" pitchFamily="18" charset="0"/>
                      </a:rPr>
                      <m:t>…+</m:t>
                    </m:r>
                    <m:r>
                      <m:rPr>
                        <m:nor/>
                      </m:rPr>
                      <a:rPr lang="el-GR" sz="1800" i="0" dirty="0">
                        <a:latin typeface="Times New Roman" panose="02020603050405020304" pitchFamily="18" charset="0"/>
                        <a:cs typeface="Times New Roman" panose="02020603050405020304" pitchFamily="18" charset="0"/>
                      </a:rPr>
                      <m:t>θ</m:t>
                    </m:r>
                    <m:r>
                      <m:rPr>
                        <m:nor/>
                      </m:rPr>
                      <a:rPr lang="en-US" sz="1800" b="0" i="0" baseline="-25000" dirty="0" smtClean="0">
                        <a:latin typeface="Times New Roman" panose="02020603050405020304" pitchFamily="18" charset="0"/>
                        <a:cs typeface="Times New Roman" panose="02020603050405020304" pitchFamily="18" charset="0"/>
                      </a:rPr>
                      <m:t>n</m:t>
                    </m:r>
                    <m:r>
                      <m:rPr>
                        <m:nor/>
                      </m:rPr>
                      <a:rPr lang="en-US" sz="1800" i="0" dirty="0">
                        <a:latin typeface="Times New Roman" panose="02020603050405020304" pitchFamily="18" charset="0"/>
                        <a:cs typeface="Times New Roman" panose="02020603050405020304" pitchFamily="18" charset="0"/>
                      </a:rPr>
                      <m:t> xn</m:t>
                    </m:r>
                  </m:oMath>
                </a14:m>
                <a:r>
                  <a:rPr lang="en-US" sz="1800" dirty="0"/>
                  <a:t> can range from -∞ to ∞. So, we need a transformation that maps:</a:t>
                </a:r>
              </a:p>
              <a:p>
                <a:r>
                  <a:rPr lang="en-US" sz="1800" dirty="0">
                    <a:latin typeface="Times New Roman" panose="02020603050405020304" pitchFamily="18" charset="0"/>
                    <a:cs typeface="Times New Roman" panose="02020603050405020304" pitchFamily="18" charset="0"/>
                  </a:rPr>
                  <a:t>- Unbounded linear space → bounded probability space</a:t>
                </a:r>
              </a:p>
              <a:p>
                <a:r>
                  <a:rPr lang="en-US" sz="1800" dirty="0"/>
                  <a:t>That's where the </a:t>
                </a:r>
                <a:r>
                  <a:rPr lang="en-US" sz="1800" b="1" dirty="0"/>
                  <a:t>log-odds</a:t>
                </a:r>
                <a:r>
                  <a:rPr lang="en-US" sz="1800" dirty="0"/>
                  <a:t> (aka </a:t>
                </a:r>
                <a:r>
                  <a:rPr lang="en-US" sz="1800" b="1" dirty="0"/>
                  <a:t>logit</a:t>
                </a:r>
                <a:r>
                  <a:rPr lang="en-US" sz="1800" dirty="0"/>
                  <a:t>) comes in.</a:t>
                </a:r>
              </a:p>
              <a:p>
                <a:r>
                  <a:rPr lang="en-US" sz="1800" dirty="0">
                    <a:latin typeface="Times New Roman" panose="02020603050405020304" pitchFamily="18" charset="0"/>
                    <a:cs typeface="Times New Roman" panose="02020603050405020304" pitchFamily="18" charset="0"/>
                  </a:rPr>
                  <a:t>Odds and log odds:</a:t>
                </a:r>
              </a:p>
              <a:p>
                <a:r>
                  <a:rPr lang="en-US" sz="1800" dirty="0">
                    <a:latin typeface="Times New Roman" panose="02020603050405020304" pitchFamily="18" charset="0"/>
                    <a:cs typeface="Times New Roman" panose="02020603050405020304" pitchFamily="18" charset="0"/>
                  </a:rPr>
                  <a:t>Odds:</a:t>
                </a: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E8224B83-CBD5-3880-A8B7-6C746C263C00}"/>
                  </a:ext>
                </a:extLst>
              </p:cNvPr>
              <p:cNvSpPr>
                <a:spLocks noGrp="1" noRot="1" noChangeAspect="1" noMove="1" noResize="1" noEditPoints="1" noAdjustHandles="1" noChangeArrowheads="1" noChangeShapeType="1" noTextEdit="1"/>
              </p:cNvSpPr>
              <p:nvPr>
                <p:ph idx="1"/>
              </p:nvPr>
            </p:nvSpPr>
            <p:spPr>
              <a:xfrm>
                <a:off x="838200" y="1090882"/>
                <a:ext cx="10515600" cy="4653095"/>
              </a:xfrm>
              <a:blipFill>
                <a:blip r:embed="rId2"/>
                <a:stretch>
                  <a:fillRect l="-928" t="-655" r="-232" b="-1442"/>
                </a:stretch>
              </a:blipFill>
            </p:spPr>
            <p:txBody>
              <a:bodyPr/>
              <a:lstStyle/>
              <a:p>
                <a:r>
                  <a:rPr lang="en-US">
                    <a:noFill/>
                  </a:rPr>
                  <a:t> </a:t>
                </a:r>
              </a:p>
            </p:txBody>
          </p:sp>
        </mc:Fallback>
      </mc:AlternateContent>
    </p:spTree>
    <p:extLst>
      <p:ext uri="{BB962C8B-B14F-4D97-AF65-F5344CB8AC3E}">
        <p14:creationId xmlns:p14="http://schemas.microsoft.com/office/powerpoint/2010/main" val="3267746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C5BEF78-C7B1-183D-FA64-4A1A4394BBD9}"/>
                  </a:ext>
                </a:extLst>
              </p:cNvPr>
              <p:cNvSpPr>
                <a:spLocks noGrp="1"/>
              </p:cNvSpPr>
              <p:nvPr>
                <p:ph idx="1"/>
              </p:nvPr>
            </p:nvSpPr>
            <p:spPr>
              <a:xfrm>
                <a:off x="1049627" y="115911"/>
                <a:ext cx="10381445" cy="5261020"/>
              </a:xfrm>
            </p:spPr>
            <p:txBody>
              <a:bodyPr/>
              <a:lstStyle/>
              <a:p>
                <a:pPr marL="0" indent="0">
                  <a:buNone/>
                </a:pPr>
                <a:r>
                  <a:rPr lang="en-US" dirty="0"/>
                  <a:t>- </a:t>
                </a:r>
                <a:r>
                  <a:rPr lang="en-US" sz="1800" dirty="0">
                    <a:latin typeface="Times New Roman" panose="02020603050405020304" pitchFamily="18" charset="0"/>
                    <a:cs typeface="Times New Roman" panose="02020603050405020304" pitchFamily="18" charset="0"/>
                  </a:rPr>
                  <a:t>Log-Odds (Logit):</a:t>
                </a:r>
              </a:p>
              <a:p>
                <a:pPr marL="0" indent="0">
                  <a:buNone/>
                </a:pPr>
                <a:r>
                  <a:rPr lang="en-US" sz="1800" dirty="0">
                    <a:latin typeface="Times New Roman" panose="02020603050405020304" pitchFamily="18" charset="0"/>
                    <a:cs typeface="Times New Roman" panose="02020603050405020304" pitchFamily="18" charset="0"/>
                  </a:rPr>
                  <a:t>log</a:t>
                </a:r>
                <a14:m>
                  <m:oMath xmlns:m="http://schemas.openxmlformats.org/officeDocument/2006/math">
                    <m:f>
                      <m:fPr>
                        <m:ctrlPr>
                          <a:rPr lang="en-US" sz="1800" i="1">
                            <a:latin typeface="Cambria Math" panose="02040503050406030204" pitchFamily="18" charset="0"/>
                          </a:rPr>
                        </m:ctrlPr>
                      </m:fPr>
                      <m:num>
                        <m:r>
                          <a:rPr lang="en-US" sz="1800" i="1">
                            <a:latin typeface="Cambria Math" panose="02040503050406030204" pitchFamily="18" charset="0"/>
                          </a:rPr>
                          <m:t>𝑃</m:t>
                        </m:r>
                        <m:d>
                          <m:dPr>
                            <m:endChr m:val="|"/>
                            <m:ctrlPr>
                              <a:rPr lang="en-US" sz="1800" i="1">
                                <a:latin typeface="Cambria Math" panose="02040503050406030204" pitchFamily="18" charset="0"/>
                              </a:rPr>
                            </m:ctrlPr>
                          </m:dPr>
                          <m:e>
                            <m:r>
                              <a:rPr lang="en-US" sz="1800" i="1">
                                <a:latin typeface="Cambria Math" panose="02040503050406030204" pitchFamily="18" charset="0"/>
                              </a:rPr>
                              <m:t>𝑦</m:t>
                            </m:r>
                            <m:r>
                              <a:rPr lang="en-US" sz="1800" i="1">
                                <a:latin typeface="Cambria Math" panose="02040503050406030204" pitchFamily="18" charset="0"/>
                              </a:rPr>
                              <m:t>=1</m:t>
                            </m:r>
                          </m:e>
                        </m:d>
                        <m:r>
                          <a:rPr lang="en-US" sz="1800" i="1">
                            <a:latin typeface="Cambria Math" panose="02040503050406030204" pitchFamily="18" charset="0"/>
                          </a:rPr>
                          <m:t>𝑥</m:t>
                        </m:r>
                        <m:r>
                          <a:rPr lang="en-US" sz="1800" i="1">
                            <a:latin typeface="Cambria Math" panose="02040503050406030204" pitchFamily="18" charset="0"/>
                          </a:rPr>
                          <m:t>;</m:t>
                        </m:r>
                        <m:r>
                          <m:rPr>
                            <m:nor/>
                          </m:rPr>
                          <a:rPr lang="el-GR" sz="1800" i="0" dirty="0">
                            <a:latin typeface="Times New Roman" panose="02020603050405020304" pitchFamily="18" charset="0"/>
                            <a:cs typeface="Times New Roman" panose="02020603050405020304" pitchFamily="18" charset="0"/>
                          </a:rPr>
                          <m:t>θ</m:t>
                        </m:r>
                        <m:r>
                          <m:rPr>
                            <m:nor/>
                          </m:rPr>
                          <a:rPr lang="en-US" sz="1800" i="0" dirty="0">
                            <a:latin typeface="Times New Roman" panose="02020603050405020304" pitchFamily="18" charset="0"/>
                            <a:cs typeface="Times New Roman" panose="02020603050405020304" pitchFamily="18" charset="0"/>
                          </a:rPr>
                          <m:t>)</m:t>
                        </m:r>
                      </m:num>
                      <m:den>
                        <m:r>
                          <a:rPr lang="en-US" sz="1800" i="1">
                            <a:latin typeface="Cambria Math" panose="02040503050406030204" pitchFamily="18" charset="0"/>
                          </a:rPr>
                          <m:t>𝑃</m:t>
                        </m:r>
                        <m:d>
                          <m:dPr>
                            <m:endChr m:val="|"/>
                            <m:ctrlPr>
                              <a:rPr lang="en-US" sz="1800" i="1">
                                <a:latin typeface="Cambria Math" panose="02040503050406030204" pitchFamily="18" charset="0"/>
                              </a:rPr>
                            </m:ctrlPr>
                          </m:dPr>
                          <m:e>
                            <m:r>
                              <a:rPr lang="en-US" sz="1800" i="1">
                                <a:latin typeface="Cambria Math" panose="02040503050406030204" pitchFamily="18" charset="0"/>
                              </a:rPr>
                              <m:t>𝑦</m:t>
                            </m:r>
                            <m:r>
                              <a:rPr lang="en-US" sz="1800" i="1">
                                <a:latin typeface="Cambria Math" panose="02040503050406030204" pitchFamily="18" charset="0"/>
                              </a:rPr>
                              <m:t>=0</m:t>
                            </m:r>
                          </m:e>
                        </m:d>
                        <m:r>
                          <a:rPr lang="en-US" sz="1800" i="1">
                            <a:latin typeface="Cambria Math" panose="02040503050406030204" pitchFamily="18" charset="0"/>
                          </a:rPr>
                          <m:t>𝑥</m:t>
                        </m:r>
                        <m:r>
                          <a:rPr lang="en-US" sz="1800" i="1">
                            <a:latin typeface="Cambria Math" panose="02040503050406030204" pitchFamily="18" charset="0"/>
                          </a:rPr>
                          <m:t>;</m:t>
                        </m:r>
                        <m:r>
                          <m:rPr>
                            <m:nor/>
                          </m:rPr>
                          <a:rPr lang="el-GR" sz="1800" i="0" dirty="0">
                            <a:latin typeface="Times New Roman" panose="02020603050405020304" pitchFamily="18" charset="0"/>
                            <a:cs typeface="Times New Roman" panose="02020603050405020304" pitchFamily="18" charset="0"/>
                          </a:rPr>
                          <m:t>θ</m:t>
                        </m:r>
                        <m:r>
                          <m:rPr>
                            <m:nor/>
                          </m:rPr>
                          <a:rPr lang="en-US" sz="1800" i="0" dirty="0">
                            <a:latin typeface="Times New Roman" panose="02020603050405020304" pitchFamily="18" charset="0"/>
                            <a:cs typeface="Times New Roman" panose="02020603050405020304" pitchFamily="18" charset="0"/>
                          </a:rPr>
                          <m:t>)</m:t>
                        </m:r>
                      </m:den>
                    </m:f>
                    <m:r>
                      <a:rPr lang="en-US" sz="1800" b="0" i="1" dirty="0" smtClean="0">
                        <a:latin typeface="Cambria Math" panose="02040503050406030204" pitchFamily="18" charset="0"/>
                        <a:cs typeface="Times New Roman" panose="02020603050405020304" pitchFamily="18" charset="0"/>
                      </a:rPr>
                      <m:t>=</m:t>
                    </m:r>
                    <m:r>
                      <a:rPr lang="en-US" sz="1800" b="0" i="1" dirty="0" smtClean="0">
                        <a:latin typeface="Cambria Math" panose="02040503050406030204" pitchFamily="18" charset="0"/>
                        <a:cs typeface="Times New Roman" panose="02020603050405020304" pitchFamily="18" charset="0"/>
                      </a:rPr>
                      <m:t>𝑙𝑜𝑔</m:t>
                    </m:r>
                    <m:r>
                      <a:rPr lang="en-US" sz="1800" b="0" i="1" dirty="0" smtClean="0">
                        <a:latin typeface="Cambria Math" panose="02040503050406030204" pitchFamily="18" charset="0"/>
                        <a:cs typeface="Times New Roman" panose="02020603050405020304" pitchFamily="18" charset="0"/>
                      </a:rPr>
                      <m:t> </m:t>
                    </m:r>
                    <m:f>
                      <m:fPr>
                        <m:ctrlPr>
                          <a:rPr lang="en-US" sz="1800" i="1">
                            <a:latin typeface="Cambria Math" panose="02040503050406030204" pitchFamily="18" charset="0"/>
                          </a:rPr>
                        </m:ctrlPr>
                      </m:fPr>
                      <m:num>
                        <m:r>
                          <a:rPr lang="en-US" sz="1800" i="1">
                            <a:latin typeface="Cambria Math" panose="02040503050406030204" pitchFamily="18" charset="0"/>
                          </a:rPr>
                          <m:t>𝑃</m:t>
                        </m:r>
                        <m:d>
                          <m:dPr>
                            <m:endChr m:val="|"/>
                            <m:ctrlPr>
                              <a:rPr lang="en-US" sz="1800" i="1">
                                <a:latin typeface="Cambria Math" panose="02040503050406030204" pitchFamily="18" charset="0"/>
                              </a:rPr>
                            </m:ctrlPr>
                          </m:dPr>
                          <m:e>
                            <m:r>
                              <a:rPr lang="en-US" sz="1800" i="1">
                                <a:latin typeface="Cambria Math" panose="02040503050406030204" pitchFamily="18" charset="0"/>
                              </a:rPr>
                              <m:t>𝑦</m:t>
                            </m:r>
                            <m:r>
                              <a:rPr lang="en-US" sz="1800" i="1">
                                <a:latin typeface="Cambria Math" panose="02040503050406030204" pitchFamily="18" charset="0"/>
                              </a:rPr>
                              <m:t>=1</m:t>
                            </m:r>
                          </m:e>
                        </m:d>
                        <m:r>
                          <a:rPr lang="en-US" sz="1800" i="1">
                            <a:latin typeface="Cambria Math" panose="02040503050406030204" pitchFamily="18" charset="0"/>
                          </a:rPr>
                          <m:t>𝑥</m:t>
                        </m:r>
                        <m:r>
                          <a:rPr lang="en-US" sz="1800" i="1">
                            <a:latin typeface="Cambria Math" panose="02040503050406030204" pitchFamily="18" charset="0"/>
                          </a:rPr>
                          <m:t>;</m:t>
                        </m:r>
                        <m:r>
                          <m:rPr>
                            <m:nor/>
                          </m:rPr>
                          <a:rPr lang="el-GR" sz="1800" i="0" dirty="0">
                            <a:latin typeface="Times New Roman" panose="02020603050405020304" pitchFamily="18" charset="0"/>
                            <a:cs typeface="Times New Roman" panose="02020603050405020304" pitchFamily="18" charset="0"/>
                          </a:rPr>
                          <m:t>θ</m:t>
                        </m:r>
                        <m:r>
                          <m:rPr>
                            <m:nor/>
                          </m:rPr>
                          <a:rPr lang="en-US" sz="1800" i="0" dirty="0">
                            <a:latin typeface="Times New Roman" panose="02020603050405020304" pitchFamily="18" charset="0"/>
                            <a:cs typeface="Times New Roman" panose="02020603050405020304" pitchFamily="18" charset="0"/>
                          </a:rPr>
                          <m:t>)</m:t>
                        </m:r>
                      </m:num>
                      <m:den>
                        <m:r>
                          <m:rPr>
                            <m:nor/>
                          </m:rPr>
                          <a:rPr lang="en-US" sz="1800" i="0" dirty="0">
                            <a:latin typeface="Times New Roman" panose="02020603050405020304" pitchFamily="18" charset="0"/>
                            <a:cs typeface="Times New Roman" panose="02020603050405020304" pitchFamily="18" charset="0"/>
                          </a:rPr>
                          <m:t>1 − P(y=1|x)</m:t>
                        </m:r>
                      </m:den>
                    </m:f>
                  </m:oMath>
                </a14:m>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This log-odds quantity is </a:t>
                </a:r>
                <a:r>
                  <a:rPr lang="en-US" sz="1800" b="1" dirty="0">
                    <a:latin typeface="Times New Roman" panose="02020603050405020304" pitchFamily="18" charset="0"/>
                    <a:cs typeface="Times New Roman" panose="02020603050405020304" pitchFamily="18" charset="0"/>
                  </a:rPr>
                  <a:t>unbounded</a:t>
                </a:r>
                <a:r>
                  <a:rPr lang="en-US" sz="1800" dirty="0">
                    <a:latin typeface="Times New Roman" panose="02020603050405020304" pitchFamily="18" charset="0"/>
                    <a:cs typeface="Times New Roman" panose="02020603050405020304" pitchFamily="18" charset="0"/>
                  </a:rPr>
                  <a:t>, so we can model it as a linear function:</a:t>
                </a:r>
              </a:p>
              <a:p>
                <a:pPr marL="0" indent="0">
                  <a:buNone/>
                </a:pPr>
                <a14:m>
                  <m:oMath xmlns:m="http://schemas.openxmlformats.org/officeDocument/2006/math">
                    <m:r>
                      <a:rPr lang="en-US" sz="1800" i="1" dirty="0">
                        <a:latin typeface="Cambria Math" panose="02040503050406030204" pitchFamily="18" charset="0"/>
                        <a:cs typeface="Times New Roman" panose="02020603050405020304" pitchFamily="18" charset="0"/>
                      </a:rPr>
                      <m:t>𝑙𝑜𝑔</m:t>
                    </m:r>
                    <m:r>
                      <a:rPr lang="en-US" sz="1800" i="1" dirty="0">
                        <a:latin typeface="Cambria Math" panose="02040503050406030204" pitchFamily="18" charset="0"/>
                        <a:cs typeface="Times New Roman" panose="02020603050405020304" pitchFamily="18" charset="0"/>
                      </a:rPr>
                      <m:t> </m:t>
                    </m:r>
                    <m:f>
                      <m:fPr>
                        <m:ctrlPr>
                          <a:rPr lang="en-US" sz="1800" i="1">
                            <a:latin typeface="Cambria Math" panose="02040503050406030204" pitchFamily="18" charset="0"/>
                          </a:rPr>
                        </m:ctrlPr>
                      </m:fPr>
                      <m:num>
                        <m:r>
                          <a:rPr lang="en-US" sz="1800" i="1">
                            <a:latin typeface="Cambria Math" panose="02040503050406030204" pitchFamily="18" charset="0"/>
                          </a:rPr>
                          <m:t>𝑃</m:t>
                        </m:r>
                        <m:d>
                          <m:dPr>
                            <m:endChr m:val="|"/>
                            <m:ctrlPr>
                              <a:rPr lang="en-US" sz="1800" i="1">
                                <a:latin typeface="Cambria Math" panose="02040503050406030204" pitchFamily="18" charset="0"/>
                              </a:rPr>
                            </m:ctrlPr>
                          </m:dPr>
                          <m:e>
                            <m:r>
                              <a:rPr lang="en-US" sz="1800" i="1">
                                <a:latin typeface="Cambria Math" panose="02040503050406030204" pitchFamily="18" charset="0"/>
                              </a:rPr>
                              <m:t>𝑦</m:t>
                            </m:r>
                            <m:r>
                              <a:rPr lang="en-US" sz="1800" i="1">
                                <a:latin typeface="Cambria Math" panose="02040503050406030204" pitchFamily="18" charset="0"/>
                              </a:rPr>
                              <m:t>=1</m:t>
                            </m:r>
                          </m:e>
                        </m:d>
                        <m:r>
                          <a:rPr lang="en-US" sz="1800" i="1">
                            <a:latin typeface="Cambria Math" panose="02040503050406030204" pitchFamily="18" charset="0"/>
                          </a:rPr>
                          <m:t>𝑥</m:t>
                        </m:r>
                        <m:r>
                          <a:rPr lang="en-US" sz="1800" i="1">
                            <a:latin typeface="Cambria Math" panose="02040503050406030204" pitchFamily="18" charset="0"/>
                          </a:rPr>
                          <m:t>;</m:t>
                        </m:r>
                        <m:r>
                          <m:rPr>
                            <m:nor/>
                          </m:rPr>
                          <a:rPr lang="el-GR" sz="1800" i="0" dirty="0">
                            <a:latin typeface="Times New Roman" panose="02020603050405020304" pitchFamily="18" charset="0"/>
                            <a:cs typeface="Times New Roman" panose="02020603050405020304" pitchFamily="18" charset="0"/>
                          </a:rPr>
                          <m:t>θ</m:t>
                        </m:r>
                        <m:r>
                          <m:rPr>
                            <m:nor/>
                          </m:rPr>
                          <a:rPr lang="en-US" sz="1800" i="0" dirty="0">
                            <a:latin typeface="Times New Roman" panose="02020603050405020304" pitchFamily="18" charset="0"/>
                            <a:cs typeface="Times New Roman" panose="02020603050405020304" pitchFamily="18" charset="0"/>
                          </a:rPr>
                          <m:t>)</m:t>
                        </m:r>
                      </m:num>
                      <m:den>
                        <m:r>
                          <m:rPr>
                            <m:nor/>
                          </m:rPr>
                          <a:rPr lang="en-US" sz="1800" i="0" dirty="0">
                            <a:latin typeface="Times New Roman" panose="02020603050405020304" pitchFamily="18" charset="0"/>
                            <a:cs typeface="Times New Roman" panose="02020603050405020304" pitchFamily="18" charset="0"/>
                          </a:rPr>
                          <m:t>1 − P(y=1|x)</m:t>
                        </m:r>
                      </m:den>
                    </m:f>
                  </m:oMath>
                </a14:m>
                <a:r>
                  <a:rPr lang="en-US" sz="1800" dirty="0">
                    <a:latin typeface="Times New Roman" panose="02020603050405020304" pitchFamily="18" charset="0"/>
                    <a:cs typeface="Times New Roman" panose="02020603050405020304" pitchFamily="18" charset="0"/>
                  </a:rPr>
                  <a:t>  =</a:t>
                </a:r>
                <a:r>
                  <a:rPr lang="sv-SE" sz="1800" dirty="0"/>
                  <a:t> </a:t>
                </a:r>
                <a14:m>
                  <m:oMath xmlns:m="http://schemas.openxmlformats.org/officeDocument/2006/math">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oMath>
                </a14:m>
                <a:r>
                  <a:rPr lang="sv-SE" sz="1800" baseline="-25000" dirty="0"/>
                  <a:t>0</a:t>
                </a:r>
                <a:r>
                  <a:rPr lang="sv-SE" sz="1800" dirty="0"/>
                  <a:t> + </a:t>
                </a:r>
                <a14:m>
                  <m:oMath xmlns:m="http://schemas.openxmlformats.org/officeDocument/2006/math">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oMath>
                </a14:m>
                <a:r>
                  <a:rPr lang="sv-SE" sz="1800" baseline="-25000" dirty="0"/>
                  <a:t>1 </a:t>
                </a:r>
                <a:r>
                  <a:rPr lang="sv-SE" sz="1800" dirty="0"/>
                  <a:t>x</a:t>
                </a:r>
                <a:r>
                  <a:rPr lang="sv-SE" sz="1800" baseline="-25000" dirty="0"/>
                  <a:t>1</a:t>
                </a:r>
                <a:r>
                  <a:rPr lang="sv-SE" sz="1800" dirty="0"/>
                  <a:t> + ... + </a:t>
                </a:r>
                <a14:m>
                  <m:oMath xmlns:m="http://schemas.openxmlformats.org/officeDocument/2006/math">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oMath>
                </a14:m>
                <a:r>
                  <a:rPr lang="sv-SE" sz="1800" baseline="-25000" dirty="0"/>
                  <a:t>n</a:t>
                </a:r>
              </a:p>
              <a:p>
                <a:pPr marL="0" indent="0">
                  <a:buNone/>
                </a:pPr>
                <a:r>
                  <a:rPr lang="en-US" sz="1800" dirty="0">
                    <a:latin typeface="Arial Black" panose="020B0A04020102020204" pitchFamily="34" charset="0"/>
                    <a:cs typeface="Times New Roman" panose="02020603050405020304" pitchFamily="18" charset="0"/>
                  </a:rPr>
                  <a:t>Inverting the Log-Odds: The Sigmoid:</a:t>
                </a:r>
              </a:p>
              <a:p>
                <a:pPr marL="0" indent="0">
                  <a:buNone/>
                </a:pPr>
                <a:r>
                  <a:rPr lang="en-US" sz="1800" dirty="0"/>
                  <a:t>To get back to probabilities, we invert the logit using the </a:t>
                </a:r>
                <a:r>
                  <a:rPr lang="en-US" sz="1800" b="1" dirty="0"/>
                  <a:t>sigmoid function</a:t>
                </a:r>
                <a:r>
                  <a:rPr lang="en-US" sz="1800" dirty="0"/>
                  <a:t>:</a:t>
                </a:r>
              </a:p>
              <a:p>
                <a:pPr marL="0" indent="0">
                  <a:buNone/>
                </a:pPr>
                <a:r>
                  <a:rPr lang="en-US" sz="1800" dirty="0">
                    <a:latin typeface="Arial Black" panose="020B0A04020102020204" pitchFamily="34" charset="0"/>
                    <a:cs typeface="Times New Roman" panose="02020603050405020304" pitchFamily="18" charset="0"/>
                  </a:rPr>
                  <a:t>P(y=1|x) = </a:t>
                </a:r>
                <a14:m>
                  <m:oMath xmlns:m="http://schemas.openxmlformats.org/officeDocument/2006/math">
                    <m:f>
                      <m:fPr>
                        <m:ctrlPr>
                          <a:rPr lang="en-US" sz="1800" b="0" i="1" smtClean="0">
                            <a:latin typeface="Cambria Math" panose="02040503050406030204" pitchFamily="18" charset="0"/>
                            <a:cs typeface="Times New Roman" panose="02020603050405020304" pitchFamily="18" charset="0"/>
                          </a:rPr>
                        </m:ctrlPr>
                      </m:fPr>
                      <m:num>
                        <m:r>
                          <a:rPr lang="en-US" sz="1800" b="0" i="1" smtClean="0">
                            <a:latin typeface="Cambria Math" panose="02040503050406030204" pitchFamily="18" charset="0"/>
                            <a:cs typeface="Times New Roman" panose="02020603050405020304" pitchFamily="18" charset="0"/>
                          </a:rPr>
                          <m:t>1</m:t>
                        </m:r>
                      </m:num>
                      <m:den>
                        <m:r>
                          <a:rPr lang="en-US" sz="1800" b="0" i="1" smtClean="0">
                            <a:latin typeface="Cambria Math" panose="02040503050406030204" pitchFamily="18" charset="0"/>
                            <a:cs typeface="Times New Roman" panose="02020603050405020304" pitchFamily="18" charset="0"/>
                          </a:rPr>
                          <m:t>1+</m:t>
                        </m:r>
                        <m:r>
                          <a:rPr lang="en-US" sz="1800" b="0" i="1" smtClean="0">
                            <a:latin typeface="Cambria Math" panose="02040503050406030204" pitchFamily="18" charset="0"/>
                            <a:cs typeface="Times New Roman" panose="02020603050405020304" pitchFamily="18" charset="0"/>
                          </a:rPr>
                          <m:t>𝑒</m:t>
                        </m:r>
                        <m:r>
                          <a:rPr lang="en-US" sz="1800" b="0" i="1" smtClean="0">
                            <a:latin typeface="Cambria Math" panose="02040503050406030204" pitchFamily="18" charset="0"/>
                            <a:cs typeface="Times New Roman" panose="02020603050405020304" pitchFamily="18" charset="0"/>
                          </a:rPr>
                          <m:t> </m:t>
                        </m:r>
                        <m:r>
                          <m:rPr>
                            <m:nor/>
                          </m:rPr>
                          <a:rPr lang="el-GR" sz="1800" i="0" baseline="30000" dirty="0">
                            <a:latin typeface="Times New Roman" panose="02020603050405020304" pitchFamily="18" charset="0"/>
                            <a:cs typeface="Times New Roman" panose="02020603050405020304" pitchFamily="18" charset="0"/>
                          </a:rPr>
                          <m:t>θ</m:t>
                        </m:r>
                        <m:r>
                          <a:rPr lang="el-GR" sz="1800" i="1" baseline="30000" dirty="0">
                            <a:latin typeface="Cambria Math" panose="02040503050406030204" pitchFamily="18" charset="0"/>
                            <a:cs typeface="Times New Roman" panose="02020603050405020304" pitchFamily="18" charset="0"/>
                          </a:rPr>
                          <m:t> </m:t>
                        </m:r>
                        <m:r>
                          <m:rPr>
                            <m:nor/>
                          </m:rPr>
                          <a:rPr lang="sv-SE" sz="1800" i="0" baseline="-25000" dirty="0"/>
                          <m:t>0</m:t>
                        </m:r>
                        <m:r>
                          <m:rPr>
                            <m:nor/>
                          </m:rPr>
                          <a:rPr lang="sv-SE" sz="1800" i="0" dirty="0"/>
                          <m:t> + </m:t>
                        </m:r>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r>
                          <m:rPr>
                            <m:nor/>
                          </m:rPr>
                          <a:rPr lang="sv-SE" sz="1800" i="0" baseline="-25000" dirty="0"/>
                          <m:t>1</m:t>
                        </m:r>
                        <m:r>
                          <m:rPr>
                            <m:nor/>
                          </m:rPr>
                          <a:rPr lang="sv-SE" sz="1800" i="0" dirty="0"/>
                          <m:t> x</m:t>
                        </m:r>
                        <m:r>
                          <m:rPr>
                            <m:nor/>
                          </m:rPr>
                          <a:rPr lang="sv-SE" sz="1800" i="0" baseline="-25000" dirty="0"/>
                          <m:t>1</m:t>
                        </m:r>
                        <m:r>
                          <m:rPr>
                            <m:nor/>
                          </m:rPr>
                          <a:rPr lang="sv-SE" sz="1800" i="0" dirty="0"/>
                          <m:t> + ... + </m:t>
                        </m:r>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r>
                          <m:rPr>
                            <m:nor/>
                          </m:rPr>
                          <a:rPr lang="sv-SE" sz="1800" i="0" baseline="-25000" dirty="0"/>
                          <m:t>n</m:t>
                        </m:r>
                        <m:r>
                          <m:rPr>
                            <m:nor/>
                          </m:rPr>
                          <a:rPr lang="sv-SE" sz="1800" i="0" dirty="0"/>
                          <m:t> </m:t>
                        </m:r>
                      </m:den>
                    </m:f>
                  </m:oMath>
                </a14:m>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This ensures:</a:t>
                </a:r>
              </a:p>
              <a:p>
                <a:pPr marL="0" indent="0">
                  <a:buNone/>
                </a:pPr>
                <a:r>
                  <a:rPr lang="en-US" sz="1800" dirty="0">
                    <a:latin typeface="Times New Roman" panose="02020603050405020304" pitchFamily="18" charset="0"/>
                    <a:cs typeface="Times New Roman" panose="02020603050405020304" pitchFamily="18" charset="0"/>
                  </a:rPr>
                  <a:t>- Output is between 0 and 1</a:t>
                </a:r>
              </a:p>
              <a:p>
                <a:pPr marL="0" indent="0">
                  <a:buNone/>
                </a:pPr>
                <a:r>
                  <a:rPr lang="en-US" sz="1800" dirty="0">
                    <a:latin typeface="Times New Roman" panose="02020603050405020304" pitchFamily="18" charset="0"/>
                    <a:cs typeface="Times New Roman" panose="02020603050405020304" pitchFamily="18" charset="0"/>
                  </a:rPr>
                  <a:t>- Smooth gradient for optimization</a:t>
                </a:r>
              </a:p>
              <a:p>
                <a:pPr marL="0" indent="0">
                  <a:buNone/>
                </a:pPr>
                <a:r>
                  <a:rPr lang="en-US" sz="1800" dirty="0">
                    <a:latin typeface="Times New Roman" panose="02020603050405020304" pitchFamily="18" charset="0"/>
                    <a:cs typeface="Times New Roman" panose="02020603050405020304" pitchFamily="18" charset="0"/>
                  </a:rPr>
                  <a:t>- Interpretable as probability</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7C5BEF78-C7B1-183D-FA64-4A1A4394BBD9}"/>
                  </a:ext>
                </a:extLst>
              </p:cNvPr>
              <p:cNvSpPr>
                <a:spLocks noGrp="1" noRot="1" noChangeAspect="1" noMove="1" noResize="1" noEditPoints="1" noAdjustHandles="1" noChangeArrowheads="1" noChangeShapeType="1" noTextEdit="1"/>
              </p:cNvSpPr>
              <p:nvPr>
                <p:ph idx="1"/>
              </p:nvPr>
            </p:nvSpPr>
            <p:spPr>
              <a:xfrm>
                <a:off x="1049627" y="115911"/>
                <a:ext cx="10381445" cy="5261020"/>
              </a:xfrm>
              <a:blipFill>
                <a:blip r:embed="rId2"/>
                <a:stretch>
                  <a:fillRect l="-1174" t="-1854"/>
                </a:stretch>
              </a:blipFill>
            </p:spPr>
            <p:txBody>
              <a:bodyPr/>
              <a:lstStyle/>
              <a:p>
                <a:r>
                  <a:rPr lang="en-US">
                    <a:noFill/>
                  </a:rPr>
                  <a:t> </a:t>
                </a:r>
              </a:p>
            </p:txBody>
          </p:sp>
        </mc:Fallback>
      </mc:AlternateContent>
    </p:spTree>
    <p:extLst>
      <p:ext uri="{BB962C8B-B14F-4D97-AF65-F5344CB8AC3E}">
        <p14:creationId xmlns:p14="http://schemas.microsoft.com/office/powerpoint/2010/main" val="4259592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2B5636A-5852-A6E8-4BF7-F9B9E6829465}"/>
                  </a:ext>
                </a:extLst>
              </p:cNvPr>
              <p:cNvSpPr>
                <a:spLocks noGrp="1"/>
              </p:cNvSpPr>
              <p:nvPr>
                <p:ph idx="1"/>
              </p:nvPr>
            </p:nvSpPr>
            <p:spPr>
              <a:xfrm>
                <a:off x="838200" y="347958"/>
                <a:ext cx="10515600" cy="6125670"/>
              </a:xfrm>
            </p:spPr>
            <p:txBody>
              <a:bodyPr>
                <a:normAutofit/>
              </a:bodyPr>
              <a:lstStyle/>
              <a:p>
                <a:r>
                  <a:rPr lang="en-US" sz="1800" dirty="0">
                    <a:latin typeface="Times New Roman" panose="02020603050405020304" pitchFamily="18" charset="0"/>
                    <a:cs typeface="Times New Roman" panose="02020603050405020304" pitchFamily="18" charset="0"/>
                  </a:rPr>
                  <a:t>Odds P(y= 1x)  is Ok. </a:t>
                </a:r>
              </a:p>
              <a:p>
                <a:r>
                  <a:rPr lang="en-US" sz="1800" dirty="0">
                    <a:latin typeface="Arial Black" panose="020B0A04020102020204" pitchFamily="34" charset="0"/>
                    <a:cs typeface="Times New Roman" panose="02020603050405020304" pitchFamily="18" charset="0"/>
                  </a:rPr>
                  <a:t>P(y=1|x) = </a:t>
                </a:r>
                <a14:m>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a:rPr lang="en-US" sz="1800" i="1">
                            <a:latin typeface="Cambria Math" panose="02040503050406030204" pitchFamily="18" charset="0"/>
                            <a:cs typeface="Times New Roman" panose="02020603050405020304" pitchFamily="18" charset="0"/>
                          </a:rPr>
                          <m:t>1</m:t>
                        </m:r>
                      </m:num>
                      <m:den>
                        <m:r>
                          <a:rPr lang="en-US" sz="1800" i="1">
                            <a:latin typeface="Cambria Math" panose="02040503050406030204" pitchFamily="18" charset="0"/>
                            <a:cs typeface="Times New Roman" panose="02020603050405020304" pitchFamily="18" charset="0"/>
                          </a:rPr>
                          <m:t>1+</m:t>
                        </m:r>
                        <m:r>
                          <a:rPr lang="en-US" sz="1800" i="1">
                            <a:latin typeface="Cambria Math" panose="02040503050406030204" pitchFamily="18" charset="0"/>
                            <a:cs typeface="Times New Roman" panose="02020603050405020304" pitchFamily="18" charset="0"/>
                          </a:rPr>
                          <m:t>𝑒</m:t>
                        </m:r>
                        <m:r>
                          <a:rPr lang="en-US" sz="1800" i="1">
                            <a:latin typeface="Cambria Math" panose="02040503050406030204" pitchFamily="18" charset="0"/>
                            <a:cs typeface="Times New Roman" panose="02020603050405020304" pitchFamily="18" charset="0"/>
                          </a:rPr>
                          <m:t> </m:t>
                        </m:r>
                        <m:r>
                          <m:rPr>
                            <m:nor/>
                          </m:rPr>
                          <a:rPr lang="el-GR" sz="1800" i="0" baseline="30000" dirty="0">
                            <a:latin typeface="Times New Roman" panose="02020603050405020304" pitchFamily="18" charset="0"/>
                            <a:cs typeface="Times New Roman" panose="02020603050405020304" pitchFamily="18" charset="0"/>
                          </a:rPr>
                          <m:t>θ</m:t>
                        </m:r>
                        <m:r>
                          <a:rPr lang="el-GR" sz="1800" i="1" baseline="30000" dirty="0">
                            <a:latin typeface="Cambria Math" panose="02040503050406030204" pitchFamily="18" charset="0"/>
                            <a:cs typeface="Times New Roman" panose="02020603050405020304" pitchFamily="18" charset="0"/>
                          </a:rPr>
                          <m:t> </m:t>
                        </m:r>
                        <m:r>
                          <m:rPr>
                            <m:nor/>
                          </m:rPr>
                          <a:rPr lang="sv-SE" sz="1800" i="0" baseline="-25000" dirty="0"/>
                          <m:t>0</m:t>
                        </m:r>
                        <m:r>
                          <m:rPr>
                            <m:nor/>
                          </m:rPr>
                          <a:rPr lang="sv-SE" sz="1800" i="0" dirty="0"/>
                          <m:t> + </m:t>
                        </m:r>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r>
                          <m:rPr>
                            <m:nor/>
                          </m:rPr>
                          <a:rPr lang="sv-SE" sz="1800" i="0" baseline="-25000" dirty="0"/>
                          <m:t>1</m:t>
                        </m:r>
                        <m:r>
                          <m:rPr>
                            <m:nor/>
                          </m:rPr>
                          <a:rPr lang="sv-SE" sz="1800" i="0" dirty="0"/>
                          <m:t> x</m:t>
                        </m:r>
                        <m:r>
                          <m:rPr>
                            <m:nor/>
                          </m:rPr>
                          <a:rPr lang="sv-SE" sz="1800" i="0" baseline="-25000" dirty="0"/>
                          <m:t>1</m:t>
                        </m:r>
                        <m:r>
                          <m:rPr>
                            <m:nor/>
                          </m:rPr>
                          <a:rPr lang="sv-SE" sz="1800" i="0" dirty="0"/>
                          <m:t> + ... + </m:t>
                        </m:r>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r>
                          <m:rPr>
                            <m:nor/>
                          </m:rPr>
                          <a:rPr lang="sv-SE" sz="1800" i="0" baseline="-25000" dirty="0"/>
                          <m:t>n</m:t>
                        </m:r>
                        <m:r>
                          <m:rPr>
                            <m:nor/>
                          </m:rPr>
                          <a:rPr lang="sv-SE" sz="1800" i="0" dirty="0"/>
                          <m:t> </m:t>
                        </m:r>
                      </m:den>
                    </m:f>
                    <m:r>
                      <a:rPr lang="sv-SE" sz="1800" i="1" dirty="0">
                        <a:latin typeface="Cambria Math" panose="02040503050406030204" pitchFamily="18" charset="0"/>
                      </a:rPr>
                      <m:t> </m:t>
                    </m:r>
                  </m:oMath>
                </a14:m>
                <a:endParaRPr lang="en-US" sz="1800" dirty="0">
                  <a:latin typeface="Arial Black" panose="020B0A04020102020204" pitchFamily="34" charset="0"/>
                </a:endParaRPr>
              </a:p>
              <a:p>
                <a:endParaRPr lang="en-US" sz="1800" dirty="0"/>
              </a:p>
              <a:p>
                <a:r>
                  <a:rPr lang="en-US" sz="1800" dirty="0"/>
                  <a:t>This is the key algebraic bridge from </a:t>
                </a:r>
                <a:r>
                  <a:rPr lang="en-US" sz="1800" b="1" dirty="0"/>
                  <a:t>log-odds</a:t>
                </a:r>
                <a:r>
                  <a:rPr lang="en-US" sz="1800" dirty="0"/>
                  <a:t> to the </a:t>
                </a:r>
                <a:r>
                  <a:rPr lang="en-US" sz="1800" b="1" dirty="0"/>
                  <a:t>sigmoid function</a:t>
                </a:r>
                <a:r>
                  <a:rPr lang="en-US" sz="1800" dirty="0"/>
                  <a:t>. Let's walk through it step by step, starting from the </a:t>
                </a:r>
                <a:r>
                  <a:rPr lang="en-US" sz="1800" b="1" dirty="0"/>
                  <a:t>log-odds equation</a:t>
                </a:r>
                <a:r>
                  <a:rPr lang="en-US" sz="1800" dirty="0"/>
                  <a:t> and solving for the probability P(y=1|x).</a:t>
                </a:r>
              </a:p>
              <a:p>
                <a:r>
                  <a:rPr lang="en-US" sz="1800" dirty="0">
                    <a:latin typeface="Arial Black" panose="020B0A04020102020204" pitchFamily="34" charset="0"/>
                    <a:cs typeface="Times New Roman" panose="02020603050405020304" pitchFamily="18" charset="0"/>
                  </a:rPr>
                  <a:t>Step-by-Step: From Log-Odds to Sigmoid</a:t>
                </a:r>
              </a:p>
              <a:p>
                <a:r>
                  <a:rPr lang="en-US" sz="1800" dirty="0">
                    <a:latin typeface="Times New Roman" panose="02020603050405020304" pitchFamily="18" charset="0"/>
                    <a:cs typeface="Times New Roman" panose="02020603050405020304" pitchFamily="18" charset="0"/>
                  </a:rPr>
                  <a:t>We start with the log-odds (aka logit) formulation:</a:t>
                </a:r>
              </a:p>
              <a:p>
                <a:pPr marL="0" indent="0">
                  <a:buNone/>
                </a:pPr>
                <a14:m>
                  <m:oMath xmlns:m="http://schemas.openxmlformats.org/officeDocument/2006/math">
                    <m:r>
                      <a:rPr lang="en-US" sz="1800" i="1" dirty="0">
                        <a:latin typeface="Cambria Math" panose="02040503050406030204" pitchFamily="18" charset="0"/>
                        <a:cs typeface="Times New Roman" panose="02020603050405020304" pitchFamily="18" charset="0"/>
                      </a:rPr>
                      <m:t>𝑙𝑜𝑔</m:t>
                    </m:r>
                    <m:r>
                      <a:rPr lang="en-US" sz="1800" i="1" dirty="0">
                        <a:latin typeface="Cambria Math" panose="02040503050406030204" pitchFamily="18" charset="0"/>
                        <a:cs typeface="Times New Roman" panose="02020603050405020304" pitchFamily="18" charset="0"/>
                      </a:rPr>
                      <m:t> </m:t>
                    </m:r>
                    <m:f>
                      <m:fPr>
                        <m:ctrlPr>
                          <a:rPr lang="en-US" sz="1800" i="1">
                            <a:latin typeface="Cambria Math" panose="02040503050406030204" pitchFamily="18" charset="0"/>
                          </a:rPr>
                        </m:ctrlPr>
                      </m:fPr>
                      <m:num>
                        <m:r>
                          <a:rPr lang="en-US" sz="1800" i="1">
                            <a:latin typeface="Cambria Math" panose="02040503050406030204" pitchFamily="18" charset="0"/>
                          </a:rPr>
                          <m:t>𝑃</m:t>
                        </m:r>
                        <m:d>
                          <m:dPr>
                            <m:endChr m:val="|"/>
                            <m:ctrlPr>
                              <a:rPr lang="en-US" sz="1800" i="1">
                                <a:latin typeface="Cambria Math" panose="02040503050406030204" pitchFamily="18" charset="0"/>
                              </a:rPr>
                            </m:ctrlPr>
                          </m:dPr>
                          <m:e>
                            <m:r>
                              <a:rPr lang="en-US" sz="1800" i="1">
                                <a:latin typeface="Cambria Math" panose="02040503050406030204" pitchFamily="18" charset="0"/>
                              </a:rPr>
                              <m:t>𝑦</m:t>
                            </m:r>
                            <m:r>
                              <a:rPr lang="en-US" sz="1800" i="1">
                                <a:latin typeface="Cambria Math" panose="02040503050406030204" pitchFamily="18" charset="0"/>
                              </a:rPr>
                              <m:t>=1</m:t>
                            </m:r>
                          </m:e>
                        </m:d>
                        <m:r>
                          <a:rPr lang="en-US" sz="1800" i="1">
                            <a:latin typeface="Cambria Math" panose="02040503050406030204" pitchFamily="18" charset="0"/>
                          </a:rPr>
                          <m:t>𝑥</m:t>
                        </m:r>
                        <m:r>
                          <a:rPr lang="en-US" sz="1800" i="1">
                            <a:latin typeface="Cambria Math" panose="02040503050406030204" pitchFamily="18" charset="0"/>
                          </a:rPr>
                          <m:t>;</m:t>
                        </m:r>
                        <m:r>
                          <m:rPr>
                            <m:nor/>
                          </m:rPr>
                          <a:rPr lang="el-GR" sz="1800" i="0" dirty="0">
                            <a:latin typeface="Times New Roman" panose="02020603050405020304" pitchFamily="18" charset="0"/>
                            <a:cs typeface="Times New Roman" panose="02020603050405020304" pitchFamily="18" charset="0"/>
                          </a:rPr>
                          <m:t>θ</m:t>
                        </m:r>
                        <m:r>
                          <m:rPr>
                            <m:nor/>
                          </m:rPr>
                          <a:rPr lang="en-US" sz="1800" i="0" dirty="0">
                            <a:latin typeface="Times New Roman" panose="02020603050405020304" pitchFamily="18" charset="0"/>
                            <a:cs typeface="Times New Roman" panose="02020603050405020304" pitchFamily="18" charset="0"/>
                          </a:rPr>
                          <m:t>)</m:t>
                        </m:r>
                      </m:num>
                      <m:den>
                        <m:r>
                          <m:rPr>
                            <m:nor/>
                          </m:rPr>
                          <a:rPr lang="en-US" sz="1800" i="0" dirty="0">
                            <a:latin typeface="Times New Roman" panose="02020603050405020304" pitchFamily="18" charset="0"/>
                            <a:cs typeface="Times New Roman" panose="02020603050405020304" pitchFamily="18" charset="0"/>
                          </a:rPr>
                          <m:t>1 − P(y=1|x)</m:t>
                        </m:r>
                      </m:den>
                    </m:f>
                    <m:r>
                      <a:rPr lang="en-US" sz="1800" b="0" i="1" dirty="0" smtClean="0">
                        <a:latin typeface="Cambria Math" panose="02040503050406030204" pitchFamily="18" charset="0"/>
                        <a:cs typeface="Times New Roman" panose="02020603050405020304" pitchFamily="18" charset="0"/>
                      </a:rPr>
                      <m:t> =</m:t>
                    </m:r>
                    <m:r>
                      <a:rPr lang="en-US" sz="1800" b="0" i="1" dirty="0" smtClean="0">
                        <a:latin typeface="Cambria Math" panose="02040503050406030204" pitchFamily="18" charset="0"/>
                        <a:cs typeface="Times New Roman" panose="02020603050405020304" pitchFamily="18" charset="0"/>
                      </a:rPr>
                      <m:t>𝑧</m:t>
                    </m:r>
                    <m:r>
                      <a:rPr lang="en-US" sz="1800" b="0" i="1" dirty="0" smtClean="0">
                        <a:latin typeface="Cambria Math" panose="02040503050406030204" pitchFamily="18" charset="0"/>
                        <a:cs typeface="Times New Roman" panose="02020603050405020304" pitchFamily="18" charset="0"/>
                      </a:rPr>
                      <m:t> =</m:t>
                    </m:r>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oMath>
                </a14:m>
                <a:r>
                  <a:rPr lang="sv-SE" sz="1800" dirty="0"/>
                  <a:t>_0 + </a:t>
                </a:r>
                <a14:m>
                  <m:oMath xmlns:m="http://schemas.openxmlformats.org/officeDocument/2006/math">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oMath>
                </a14:m>
                <a:r>
                  <a:rPr lang="sv-SE" sz="1800" dirty="0"/>
                  <a:t>_1 x_1 + ... + </a:t>
                </a:r>
                <a14:m>
                  <m:oMath xmlns:m="http://schemas.openxmlformats.org/officeDocument/2006/math">
                    <m:r>
                      <m:rPr>
                        <m:nor/>
                      </m:rPr>
                      <a:rPr lang="el-GR" sz="1800" i="0" dirty="0">
                        <a:latin typeface="Times New Roman" panose="02020603050405020304" pitchFamily="18" charset="0"/>
                        <a:cs typeface="Times New Roman" panose="02020603050405020304" pitchFamily="18" charset="0"/>
                      </a:rPr>
                      <m:t>θ</m:t>
                    </m:r>
                    <m:r>
                      <a:rPr lang="el-GR" sz="1800" i="1" dirty="0">
                        <a:latin typeface="Cambria Math" panose="02040503050406030204" pitchFamily="18" charset="0"/>
                        <a:cs typeface="Times New Roman" panose="02020603050405020304" pitchFamily="18" charset="0"/>
                      </a:rPr>
                      <m:t> </m:t>
                    </m:r>
                  </m:oMath>
                </a14:m>
                <a:r>
                  <a:rPr lang="sv-SE" sz="1800" dirty="0"/>
                  <a:t>_n</a:t>
                </a:r>
              </a:p>
              <a:p>
                <a:pPr marL="0" indent="0">
                  <a:buNone/>
                </a:pPr>
                <a:r>
                  <a:rPr lang="en-US" sz="1800" dirty="0"/>
                  <a:t>Let’s call the probability p = P(y=1|x). Then:</a:t>
                </a:r>
              </a:p>
              <a:p>
                <a:pPr marL="0" indent="0">
                  <a:buNone/>
                </a:pPr>
                <a:r>
                  <a:rPr lang="en-US" sz="1800" dirty="0"/>
                  <a:t>log </a:t>
                </a:r>
                <a14:m>
                  <m:oMath xmlns:m="http://schemas.openxmlformats.org/officeDocument/2006/math">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𝑝</m:t>
                        </m:r>
                      </m:num>
                      <m:den>
                        <m:r>
                          <a:rPr lang="en-US" sz="1800" b="0" i="1" smtClean="0">
                            <a:latin typeface="Cambria Math" panose="02040503050406030204" pitchFamily="18" charset="0"/>
                          </a:rPr>
                          <m:t>1−</m:t>
                        </m:r>
                        <m:r>
                          <a:rPr lang="en-US" sz="1800" b="0" i="1" smtClean="0">
                            <a:latin typeface="Cambria Math" panose="02040503050406030204" pitchFamily="18" charset="0"/>
                          </a:rPr>
                          <m:t>𝑝</m:t>
                        </m:r>
                        <m:r>
                          <a:rPr lang="en-US" sz="1800" b="0" i="1" smtClean="0">
                            <a:latin typeface="Cambria Math" panose="02040503050406030204" pitchFamily="18" charset="0"/>
                          </a:rPr>
                          <m:t> </m:t>
                        </m:r>
                      </m:den>
                    </m:f>
                  </m:oMath>
                </a14:m>
                <a:r>
                  <a:rPr lang="sv-SE" sz="1800" dirty="0"/>
                  <a:t> = z</a:t>
                </a:r>
              </a:p>
              <a:p>
                <a:pPr marL="0" indent="0">
                  <a:buNone/>
                </a:pPr>
                <a:r>
                  <a:rPr lang="sv-SE" sz="1800" dirty="0"/>
                  <a:t>Odds p/1-p </a:t>
                </a:r>
                <a:r>
                  <a:rPr lang="en-US" sz="1800" dirty="0"/>
                  <a:t>expand the range from [0,1] to [0, +∞]</a:t>
                </a:r>
                <a:endParaRPr lang="sv-SE" sz="1800" dirty="0"/>
              </a:p>
              <a:p>
                <a:pPr marL="0" indent="0">
                  <a:buNone/>
                </a:pPr>
                <a:r>
                  <a:rPr lang="en-US" sz="1800" b="1" dirty="0">
                    <a:latin typeface="Aptos" panose="020B0004020202020204" pitchFamily="34" charset="0"/>
                  </a:rPr>
                  <a:t>Log-Odds(</a:t>
                </a:r>
                <a:r>
                  <a:rPr lang="en-US" sz="1800" dirty="0"/>
                  <a:t>log (</a:t>
                </a:r>
                <a14:m>
                  <m:oMath xmlns:m="http://schemas.openxmlformats.org/officeDocument/2006/math">
                    <m:f>
                      <m:fPr>
                        <m:ctrlPr>
                          <a:rPr lang="en-US" sz="1800" i="1">
                            <a:latin typeface="Cambria Math" panose="02040503050406030204" pitchFamily="18" charset="0"/>
                          </a:rPr>
                        </m:ctrlPr>
                      </m:fPr>
                      <m:num>
                        <m:r>
                          <a:rPr lang="en-US" sz="1800" i="1">
                            <a:latin typeface="Cambria Math" panose="02040503050406030204" pitchFamily="18" charset="0"/>
                          </a:rPr>
                          <m:t>𝑝</m:t>
                        </m:r>
                      </m:num>
                      <m:den>
                        <m:r>
                          <a:rPr lang="en-US" sz="1800" i="1">
                            <a:latin typeface="Cambria Math" panose="02040503050406030204" pitchFamily="18" charset="0"/>
                          </a:rPr>
                          <m:t>1−</m:t>
                        </m:r>
                        <m:r>
                          <a:rPr lang="en-US" sz="1800" i="1">
                            <a:latin typeface="Cambria Math" panose="02040503050406030204" pitchFamily="18" charset="0"/>
                          </a:rPr>
                          <m:t>𝑝</m:t>
                        </m:r>
                        <m:r>
                          <a:rPr lang="en-US" sz="1800" i="1">
                            <a:latin typeface="Cambria Math" panose="02040503050406030204" pitchFamily="18" charset="0"/>
                          </a:rPr>
                          <m:t> </m:t>
                        </m:r>
                      </m:den>
                    </m:f>
                  </m:oMath>
                </a14:m>
                <a:r>
                  <a:rPr lang="sv-SE" sz="1800" dirty="0"/>
                  <a:t> )) </a:t>
                </a:r>
                <a:r>
                  <a:rPr lang="en-US" sz="1800" dirty="0"/>
                  <a:t>expand the range further from [ 0, +∞] to [- ∞ , +∞]</a:t>
                </a:r>
                <a:endParaRPr lang="sv-SE" sz="1800" dirty="0"/>
              </a:p>
              <a:p>
                <a:pPr marL="0" indent="0">
                  <a:buNone/>
                </a:pPr>
                <a:endParaRPr lang="sv-SE" sz="1800" dirty="0">
                  <a:latin typeface="Aptos" panose="020B000402020202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dirty="0"/>
              </a:p>
            </p:txBody>
          </p:sp>
        </mc:Choice>
        <mc:Fallback xmlns="">
          <p:sp>
            <p:nvSpPr>
              <p:cNvPr id="3" name="Content Placeholder 2">
                <a:extLst>
                  <a:ext uri="{FF2B5EF4-FFF2-40B4-BE49-F238E27FC236}">
                    <a16:creationId xmlns:a16="http://schemas.microsoft.com/office/drawing/2014/main" id="{F2B5636A-5852-A6E8-4BF7-F9B9E6829465}"/>
                  </a:ext>
                </a:extLst>
              </p:cNvPr>
              <p:cNvSpPr>
                <a:spLocks noGrp="1" noRot="1" noChangeAspect="1" noMove="1" noResize="1" noEditPoints="1" noAdjustHandles="1" noChangeArrowheads="1" noChangeShapeType="1" noTextEdit="1"/>
              </p:cNvSpPr>
              <p:nvPr>
                <p:ph idx="1"/>
              </p:nvPr>
            </p:nvSpPr>
            <p:spPr>
              <a:xfrm>
                <a:off x="838200" y="347958"/>
                <a:ext cx="10515600" cy="6125670"/>
              </a:xfrm>
              <a:blipFill>
                <a:blip r:embed="rId2"/>
                <a:stretch>
                  <a:fillRect l="-522" t="-896"/>
                </a:stretch>
              </a:blipFill>
            </p:spPr>
            <p:txBody>
              <a:bodyPr/>
              <a:lstStyle/>
              <a:p>
                <a:r>
                  <a:rPr lang="en-US">
                    <a:noFill/>
                  </a:rPr>
                  <a:t> </a:t>
                </a:r>
              </a:p>
            </p:txBody>
          </p:sp>
        </mc:Fallback>
      </mc:AlternateContent>
    </p:spTree>
    <p:extLst>
      <p:ext uri="{BB962C8B-B14F-4D97-AF65-F5344CB8AC3E}">
        <p14:creationId xmlns:p14="http://schemas.microsoft.com/office/powerpoint/2010/main" val="569212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71C261-FA29-ED82-66AF-CFE24A54BA67}"/>
              </a:ext>
            </a:extLst>
          </p:cNvPr>
          <p:cNvSpPr>
            <a:spLocks noGrp="1"/>
          </p:cNvSpPr>
          <p:nvPr>
            <p:ph idx="1"/>
          </p:nvPr>
        </p:nvSpPr>
        <p:spPr>
          <a:xfrm>
            <a:off x="657896" y="312357"/>
            <a:ext cx="10515600" cy="5303515"/>
          </a:xfrm>
        </p:spPr>
        <p:txBody>
          <a:bodyPr>
            <a:normAutofit lnSpcReduction="10000"/>
          </a:bodyPr>
          <a:lstStyle/>
          <a:p>
            <a:pPr marL="0" indent="0">
              <a:buNone/>
            </a:pPr>
            <a:r>
              <a:rPr lang="en-US" sz="1900" dirty="0">
                <a:latin typeface="Arial Black" panose="020B0A04020102020204" pitchFamily="34" charset="0"/>
              </a:rPr>
              <a:t>Step 1: Exponentiate both side</a:t>
            </a:r>
          </a:p>
          <a:p>
            <a:pPr marL="0" indent="0">
              <a:buNone/>
            </a:pPr>
            <a:r>
              <a:rPr lang="en-US" sz="2400" dirty="0">
                <a:latin typeface="Times New Roman" panose="02020603050405020304" pitchFamily="18" charset="0"/>
                <a:cs typeface="Times New Roman" panose="02020603050405020304" pitchFamily="18" charset="0"/>
              </a:rPr>
              <a:t>e </a:t>
            </a:r>
            <a:r>
              <a:rPr lang="en-US" sz="2400" baseline="30000" dirty="0">
                <a:latin typeface="Times New Roman" panose="02020603050405020304" pitchFamily="18" charset="0"/>
                <a:cs typeface="Times New Roman" panose="02020603050405020304" pitchFamily="18" charset="0"/>
              </a:rPr>
              <a:t>log 𝑝/(1−𝑝 )     </a:t>
            </a:r>
            <a:r>
              <a:rPr lang="en-US" sz="1900" dirty="0">
                <a:latin typeface="Times New Roman" panose="02020603050405020304" pitchFamily="18" charset="0"/>
                <a:cs typeface="Times New Roman" panose="02020603050405020304" pitchFamily="18" charset="0"/>
              </a:rPr>
              <a:t>= e </a:t>
            </a:r>
            <a:r>
              <a:rPr lang="en-US" sz="1900" baseline="30000" dirty="0">
                <a:latin typeface="Times New Roman" panose="02020603050405020304" pitchFamily="18" charset="0"/>
                <a:cs typeface="Times New Roman" panose="02020603050405020304" pitchFamily="18" charset="0"/>
              </a:rPr>
              <a:t>z </a:t>
            </a:r>
            <a:r>
              <a:rPr lang="en-US" sz="1900"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sym typeface="Wingdings" panose="05000000000000000000" pitchFamily="2" charset="2"/>
              </a:rPr>
              <a:t></a:t>
            </a:r>
            <a:r>
              <a:rPr lang="en-US" sz="1900" dirty="0">
                <a:latin typeface="Times New Roman" panose="02020603050405020304" pitchFamily="18" charset="0"/>
                <a:cs typeface="Times New Roman" panose="02020603050405020304" pitchFamily="18" charset="0"/>
              </a:rPr>
              <a:t>   𝑝/(1−𝑝 )</a:t>
            </a:r>
          </a:p>
          <a:p>
            <a:pPr marL="0" indent="0">
              <a:buNone/>
            </a:pPr>
            <a:r>
              <a:rPr lang="en-US" sz="2000" dirty="0"/>
              <a:t>The solution to the equation is </a:t>
            </a:r>
            <a:r>
              <a:rPr lang="en-US" sz="1900" dirty="0">
                <a:latin typeface="Times New Roman" panose="02020603050405020304" pitchFamily="18" charset="0"/>
                <a:cs typeface="Times New Roman" panose="02020603050405020304" pitchFamily="18" charset="0"/>
              </a:rPr>
              <a:t>  𝑝/(1−𝑝 ) = e </a:t>
            </a:r>
            <a:r>
              <a:rPr lang="en-US" sz="1900" baseline="30000" dirty="0">
                <a:latin typeface="Times New Roman" panose="02020603050405020304" pitchFamily="18" charset="0"/>
                <a:cs typeface="Times New Roman" panose="02020603050405020304" pitchFamily="18" charset="0"/>
              </a:rPr>
              <a:t>z </a:t>
            </a:r>
            <a:endParaRPr lang="en-US" sz="1900" dirty="0">
              <a:latin typeface="Times New Roman" panose="02020603050405020304" pitchFamily="18" charset="0"/>
              <a:cs typeface="Times New Roman" panose="02020603050405020304" pitchFamily="18" charset="0"/>
            </a:endParaRPr>
          </a:p>
          <a:p>
            <a:pPr marL="0" indent="0">
              <a:buNone/>
            </a:pPr>
            <a:r>
              <a:rPr lang="en-US" sz="1900" dirty="0">
                <a:latin typeface="Times New Roman" panose="02020603050405020304" pitchFamily="18" charset="0"/>
                <a:cs typeface="Times New Roman" panose="02020603050405020304" pitchFamily="18" charset="0"/>
              </a:rPr>
              <a:t> </a:t>
            </a:r>
          </a:p>
          <a:p>
            <a:pPr marL="0" indent="0">
              <a:buNone/>
            </a:pPr>
            <a:r>
              <a:rPr lang="en-US" sz="1900" dirty="0">
                <a:latin typeface="Times New Roman" panose="02020603050405020304" pitchFamily="18" charset="0"/>
                <a:cs typeface="Times New Roman" panose="02020603050405020304" pitchFamily="18" charset="0"/>
              </a:rPr>
              <a:t>Exponentiate both sides of the equation using the base of the logarithm. </a:t>
            </a:r>
          </a:p>
          <a:p>
            <a:pPr marL="0" indent="0">
              <a:buNone/>
            </a:pPr>
            <a:endParaRPr lang="en-US" sz="1900" dirty="0">
              <a:latin typeface="Times New Roman" panose="02020603050405020304" pitchFamily="18" charset="0"/>
              <a:cs typeface="Times New Roman" panose="02020603050405020304" pitchFamily="18" charset="0"/>
            </a:endParaRPr>
          </a:p>
          <a:p>
            <a:pPr marL="0" indent="0">
              <a:buNone/>
            </a:pPr>
            <a:r>
              <a:rPr lang="en-US" dirty="0"/>
              <a:t> </a:t>
            </a:r>
            <a:r>
              <a:rPr lang="en-US" sz="1900" dirty="0">
                <a:latin typeface="Arial Black" panose="020B0A04020102020204" pitchFamily="34" charset="0"/>
              </a:rPr>
              <a:t>Step 2: Solve for </a:t>
            </a:r>
          </a:p>
          <a:p>
            <a:pPr marL="0" indent="0">
              <a:buNone/>
            </a:pPr>
            <a:r>
              <a:rPr lang="en-US" dirty="0"/>
              <a:t>Multiply both sides by 1 - p:</a:t>
            </a:r>
          </a:p>
          <a:p>
            <a:pPr marL="0" indent="0">
              <a:buNone/>
            </a:pPr>
            <a:r>
              <a:rPr lang="en-US" dirty="0"/>
              <a:t>P = e z   (1-p)  </a:t>
            </a:r>
          </a:p>
          <a:p>
            <a:pPr marL="0" indent="0">
              <a:buNone/>
            </a:pPr>
            <a:r>
              <a:rPr lang="en-US" dirty="0"/>
              <a:t>Distribute:</a:t>
            </a:r>
          </a:p>
          <a:p>
            <a:pPr marL="0" indent="0">
              <a:buNone/>
            </a:pPr>
            <a:r>
              <a:rPr lang="en-US" dirty="0"/>
              <a:t>p = e^z - e^z p</a:t>
            </a:r>
          </a:p>
          <a:p>
            <a:pPr marL="0" indent="0">
              <a:buNone/>
            </a:pPr>
            <a:r>
              <a:rPr lang="en-US" dirty="0"/>
              <a:t>P  =  e</a:t>
            </a:r>
            <a:r>
              <a:rPr lang="en-US" baseline="30000" dirty="0"/>
              <a:t>z  </a:t>
            </a:r>
            <a:r>
              <a:rPr lang="en-US" dirty="0"/>
              <a:t> / 1+ e</a:t>
            </a:r>
            <a:r>
              <a:rPr lang="en-US" baseline="30000" dirty="0"/>
              <a:t>z</a:t>
            </a:r>
            <a:endParaRPr lang="en-US" dirty="0"/>
          </a:p>
        </p:txBody>
      </p:sp>
    </p:spTree>
    <p:extLst>
      <p:ext uri="{BB962C8B-B14F-4D97-AF65-F5344CB8AC3E}">
        <p14:creationId xmlns:p14="http://schemas.microsoft.com/office/powerpoint/2010/main" val="1318539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74D11C0-6BA6-269D-D4A0-9472A2D9376D}"/>
                  </a:ext>
                </a:extLst>
              </p:cNvPr>
              <p:cNvSpPr>
                <a:spLocks noGrp="1"/>
              </p:cNvSpPr>
              <p:nvPr>
                <p:ph idx="1"/>
              </p:nvPr>
            </p:nvSpPr>
            <p:spPr>
              <a:xfrm>
                <a:off x="331892" y="368481"/>
                <a:ext cx="9816253" cy="5958478"/>
              </a:xfrm>
            </p:spPr>
            <p:txBody>
              <a:bodyPr>
                <a:normAutofit/>
              </a:bodyPr>
              <a:lstStyle/>
              <a:p>
                <a:r>
                  <a:rPr lang="en-US" sz="2200" dirty="0">
                    <a:latin typeface="Times New Roman" panose="02020603050405020304" pitchFamily="18" charset="0"/>
                    <a:cs typeface="Times New Roman" panose="02020603050405020304" pitchFamily="18" charset="0"/>
                  </a:rPr>
                  <a:t>Bring all p-terms to one side:</a:t>
                </a:r>
              </a:p>
              <a:p>
                <a:r>
                  <a:rPr lang="en-US" sz="2200" dirty="0">
                    <a:latin typeface="Times New Roman" panose="02020603050405020304" pitchFamily="18" charset="0"/>
                    <a:cs typeface="Times New Roman" panose="02020603050405020304" pitchFamily="18" charset="0"/>
                  </a:rPr>
                  <a:t>p + e^z p = e^z</a:t>
                </a:r>
              </a:p>
              <a:p>
                <a:r>
                  <a:rPr lang="en-US" sz="2200" dirty="0">
                    <a:latin typeface="Times New Roman" panose="02020603050405020304" pitchFamily="18" charset="0"/>
                    <a:cs typeface="Times New Roman" panose="02020603050405020304" pitchFamily="18" charset="0"/>
                  </a:rPr>
                  <a:t>Factor out p:</a:t>
                </a:r>
              </a:p>
              <a:p>
                <a:r>
                  <a:rPr lang="en-US" sz="2200" dirty="0">
                    <a:latin typeface="Times New Roman" panose="02020603050405020304" pitchFamily="18" charset="0"/>
                    <a:cs typeface="Times New Roman" panose="02020603050405020304" pitchFamily="18" charset="0"/>
                  </a:rPr>
                  <a:t>p(1 + e^z) = e^z</a:t>
                </a:r>
              </a:p>
              <a:p>
                <a:r>
                  <a:rPr lang="en-US" sz="2200" dirty="0">
                    <a:latin typeface="Times New Roman" panose="02020603050405020304" pitchFamily="18" charset="0"/>
                    <a:cs typeface="Times New Roman" panose="02020603050405020304" pitchFamily="18" charset="0"/>
                  </a:rPr>
                  <a:t>Divide both sides:</a:t>
                </a:r>
              </a:p>
              <a:p>
                <a:r>
                  <a:rPr lang="en-US" sz="2200" dirty="0">
                    <a:latin typeface="Times New Roman" panose="02020603050405020304" pitchFamily="18" charset="0"/>
                    <a:cs typeface="Times New Roman" panose="02020603050405020304" pitchFamily="18" charset="0"/>
                  </a:rPr>
                  <a:t>P = </a:t>
                </a:r>
                <a14:m>
                  <m:oMath xmlns:m="http://schemas.openxmlformats.org/officeDocument/2006/math">
                    <m:f>
                      <m:fPr>
                        <m:ctrlPr>
                          <a:rPr lang="en-US" sz="2200" i="0" dirty="0">
                            <a:latin typeface="Times New Roman" panose="02020603050405020304" pitchFamily="18" charset="0"/>
                            <a:cs typeface="Times New Roman" panose="02020603050405020304" pitchFamily="18" charset="0"/>
                          </a:rPr>
                        </m:ctrlPr>
                      </m:fPr>
                      <m:num>
                        <m:r>
                          <m:rPr>
                            <m:nor/>
                          </m:rPr>
                          <a:rPr lang="en-US" sz="2200" i="0" dirty="0">
                            <a:latin typeface="Times New Roman" panose="02020603050405020304" pitchFamily="18" charset="0"/>
                            <a:cs typeface="Times New Roman" panose="02020603050405020304" pitchFamily="18" charset="0"/>
                          </a:rPr>
                          <m:t>e^z</m:t>
                        </m:r>
                      </m:num>
                      <m:den>
                        <m:r>
                          <m:rPr>
                            <m:nor/>
                          </m:rPr>
                          <a:rPr lang="en-US" sz="2200" i="0" dirty="0">
                            <a:latin typeface="Times New Roman" panose="02020603050405020304" pitchFamily="18" charset="0"/>
                            <a:cs typeface="Times New Roman" panose="02020603050405020304" pitchFamily="18" charset="0"/>
                          </a:rPr>
                          <m:t>1 + e^z</m:t>
                        </m:r>
                      </m:den>
                    </m:f>
                  </m:oMath>
                </a14:m>
                <a:endParaRPr lang="en-US" sz="2200" dirty="0">
                  <a:latin typeface="Times New Roman" panose="02020603050405020304" pitchFamily="18" charset="0"/>
                  <a:cs typeface="Times New Roman" panose="02020603050405020304" pitchFamily="18" charset="0"/>
                </a:endParaRPr>
              </a:p>
              <a:p>
                <a:endParaRPr lang="en-US" sz="1800" dirty="0">
                  <a:latin typeface="Arial Black" panose="020B0A04020102020204" pitchFamily="34" charset="0"/>
                </a:endParaRPr>
              </a:p>
              <a:p>
                <a:endParaRPr lang="en-US" sz="1800" dirty="0">
                  <a:latin typeface="Arial Black" panose="020B0A04020102020204" pitchFamily="34" charset="0"/>
                </a:endParaRPr>
              </a:p>
              <a:p>
                <a:r>
                  <a:rPr lang="en-US" sz="1800" dirty="0">
                    <a:latin typeface="Arial Black" panose="020B0A04020102020204" pitchFamily="34" charset="0"/>
                  </a:rPr>
                  <a:t>Step 3: Simplify</a:t>
                </a:r>
                <a:endParaRPr lang="en-US" sz="1800" dirty="0">
                  <a:latin typeface="Arial Black" panose="020B0A04020102020204" pitchFamily="34" charset="0"/>
                  <a:cs typeface="Times New Roman" panose="02020603050405020304" pitchFamily="18" charset="0"/>
                </a:endParaRPr>
              </a:p>
              <a:p>
                <a:r>
                  <a:rPr lang="en-US" sz="1800" dirty="0"/>
                  <a:t>Divide numerator and denominator by e^z:</a:t>
                </a:r>
              </a:p>
              <a:p>
                <a:r>
                  <a:rPr lang="en-US" sz="1800" dirty="0"/>
                  <a:t>P = </a:t>
                </a:r>
                <a14:m>
                  <m:oMath xmlns:m="http://schemas.openxmlformats.org/officeDocument/2006/math">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m:t>
                        </m:r>
                      </m:num>
                      <m:den>
                        <m:r>
                          <a:rPr lang="en-US" sz="1800" b="0" i="1" smtClean="0">
                            <a:latin typeface="Cambria Math" panose="02040503050406030204" pitchFamily="18" charset="0"/>
                          </a:rPr>
                          <m:t>1+</m:t>
                        </m:r>
                        <m:r>
                          <a:rPr lang="en-US" sz="1800" b="0" i="1" smtClean="0">
                            <a:latin typeface="Cambria Math" panose="02040503050406030204" pitchFamily="18" charset="0"/>
                          </a:rPr>
                          <m:t>𝑒</m:t>
                        </m:r>
                        <m:r>
                          <a:rPr lang="en-US" sz="1800" b="0" i="1" smtClean="0">
                            <a:latin typeface="Cambria Math" panose="02040503050406030204" pitchFamily="18" charset="0"/>
                          </a:rPr>
                          <m:t>^</m:t>
                        </m:r>
                        <m:r>
                          <a:rPr lang="en-US" sz="1800" b="0" i="1" smtClean="0">
                            <a:latin typeface="Cambria Math" panose="02040503050406030204" pitchFamily="18" charset="0"/>
                          </a:rPr>
                          <m:t>𝑧</m:t>
                        </m:r>
                      </m:den>
                    </m:f>
                  </m:oMath>
                </a14:m>
                <a:r>
                  <a:rPr lang="en-US" sz="1800" dirty="0"/>
                  <a:t>  =   1/  1 + e^-(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_0  +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_1 x_1 + … +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_n x_n)</a:t>
                </a:r>
                <a:endParaRPr lang="en-US" sz="1800" dirty="0"/>
              </a:p>
              <a:p>
                <a:r>
                  <a:rPr lang="en-US" sz="1800" dirty="0">
                    <a:latin typeface="Times New Roman" panose="02020603050405020304" pitchFamily="18" charset="0"/>
                    <a:cs typeface="Times New Roman" panose="02020603050405020304" pitchFamily="18" charset="0"/>
                  </a:rPr>
                  <a:t>P= </a:t>
                </a:r>
                <a14:m>
                  <m:oMath xmlns:m="http://schemas.openxmlformats.org/officeDocument/2006/math">
                    <m:f>
                      <m:fPr>
                        <m:ctrlPr>
                          <a:rPr lang="en-US" sz="1800" b="0" i="1" smtClean="0">
                            <a:latin typeface="Cambria Math" panose="02040503050406030204" pitchFamily="18" charset="0"/>
                            <a:cs typeface="Times New Roman" panose="02020603050405020304" pitchFamily="18" charset="0"/>
                          </a:rPr>
                        </m:ctrlPr>
                      </m:fPr>
                      <m:num>
                        <m:r>
                          <a:rPr lang="en-US" sz="1800" b="0" i="1" smtClean="0">
                            <a:latin typeface="Cambria Math" panose="02040503050406030204" pitchFamily="18" charset="0"/>
                            <a:cs typeface="Times New Roman" panose="02020603050405020304" pitchFamily="18" charset="0"/>
                          </a:rPr>
                          <m:t>1</m:t>
                        </m:r>
                      </m:num>
                      <m:den>
                        <m:r>
                          <a:rPr lang="en-US" sz="1800" b="0" i="1" smtClean="0">
                            <a:latin typeface="Cambria Math" panose="02040503050406030204" pitchFamily="18" charset="0"/>
                            <a:cs typeface="Times New Roman" panose="02020603050405020304" pitchFamily="18" charset="0"/>
                          </a:rPr>
                          <m:t>1+</m:t>
                        </m:r>
                        <m:r>
                          <m:rPr>
                            <m:nor/>
                          </m:rPr>
                          <a:rPr lang="en-US" sz="1800" i="0" dirty="0">
                            <a:latin typeface="Times New Roman" panose="02020603050405020304" pitchFamily="18" charset="0"/>
                            <a:cs typeface="Times New Roman" panose="02020603050405020304" pitchFamily="18" charset="0"/>
                          </a:rPr>
                          <m:t>e^z</m:t>
                        </m:r>
                      </m:den>
                    </m:f>
                  </m:oMath>
                </a14:m>
                <a:r>
                  <a:rPr lang="en-US" sz="1800" dirty="0">
                    <a:latin typeface="Times New Roman" panose="02020603050405020304" pitchFamily="18" charset="0"/>
                    <a:cs typeface="Times New Roman" panose="02020603050405020304" pitchFamily="18" charset="0"/>
                  </a:rPr>
                  <a:t>  =    </a:t>
                </a:r>
                <a14:m>
                  <m:oMath xmlns:m="http://schemas.openxmlformats.org/officeDocument/2006/math">
                    <m:f>
                      <m:fPr>
                        <m:ctrlPr>
                          <a:rPr lang="en-US" sz="1800" b="0" i="1" smtClean="0">
                            <a:latin typeface="Cambria Math" panose="02040503050406030204" pitchFamily="18" charset="0"/>
                            <a:cs typeface="Times New Roman" panose="02020603050405020304" pitchFamily="18" charset="0"/>
                          </a:rPr>
                        </m:ctrlPr>
                      </m:fPr>
                      <m:num>
                        <m:r>
                          <a:rPr lang="en-US" sz="1800" b="0" i="1" smtClean="0">
                            <a:latin typeface="Cambria Math" panose="02040503050406030204" pitchFamily="18" charset="0"/>
                            <a:cs typeface="Times New Roman" panose="02020603050405020304" pitchFamily="18" charset="0"/>
                          </a:rPr>
                          <m:t>1</m:t>
                        </m:r>
                      </m:num>
                      <m:den>
                        <m:r>
                          <a:rPr lang="en-US" sz="1800" b="0" i="1" smtClean="0">
                            <a:latin typeface="Cambria Math" panose="02040503050406030204" pitchFamily="18" charset="0"/>
                            <a:cs typeface="Times New Roman" panose="02020603050405020304" pitchFamily="18" charset="0"/>
                          </a:rPr>
                          <m:t>1+  </m:t>
                        </m:r>
                        <m:r>
                          <a:rPr lang="en-US" sz="1800" b="0" i="1" smtClean="0">
                            <a:latin typeface="Cambria Math" panose="02040503050406030204" pitchFamily="18" charset="0"/>
                            <a:cs typeface="Times New Roman" panose="02020603050405020304" pitchFamily="18" charset="0"/>
                          </a:rPr>
                          <m:t>𝑒</m:t>
                        </m:r>
                        <m:r>
                          <a:rPr lang="en-US" sz="1800" b="0" i="1" smtClean="0">
                            <a:latin typeface="Cambria Math" panose="02040503050406030204" pitchFamily="18" charset="0"/>
                            <a:cs typeface="Times New Roman" panose="02020603050405020304" pitchFamily="18" charset="0"/>
                          </a:rPr>
                          <m:t> ^−</m:t>
                        </m:r>
                        <m:r>
                          <a:rPr lang="en-US" sz="1800" b="0" i="1" smtClean="0">
                            <a:latin typeface="Cambria Math" panose="02040503050406030204" pitchFamily="18" charset="0"/>
                            <a:cs typeface="Times New Roman" panose="02020603050405020304" pitchFamily="18" charset="0"/>
                          </a:rPr>
                          <m:t>𝑧</m:t>
                        </m:r>
                        <m:r>
                          <a:rPr lang="en-US" sz="1800" b="0" i="1" smtClean="0">
                            <a:latin typeface="Cambria Math" panose="02040503050406030204" pitchFamily="18" charset="0"/>
                            <a:cs typeface="Times New Roman" panose="02020603050405020304" pitchFamily="18" charset="0"/>
                          </a:rPr>
                          <m:t>  </m:t>
                        </m:r>
                      </m:den>
                    </m:f>
                  </m:oMath>
                </a14:m>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674D11C0-6BA6-269D-D4A0-9472A2D9376D}"/>
                  </a:ext>
                </a:extLst>
              </p:cNvPr>
              <p:cNvSpPr>
                <a:spLocks noGrp="1" noRot="1" noChangeAspect="1" noMove="1" noResize="1" noEditPoints="1" noAdjustHandles="1" noChangeArrowheads="1" noChangeShapeType="1" noTextEdit="1"/>
              </p:cNvSpPr>
              <p:nvPr>
                <p:ph idx="1"/>
              </p:nvPr>
            </p:nvSpPr>
            <p:spPr>
              <a:xfrm>
                <a:off x="331892" y="368481"/>
                <a:ext cx="9816253" cy="5958478"/>
              </a:xfrm>
              <a:blipFill>
                <a:blip r:embed="rId2"/>
                <a:stretch>
                  <a:fillRect l="-683" t="-1125"/>
                </a:stretch>
              </a:blipFill>
            </p:spPr>
            <p:txBody>
              <a:bodyPr/>
              <a:lstStyle/>
              <a:p>
                <a:r>
                  <a:rPr lang="en-US">
                    <a:noFill/>
                  </a:rPr>
                  <a:t> </a:t>
                </a:r>
              </a:p>
            </p:txBody>
          </p:sp>
        </mc:Fallback>
      </mc:AlternateContent>
    </p:spTree>
    <p:extLst>
      <p:ext uri="{BB962C8B-B14F-4D97-AF65-F5344CB8AC3E}">
        <p14:creationId xmlns:p14="http://schemas.microsoft.com/office/powerpoint/2010/main" val="2571216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26EE2-7EE8-4953-D321-97116EEDBF5F}"/>
              </a:ext>
            </a:extLst>
          </p:cNvPr>
          <p:cNvSpPr>
            <a:spLocks noGrp="1"/>
          </p:cNvSpPr>
          <p:nvPr>
            <p:ph type="title"/>
          </p:nvPr>
        </p:nvSpPr>
        <p:spPr>
          <a:xfrm>
            <a:off x="838200" y="365125"/>
            <a:ext cx="10515600" cy="605919"/>
          </a:xfrm>
        </p:spPr>
        <p:txBody>
          <a:bodyPr>
            <a:normAutofit/>
          </a:bodyPr>
          <a:lstStyle/>
          <a:p>
            <a:pPr algn="ctr"/>
            <a:r>
              <a:rPr lang="en-US" sz="2400" dirty="0">
                <a:latin typeface="Arial Black" panose="020B0A04020102020204" pitchFamily="34" charset="0"/>
                <a:cs typeface="Times New Roman" panose="02020603050405020304" pitchFamily="18" charset="0"/>
              </a:rPr>
              <a:t>Final Result: The Sigmoid Function</a:t>
            </a:r>
          </a:p>
        </p:txBody>
      </p:sp>
      <p:sp>
        <p:nvSpPr>
          <p:cNvPr id="3" name="Content Placeholder 2">
            <a:extLst>
              <a:ext uri="{FF2B5EF4-FFF2-40B4-BE49-F238E27FC236}">
                <a16:creationId xmlns:a16="http://schemas.microsoft.com/office/drawing/2014/main" id="{DDB3BDDB-DAA8-0860-D814-54FD649FEDCD}"/>
              </a:ext>
            </a:extLst>
          </p:cNvPr>
          <p:cNvSpPr>
            <a:spLocks noGrp="1"/>
          </p:cNvSpPr>
          <p:nvPr>
            <p:ph idx="1"/>
          </p:nvPr>
        </p:nvSpPr>
        <p:spPr>
          <a:xfrm>
            <a:off x="838200" y="1302818"/>
            <a:ext cx="10515600" cy="4874145"/>
          </a:xfrm>
        </p:spPr>
        <p:txBody>
          <a:bodyPr/>
          <a:lstStyle/>
          <a:p>
            <a:r>
              <a:rPr lang="en-US" dirty="0">
                <a:latin typeface="Times New Roman" panose="02020603050405020304" pitchFamily="18" charset="0"/>
                <a:cs typeface="Times New Roman" panose="02020603050405020304" pitchFamily="18" charset="0"/>
              </a:rPr>
              <a:t>P( y = 1|x) = </a:t>
            </a:r>
            <a:r>
              <a:rPr lang="en-US" dirty="0"/>
              <a:t>1/  1 + e^-( </a:t>
            </a:r>
            <a:r>
              <a:rPr lang="el-GR" dirty="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_0  + </a:t>
            </a:r>
            <a:r>
              <a:rPr lang="el-GR" dirty="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_1 x_1 + … + </a:t>
            </a:r>
            <a:r>
              <a:rPr lang="el-GR" dirty="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_n x_n)</a:t>
            </a:r>
          </a:p>
          <a:p>
            <a:r>
              <a:rPr lang="en-US" dirty="0"/>
              <a:t>This transformation ensures:</a:t>
            </a:r>
          </a:p>
          <a:p>
            <a:r>
              <a:rPr lang="en-US" dirty="0"/>
              <a:t>Output is between 0 and 1</a:t>
            </a:r>
          </a:p>
          <a:p>
            <a:r>
              <a:rPr lang="en-US" dirty="0"/>
              <a:t>Smooth gradient for optimization</a:t>
            </a:r>
          </a:p>
          <a:p>
            <a:r>
              <a:rPr lang="en-US" dirty="0"/>
              <a:t>Interpretable as probability</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178115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32F2302-7307-858C-F993-19396A836827}"/>
                  </a:ext>
                </a:extLst>
              </p:cNvPr>
              <p:cNvSpPr>
                <a:spLocks noGrp="1"/>
              </p:cNvSpPr>
              <p:nvPr>
                <p:ph idx="1"/>
              </p:nvPr>
            </p:nvSpPr>
            <p:spPr>
              <a:xfrm>
                <a:off x="284182" y="112955"/>
                <a:ext cx="10515600" cy="3804901"/>
              </a:xfrm>
            </p:spPr>
            <p:txBody>
              <a:bodyPr/>
              <a:lstStyle/>
              <a:p>
                <a:r>
                  <a:rPr lang="en-US" sz="2000" dirty="0">
                    <a:latin typeface="Aptos" panose="020B0004020202020204" pitchFamily="34" charset="0"/>
                    <a:cs typeface="Times New Roman" panose="02020603050405020304" pitchFamily="18" charset="0"/>
                  </a:rPr>
                  <a:t>Starting Point:</a:t>
                </a:r>
              </a:p>
              <a:p>
                <a:r>
                  <a:rPr lang="en-US" sz="2000" dirty="0">
                    <a:latin typeface="Aptos" panose="020B0004020202020204" pitchFamily="34" charset="0"/>
                    <a:cs typeface="Times New Roman" panose="02020603050405020304" pitchFamily="18" charset="0"/>
                  </a:rPr>
                  <a:t>We want to simplify:</a:t>
                </a:r>
              </a:p>
              <a:p>
                <a14:m>
                  <m:oMath xmlns:m="http://schemas.openxmlformats.org/officeDocument/2006/math">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m:t>
                        </m:r>
                      </m:num>
                      <m:den>
                        <m:r>
                          <m:rPr>
                            <m:nor/>
                          </m:rPr>
                          <a:rPr lang="en-US" sz="2000" b="0" i="0" smtClean="0">
                            <a:latin typeface="Cambria Math" panose="02040503050406030204" pitchFamily="18" charset="0"/>
                            <a:cs typeface="Times New Roman" panose="02020603050405020304" pitchFamily="18" charset="0"/>
                          </a:rPr>
                          <m:t>(</m:t>
                        </m:r>
                        <m:r>
                          <m:rPr>
                            <m:nor/>
                          </m:rPr>
                          <a:rPr lang="en-US" sz="2000" i="0" dirty="0">
                            <a:latin typeface="Aptos" panose="020B0004020202020204" pitchFamily="34" charset="0"/>
                            <a:cs typeface="Times New Roman" panose="02020603050405020304" pitchFamily="18" charset="0"/>
                          </a:rPr>
                          <m:t>1 + e</m:t>
                        </m:r>
                        <m:r>
                          <m:rPr>
                            <m:nor/>
                          </m:rPr>
                          <a:rPr lang="en-US" sz="2000" i="0" baseline="30000" dirty="0">
                            <a:latin typeface="Aptos" panose="020B0004020202020204" pitchFamily="34" charset="0"/>
                            <a:cs typeface="Times New Roman" panose="02020603050405020304" pitchFamily="18" charset="0"/>
                          </a:rPr>
                          <m:t>−z</m:t>
                        </m:r>
                        <m:r>
                          <m:rPr>
                            <m:nor/>
                          </m:rPr>
                          <a:rPr lang="en-US" sz="2000" i="0" dirty="0">
                            <a:latin typeface="Aptos" panose="020B0004020202020204" pitchFamily="34" charset="0"/>
                            <a:cs typeface="Times New Roman" panose="02020603050405020304" pitchFamily="18" charset="0"/>
                          </a:rPr>
                          <m:t>)</m:t>
                        </m:r>
                      </m:den>
                    </m:f>
                  </m:oMath>
                </a14:m>
                <a:r>
                  <a:rPr lang="en-US" sz="2000" dirty="0">
                    <a:latin typeface="Aptos" panose="020B0004020202020204" pitchFamily="34" charset="0"/>
                    <a:cs typeface="Times New Roman" panose="02020603050405020304" pitchFamily="18" charset="0"/>
                  </a:rPr>
                  <a:t>  . </a:t>
                </a:r>
                <a14:m>
                  <m:oMath xmlns:m="http://schemas.openxmlformats.org/officeDocument/2006/math">
                    <m:f>
                      <m:fPr>
                        <m:ctrlPr>
                          <a:rPr lang="en-US" sz="2000" i="0">
                            <a:latin typeface="Aptos" panose="020B0004020202020204" pitchFamily="34" charset="0"/>
                            <a:cs typeface="Times New Roman" panose="02020603050405020304" pitchFamily="18" charset="0"/>
                          </a:rPr>
                        </m:ctrlPr>
                      </m:fPr>
                      <m:num>
                        <m:r>
                          <m:rPr>
                            <m:nor/>
                          </m:rPr>
                          <a:rPr lang="en-US" sz="2000" i="0">
                            <a:latin typeface="Aptos" panose="020B0004020202020204" pitchFamily="34" charset="0"/>
                            <a:cs typeface="Times New Roman" panose="02020603050405020304" pitchFamily="18" charset="0"/>
                          </a:rPr>
                          <m:t>e</m:t>
                        </m:r>
                        <m:r>
                          <m:rPr>
                            <m:nor/>
                          </m:rPr>
                          <a:rPr lang="en-US" sz="2000" i="0" baseline="30000">
                            <a:latin typeface="Aptos" panose="020B0004020202020204" pitchFamily="34" charset="0"/>
                            <a:cs typeface="Times New Roman" panose="02020603050405020304" pitchFamily="18" charset="0"/>
                          </a:rPr>
                          <m:t>z</m:t>
                        </m:r>
                      </m:num>
                      <m:den>
                        <m:r>
                          <m:rPr>
                            <m:nor/>
                          </m:rPr>
                          <a:rPr lang="en-US" sz="2000" i="0" dirty="0">
                            <a:latin typeface="Aptos" panose="020B0004020202020204" pitchFamily="34" charset="0"/>
                            <a:cs typeface="Times New Roman" panose="02020603050405020304" pitchFamily="18" charset="0"/>
                          </a:rPr>
                          <m:t>e</m:t>
                        </m:r>
                        <m:r>
                          <m:rPr>
                            <m:nor/>
                          </m:rPr>
                          <a:rPr lang="en-US" sz="2000" b="0" i="0" dirty="0" smtClean="0">
                            <a:latin typeface="Aptos" panose="020B0004020202020204" pitchFamily="34" charset="0"/>
                            <a:cs typeface="Times New Roman" panose="02020603050405020304" pitchFamily="18" charset="0"/>
                          </a:rPr>
                          <m:t> </m:t>
                        </m:r>
                        <m:r>
                          <m:rPr>
                            <m:nor/>
                          </m:rPr>
                          <a:rPr lang="en-US" sz="2000" i="0" baseline="30000" dirty="0">
                            <a:latin typeface="Aptos" panose="020B0004020202020204" pitchFamily="34" charset="0"/>
                            <a:cs typeface="Times New Roman" panose="02020603050405020304" pitchFamily="18" charset="0"/>
                          </a:rPr>
                          <m:t>z</m:t>
                        </m:r>
                      </m:den>
                    </m:f>
                  </m:oMath>
                </a14:m>
                <a:r>
                  <a:rPr lang="en-US" sz="2000" dirty="0">
                    <a:latin typeface="Aptos" panose="020B0004020202020204" pitchFamily="34" charset="0"/>
                    <a:cs typeface="Times New Roman" panose="02020603050405020304" pitchFamily="18" charset="0"/>
                  </a:rPr>
                  <a:t>  =  </a:t>
                </a:r>
                <a14:m>
                  <m:oMath xmlns:m="http://schemas.openxmlformats.org/officeDocument/2006/math">
                    <m:f>
                      <m:fPr>
                        <m:ctrlPr>
                          <a:rPr lang="en-US" sz="2000" i="0">
                            <a:latin typeface="Aptos" panose="020B0004020202020204" pitchFamily="34" charset="0"/>
                            <a:cs typeface="Times New Roman" panose="02020603050405020304" pitchFamily="18" charset="0"/>
                          </a:rPr>
                        </m:ctrlPr>
                      </m:fPr>
                      <m:num>
                        <m:r>
                          <m:rPr>
                            <m:nor/>
                          </m:rPr>
                          <a:rPr lang="en-US" sz="2000" i="0">
                            <a:latin typeface="Aptos" panose="020B0004020202020204" pitchFamily="34" charset="0"/>
                            <a:cs typeface="Times New Roman" panose="02020603050405020304" pitchFamily="18" charset="0"/>
                          </a:rPr>
                          <m:t>e</m:t>
                        </m:r>
                        <m:r>
                          <m:rPr>
                            <m:nor/>
                          </m:rPr>
                          <a:rPr lang="en-US" sz="2000" i="0" baseline="30000">
                            <a:latin typeface="Aptos" panose="020B0004020202020204" pitchFamily="34" charset="0"/>
                            <a:cs typeface="Times New Roman" panose="02020603050405020304" pitchFamily="18" charset="0"/>
                          </a:rPr>
                          <m:t>z</m:t>
                        </m:r>
                      </m:num>
                      <m:den>
                        <m:r>
                          <m:rPr>
                            <m:nor/>
                          </m:rPr>
                          <a:rPr lang="en-US" sz="2000" i="0">
                            <a:latin typeface="Aptos" panose="020B0004020202020204" pitchFamily="34" charset="0"/>
                            <a:cs typeface="Times New Roman" panose="02020603050405020304" pitchFamily="18" charset="0"/>
                          </a:rPr>
                          <m:t>e</m:t>
                        </m:r>
                        <m:r>
                          <m:rPr>
                            <m:nor/>
                          </m:rPr>
                          <a:rPr lang="en-US" sz="2000" i="0" baseline="30000">
                            <a:latin typeface="Aptos" panose="020B0004020202020204" pitchFamily="34" charset="0"/>
                            <a:cs typeface="Times New Roman" panose="02020603050405020304" pitchFamily="18" charset="0"/>
                          </a:rPr>
                          <m:t>z</m:t>
                        </m:r>
                        <m:r>
                          <m:rPr>
                            <m:nor/>
                          </m:rPr>
                          <a:rPr lang="en-US" sz="2000" b="0" i="0" dirty="0" smtClean="0">
                            <a:latin typeface="Aptos" panose="020B0004020202020204" pitchFamily="34" charset="0"/>
                            <a:cs typeface="Times New Roman" panose="02020603050405020304" pitchFamily="18" charset="0"/>
                          </a:rPr>
                          <m:t>( 1 + e</m:t>
                        </m:r>
                        <m:r>
                          <m:rPr>
                            <m:nor/>
                          </m:rPr>
                          <a:rPr lang="en-US" sz="2000" b="0" i="0" baseline="30000" dirty="0" smtClean="0">
                            <a:latin typeface="Aptos" panose="020B0004020202020204" pitchFamily="34" charset="0"/>
                            <a:cs typeface="Times New Roman" panose="02020603050405020304" pitchFamily="18" charset="0"/>
                          </a:rPr>
                          <m:t>−z</m:t>
                        </m:r>
                        <m:r>
                          <m:rPr>
                            <m:nor/>
                          </m:rPr>
                          <a:rPr lang="en-US" sz="2000" b="0" i="0" dirty="0" smtClean="0">
                            <a:latin typeface="Aptos" panose="020B0004020202020204" pitchFamily="34" charset="0"/>
                            <a:cs typeface="Times New Roman" panose="02020603050405020304" pitchFamily="18" charset="0"/>
                          </a:rPr>
                          <m:t>)</m:t>
                        </m:r>
                      </m:den>
                    </m:f>
                  </m:oMath>
                </a14:m>
                <a:endParaRPr lang="en-US" sz="2000" dirty="0">
                  <a:latin typeface="Aptos" panose="020B0004020202020204" pitchFamily="34" charset="0"/>
                  <a:cs typeface="Times New Roman" panose="02020603050405020304" pitchFamily="18" charset="0"/>
                </a:endParaRPr>
              </a:p>
              <a:p>
                <a:r>
                  <a:rPr lang="en-US" sz="2000" dirty="0">
                    <a:latin typeface="Aptos" panose="020B0004020202020204" pitchFamily="34" charset="0"/>
                    <a:cs typeface="Times New Roman" panose="02020603050405020304" pitchFamily="18" charset="0"/>
                  </a:rPr>
                  <a:t>Step-by-Step Denominator Expansion</a:t>
                </a:r>
                <a:r>
                  <a:rPr lang="en-US" sz="2000" dirty="0">
                    <a:latin typeface="Aptos" panose="020B0004020202020204" pitchFamily="34" charset="0"/>
                  </a:rPr>
                  <a:t>:</a:t>
                </a:r>
              </a:p>
              <a:p>
                <a:r>
                  <a:rPr lang="en-US" sz="2000" dirty="0">
                    <a:latin typeface="Aptos" panose="020B0004020202020204" pitchFamily="34" charset="0"/>
                    <a:cs typeface="Times New Roman" panose="02020603050405020304" pitchFamily="18" charset="0"/>
                  </a:rPr>
                  <a:t>e</a:t>
                </a:r>
                <a:r>
                  <a:rPr lang="en-US" sz="2000" baseline="30000" dirty="0">
                    <a:latin typeface="Aptos" panose="020B0004020202020204" pitchFamily="34" charset="0"/>
                    <a:cs typeface="Times New Roman" panose="02020603050405020304" pitchFamily="18" charset="0"/>
                  </a:rPr>
                  <a:t>z</a:t>
                </a:r>
                <a:r>
                  <a:rPr lang="en-US" sz="2000" dirty="0">
                    <a:latin typeface="Aptos" panose="020B0004020202020204" pitchFamily="34" charset="0"/>
                    <a:cs typeface="Times New Roman" panose="02020603050405020304" pitchFamily="18" charset="0"/>
                  </a:rPr>
                  <a:t>(1 + e</a:t>
                </a:r>
                <a:r>
                  <a:rPr lang="en-US" sz="2000" baseline="30000" dirty="0">
                    <a:latin typeface="Aptos" panose="020B0004020202020204" pitchFamily="34" charset="0"/>
                    <a:cs typeface="Times New Roman" panose="02020603050405020304" pitchFamily="18" charset="0"/>
                  </a:rPr>
                  <a:t>-z</a:t>
                </a:r>
                <a:r>
                  <a:rPr lang="en-US" sz="2000" dirty="0">
                    <a:latin typeface="Aptos" panose="020B0004020202020204" pitchFamily="34" charset="0"/>
                    <a:cs typeface="Times New Roman" panose="02020603050405020304" pitchFamily="18" charset="0"/>
                  </a:rPr>
                  <a:t>)  = e</a:t>
                </a:r>
                <a:r>
                  <a:rPr lang="en-US" sz="2000" baseline="30000" dirty="0">
                    <a:latin typeface="Aptos" panose="020B0004020202020204" pitchFamily="34" charset="0"/>
                    <a:cs typeface="Times New Roman" panose="02020603050405020304" pitchFamily="18" charset="0"/>
                  </a:rPr>
                  <a:t>z</a:t>
                </a:r>
                <a:r>
                  <a:rPr lang="en-US" sz="2000" dirty="0">
                    <a:latin typeface="Aptos" panose="020B0004020202020204" pitchFamily="34" charset="0"/>
                    <a:cs typeface="Times New Roman" panose="02020603050405020304" pitchFamily="18" charset="0"/>
                  </a:rPr>
                  <a:t> .1   + (e</a:t>
                </a:r>
                <a:r>
                  <a:rPr lang="en-US" sz="2000" baseline="30000" dirty="0">
                    <a:latin typeface="Aptos" panose="020B0004020202020204" pitchFamily="34" charset="0"/>
                    <a:cs typeface="Times New Roman" panose="02020603050405020304" pitchFamily="18" charset="0"/>
                  </a:rPr>
                  <a:t>z</a:t>
                </a:r>
                <a:r>
                  <a:rPr lang="en-US" sz="2000" dirty="0">
                    <a:latin typeface="Aptos" panose="020B0004020202020204" pitchFamily="34" charset="0"/>
                    <a:cs typeface="Times New Roman" panose="02020603050405020304" pitchFamily="18" charset="0"/>
                  </a:rPr>
                  <a:t> .e</a:t>
                </a:r>
                <a:r>
                  <a:rPr lang="en-US" sz="2000" baseline="30000" dirty="0">
                    <a:latin typeface="Aptos" panose="020B0004020202020204" pitchFamily="34" charset="0"/>
                    <a:cs typeface="Times New Roman" panose="02020603050405020304" pitchFamily="18" charset="0"/>
                  </a:rPr>
                  <a:t>-z</a:t>
                </a:r>
                <a:r>
                  <a:rPr lang="en-US" sz="2000" dirty="0">
                    <a:latin typeface="Aptos" panose="020B0004020202020204" pitchFamily="34" charset="0"/>
                    <a:cs typeface="Times New Roman" panose="02020603050405020304" pitchFamily="18" charset="0"/>
                  </a:rPr>
                  <a:t>)</a:t>
                </a:r>
              </a:p>
              <a:p>
                <a:r>
                  <a:rPr lang="en-US" sz="2000" dirty="0">
                    <a:latin typeface="Aptos" panose="020B0004020202020204" pitchFamily="34" charset="0"/>
                    <a:cs typeface="Times New Roman" panose="02020603050405020304" pitchFamily="18" charset="0"/>
                  </a:rPr>
                  <a:t>= e^z  + e^0 = e^z  + 1  </a:t>
                </a:r>
              </a:p>
              <a:p>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m:rPr>
                            <m:nor/>
                          </m:rPr>
                          <a:rPr lang="en-US" sz="2000" i="0" dirty="0">
                            <a:latin typeface="Aptos" panose="020B0004020202020204" pitchFamily="34" charset="0"/>
                            <a:cs typeface="Times New Roman" panose="02020603050405020304" pitchFamily="18" charset="0"/>
                          </a:rPr>
                          <m:t>1 + e^−z)</m:t>
                        </m:r>
                      </m:den>
                    </m:f>
                  </m:oMath>
                </a14:m>
                <a:r>
                  <a:rPr lang="en-US" sz="2000" dirty="0">
                    <a:latin typeface="Aptos" panose="020B0004020202020204" pitchFamily="34" charset="0"/>
                    <a:cs typeface="Times New Roman" panose="02020603050405020304" pitchFamily="18" charset="0"/>
                  </a:rPr>
                  <a:t>  . </a:t>
                </a:r>
                <a14:m>
                  <m:oMath xmlns:m="http://schemas.openxmlformats.org/officeDocument/2006/math">
                    <m:f>
                      <m:fPr>
                        <m:ctrlPr>
                          <a:rPr lang="en-US" sz="2000" i="0" dirty="0">
                            <a:latin typeface="Aptos" panose="020B0004020202020204" pitchFamily="34" charset="0"/>
                            <a:cs typeface="Times New Roman" panose="02020603050405020304" pitchFamily="18" charset="0"/>
                          </a:rPr>
                        </m:ctrlPr>
                      </m:fPr>
                      <m:num>
                        <m:r>
                          <m:rPr>
                            <m:nor/>
                          </m:rPr>
                          <a:rPr lang="en-US" sz="2000" i="0" dirty="0">
                            <a:latin typeface="Aptos" panose="020B0004020202020204" pitchFamily="34" charset="0"/>
                            <a:cs typeface="Times New Roman" panose="02020603050405020304" pitchFamily="18" charset="0"/>
                          </a:rPr>
                          <m:t>e^z</m:t>
                        </m:r>
                      </m:num>
                      <m:den>
                        <m:r>
                          <m:rPr>
                            <m:nor/>
                          </m:rPr>
                          <a:rPr lang="en-US" sz="2000" i="0" dirty="0">
                            <a:latin typeface="Aptos" panose="020B0004020202020204" pitchFamily="34" charset="0"/>
                            <a:cs typeface="Times New Roman" panose="02020603050405020304" pitchFamily="18" charset="0"/>
                          </a:rPr>
                          <m:t>e^z</m:t>
                        </m:r>
                      </m:den>
                    </m:f>
                  </m:oMath>
                </a14:m>
                <a:r>
                  <a:rPr lang="en-US" sz="2000" dirty="0">
                    <a:latin typeface="Aptos" panose="020B0004020202020204" pitchFamily="34" charset="0"/>
                    <a:cs typeface="Times New Roman" panose="02020603050405020304" pitchFamily="18" charset="0"/>
                  </a:rPr>
                  <a:t>  =  </a:t>
                </a:r>
                <a14:m>
                  <m:oMath xmlns:m="http://schemas.openxmlformats.org/officeDocument/2006/math">
                    <m:f>
                      <m:fPr>
                        <m:ctrlPr>
                          <a:rPr lang="en-US" sz="2000" i="0" dirty="0" smtClean="0">
                            <a:latin typeface="Aptos" panose="020B0004020202020204" pitchFamily="34" charset="0"/>
                            <a:cs typeface="Times New Roman" panose="02020603050405020304" pitchFamily="18" charset="0"/>
                          </a:rPr>
                        </m:ctrlPr>
                      </m:fPr>
                      <m:num>
                        <m:r>
                          <m:rPr>
                            <m:nor/>
                          </m:rPr>
                          <a:rPr lang="en-US" sz="2000" i="0" dirty="0" smtClean="0">
                            <a:latin typeface="Aptos" panose="020B0004020202020204" pitchFamily="34" charset="0"/>
                            <a:cs typeface="Times New Roman" panose="02020603050405020304" pitchFamily="18" charset="0"/>
                          </a:rPr>
                          <m:t>e^z</m:t>
                        </m:r>
                      </m:num>
                      <m:den>
                        <m:r>
                          <m:rPr>
                            <m:nor/>
                          </m:rPr>
                          <a:rPr lang="en-US" sz="2000" i="0" dirty="0">
                            <a:latin typeface="Aptos" panose="020B0004020202020204" pitchFamily="34" charset="0"/>
                            <a:cs typeface="Times New Roman" panose="02020603050405020304" pitchFamily="18" charset="0"/>
                          </a:rPr>
                          <m:t>e^z( 1 + e^−z)</m:t>
                        </m:r>
                      </m:den>
                    </m:f>
                  </m:oMath>
                </a14:m>
                <a:r>
                  <a:rPr lang="en-US" sz="2000" dirty="0">
                    <a:latin typeface="Aptos" panose="020B0004020202020204" pitchFamily="34" charset="0"/>
                    <a:cs typeface="Times New Roman" panose="02020603050405020304" pitchFamily="18" charset="0"/>
                  </a:rPr>
                  <a:t>  = </a:t>
                </a:r>
                <a14:m>
                  <m:oMath xmlns:m="http://schemas.openxmlformats.org/officeDocument/2006/math">
                    <m:f>
                      <m:fPr>
                        <m:ctrlPr>
                          <a:rPr lang="en-US" sz="2000" i="0" dirty="0">
                            <a:latin typeface="Aptos" panose="020B0004020202020204" pitchFamily="34" charset="0"/>
                            <a:cs typeface="Times New Roman" panose="02020603050405020304" pitchFamily="18" charset="0"/>
                          </a:rPr>
                        </m:ctrlPr>
                      </m:fPr>
                      <m:num>
                        <m:r>
                          <m:rPr>
                            <m:nor/>
                          </m:rPr>
                          <a:rPr lang="en-US" sz="2000" i="0" dirty="0">
                            <a:latin typeface="Aptos" panose="020B0004020202020204" pitchFamily="34" charset="0"/>
                            <a:cs typeface="Times New Roman" panose="02020603050405020304" pitchFamily="18" charset="0"/>
                          </a:rPr>
                          <m:t>e^z</m:t>
                        </m:r>
                      </m:num>
                      <m:den>
                        <m:r>
                          <m:rPr>
                            <m:nor/>
                          </m:rPr>
                          <a:rPr lang="en-US" sz="2000" i="0" dirty="0">
                            <a:latin typeface="Aptos" panose="020B0004020202020204" pitchFamily="34" charset="0"/>
                            <a:cs typeface="Times New Roman" panose="02020603050405020304" pitchFamily="18" charset="0"/>
                          </a:rPr>
                          <m:t>e^z</m:t>
                        </m:r>
                        <m:r>
                          <m:rPr>
                            <m:nor/>
                          </m:rPr>
                          <a:rPr lang="en-US" sz="2000" b="0" i="0" dirty="0" smtClean="0">
                            <a:latin typeface="Aptos" panose="020B0004020202020204" pitchFamily="34" charset="0"/>
                            <a:cs typeface="Times New Roman" panose="02020603050405020304" pitchFamily="18" charset="0"/>
                          </a:rPr>
                          <m:t>  + 1</m:t>
                        </m:r>
                      </m:den>
                    </m:f>
                  </m:oMath>
                </a14:m>
                <a:endParaRPr lang="en-US" sz="2000" dirty="0">
                  <a:latin typeface="Aptos" panose="020B0004020202020204" pitchFamily="34" charset="0"/>
                  <a:cs typeface="Times New Roman" panose="02020603050405020304" pitchFamily="18" charset="0"/>
                </a:endParaRPr>
              </a:p>
              <a:p>
                <a:endParaRPr lang="en-US" dirty="0"/>
              </a:p>
            </p:txBody>
          </p:sp>
        </mc:Choice>
        <mc:Fallback xmlns="">
          <p:sp>
            <p:nvSpPr>
              <p:cNvPr id="3" name="Content Placeholder 2">
                <a:extLst>
                  <a:ext uri="{FF2B5EF4-FFF2-40B4-BE49-F238E27FC236}">
                    <a16:creationId xmlns:a16="http://schemas.microsoft.com/office/drawing/2014/main" id="{032F2302-7307-858C-F993-19396A836827}"/>
                  </a:ext>
                </a:extLst>
              </p:cNvPr>
              <p:cNvSpPr>
                <a:spLocks noGrp="1" noRot="1" noChangeAspect="1" noMove="1" noResize="1" noEditPoints="1" noAdjustHandles="1" noChangeArrowheads="1" noChangeShapeType="1" noTextEdit="1"/>
              </p:cNvSpPr>
              <p:nvPr>
                <p:ph idx="1"/>
              </p:nvPr>
            </p:nvSpPr>
            <p:spPr>
              <a:xfrm>
                <a:off x="284182" y="112955"/>
                <a:ext cx="10515600" cy="3804901"/>
              </a:xfrm>
              <a:blipFill>
                <a:blip r:embed="rId2"/>
                <a:stretch>
                  <a:fillRect l="-522" t="-1603"/>
                </a:stretch>
              </a:blipFill>
            </p:spPr>
            <p:txBody>
              <a:bodyPr/>
              <a:lstStyle/>
              <a:p>
                <a:r>
                  <a:rPr lang="en-US">
                    <a:noFill/>
                  </a:rPr>
                  <a:t> </a:t>
                </a:r>
              </a:p>
            </p:txBody>
          </p:sp>
        </mc:Fallback>
      </mc:AlternateContent>
    </p:spTree>
    <p:extLst>
      <p:ext uri="{BB962C8B-B14F-4D97-AF65-F5344CB8AC3E}">
        <p14:creationId xmlns:p14="http://schemas.microsoft.com/office/powerpoint/2010/main" val="113338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6B0FF-29C3-AD02-9530-ABD29A5A3156}"/>
              </a:ext>
            </a:extLst>
          </p:cNvPr>
          <p:cNvSpPr>
            <a:spLocks noGrp="1"/>
          </p:cNvSpPr>
          <p:nvPr>
            <p:ph type="title"/>
          </p:nvPr>
        </p:nvSpPr>
        <p:spPr>
          <a:xfrm>
            <a:off x="838200" y="144595"/>
            <a:ext cx="10515600" cy="751576"/>
          </a:xfrm>
        </p:spPr>
        <p:txBody>
          <a:bodyPr>
            <a:normAutofit/>
          </a:bodyPr>
          <a:lstStyle/>
          <a:p>
            <a:pPr algn="ctr"/>
            <a:r>
              <a:rPr lang="en-US" sz="2000" dirty="0">
                <a:latin typeface="Arial Black" panose="020B0A04020102020204" pitchFamily="34" charset="0"/>
              </a:rPr>
              <a:t>weighted sum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0FFA5BB-051C-4A0E-8A3F-0812FF55E590}"/>
                  </a:ext>
                </a:extLst>
              </p:cNvPr>
              <p:cNvSpPr>
                <a:spLocks noGrp="1"/>
              </p:cNvSpPr>
              <p:nvPr>
                <p:ph idx="1"/>
              </p:nvPr>
            </p:nvSpPr>
            <p:spPr>
              <a:xfrm>
                <a:off x="886610" y="1337519"/>
                <a:ext cx="10515600" cy="4191912"/>
              </a:xfrm>
            </p:spPr>
            <p:txBody>
              <a:bodyPr>
                <a:normAutofit fontScale="92500" lnSpcReduction="20000"/>
              </a:bodyPr>
              <a:lstStyle/>
              <a:p>
                <a:pPr marL="0" indent="0">
                  <a:buNone/>
                </a:pPr>
                <a:r>
                  <a:rPr lang="en-US" sz="1600" dirty="0">
                    <a:latin typeface="Times New Roman" panose="02020603050405020304" pitchFamily="18" charset="0"/>
                    <a:cs typeface="Times New Roman" panose="02020603050405020304" pitchFamily="18" charset="0"/>
                  </a:rPr>
                  <a:t>If you are referring to the weighted of features for a single input vector x,   the standard notation is </a:t>
                </a:r>
              </a:p>
              <a:p>
                <a:pPr marL="0" indent="0">
                  <a:buNone/>
                </a:pPr>
                <a:r>
                  <a:rPr lang="en-US" sz="1600" dirty="0">
                    <a:cs typeface="Times New Roman" panose="02020603050405020304" pitchFamily="18" charset="0"/>
                  </a:rPr>
                  <a:t>Z = </a:t>
                </a:r>
                <a14:m>
                  <m:oMath xmlns:m="http://schemas.openxmlformats.org/officeDocument/2006/math">
                    <m:nary>
                      <m:naryPr>
                        <m:chr m:val="∑"/>
                        <m:ctrlPr>
                          <a:rPr lang="en-US" sz="1600" b="0" i="1" smtClean="0">
                            <a:latin typeface="Cambria Math" panose="02040503050406030204" pitchFamily="18" charset="0"/>
                            <a:cs typeface="Times New Roman" panose="02020603050405020304" pitchFamily="18" charset="0"/>
                          </a:rPr>
                        </m:ctrlPr>
                      </m:naryPr>
                      <m:sub>
                        <m:r>
                          <m:rPr>
                            <m:brk m:alnAt="23"/>
                          </m:rPr>
                          <a:rPr lang="en-US" sz="1600" b="0" i="1" smtClean="0">
                            <a:latin typeface="Cambria Math" panose="02040503050406030204" pitchFamily="18" charset="0"/>
                            <a:cs typeface="Times New Roman" panose="02020603050405020304" pitchFamily="18" charset="0"/>
                          </a:rPr>
                          <m:t>𝑖</m:t>
                        </m:r>
                        <m:r>
                          <a:rPr lang="en-US" sz="1600" b="0" i="1" smtClean="0">
                            <a:latin typeface="Cambria Math" panose="02040503050406030204" pitchFamily="18" charset="0"/>
                            <a:cs typeface="Times New Roman" panose="02020603050405020304" pitchFamily="18" charset="0"/>
                          </a:rPr>
                          <m:t>=1 </m:t>
                        </m:r>
                      </m:sub>
                      <m:sup>
                        <m:r>
                          <a:rPr lang="en-US" sz="1600" b="0" i="1" smtClean="0">
                            <a:latin typeface="Cambria Math" panose="02040503050406030204" pitchFamily="18" charset="0"/>
                            <a:cs typeface="Times New Roman" panose="02020603050405020304" pitchFamily="18" charset="0"/>
                          </a:rPr>
                          <m:t>𝑛</m:t>
                        </m:r>
                      </m:sup>
                      <m:e>
                        <m:r>
                          <m:rPr>
                            <m:sty m:val="p"/>
                          </m:rPr>
                          <a:rPr lang="el-GR" sz="1600" i="1" smtClean="0">
                            <a:latin typeface="Cambria Math" panose="02040503050406030204" pitchFamily="18" charset="0"/>
                            <a:cs typeface="Times New Roman" panose="02020603050405020304" pitchFamily="18" charset="0"/>
                          </a:rPr>
                          <m:t>θ</m:t>
                        </m:r>
                        <m:r>
                          <a:rPr lang="en-US" sz="1600" b="0" i="1" baseline="-25000" smtClean="0">
                            <a:latin typeface="Cambria Math" panose="02040503050406030204" pitchFamily="18" charset="0"/>
                            <a:cs typeface="Times New Roman" panose="02020603050405020304" pitchFamily="18" charset="0"/>
                          </a:rPr>
                          <m:t>𝑖</m:t>
                        </m:r>
                        <m:r>
                          <a:rPr lang="en-US" sz="1600" b="0" i="1" smtClean="0">
                            <a:latin typeface="Cambria Math" panose="02040503050406030204" pitchFamily="18" charset="0"/>
                            <a:cs typeface="Times New Roman" panose="02020603050405020304" pitchFamily="18" charset="0"/>
                          </a:rPr>
                          <m:t> </m:t>
                        </m:r>
                        <m:r>
                          <a:rPr lang="en-US" sz="1600" b="0" i="1" smtClean="0">
                            <a:latin typeface="Cambria Math" panose="02040503050406030204" pitchFamily="18" charset="0"/>
                            <a:cs typeface="Times New Roman" panose="02020603050405020304" pitchFamily="18" charset="0"/>
                          </a:rPr>
                          <m:t>𝑥</m:t>
                        </m:r>
                        <m:r>
                          <a:rPr lang="en-US" sz="1600" b="0" i="1" baseline="-25000" smtClean="0">
                            <a:latin typeface="Cambria Math" panose="02040503050406030204" pitchFamily="18" charset="0"/>
                            <a:cs typeface="Times New Roman" panose="02020603050405020304" pitchFamily="18" charset="0"/>
                          </a:rPr>
                          <m:t> </m:t>
                        </m:r>
                        <m:r>
                          <a:rPr lang="en-US" sz="1600" b="0" i="1" baseline="-25000" smtClean="0">
                            <a:latin typeface="Cambria Math" panose="02040503050406030204" pitchFamily="18" charset="0"/>
                            <a:cs typeface="Times New Roman" panose="02020603050405020304" pitchFamily="18" charset="0"/>
                          </a:rPr>
                          <m:t>𝑖</m:t>
                        </m:r>
                      </m:e>
                    </m:nary>
                  </m:oMath>
                </a14:m>
                <a:r>
                  <a:rPr lang="en-US" sz="1600" dirty="0">
                    <a:latin typeface="Times New Roman" panose="02020603050405020304" pitchFamily="18" charset="0"/>
                    <a:cs typeface="Times New Roman" panose="02020603050405020304" pitchFamily="18" charset="0"/>
                  </a:rPr>
                  <a:t> </a:t>
                </a:r>
                <a:r>
                  <a:rPr lang="en-US" sz="1600" baseline="-250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  </a:t>
                </a:r>
                <a:r>
                  <a:rPr lang="el-GR" sz="1600" dirty="0">
                    <a:latin typeface="Times New Roman" panose="02020603050405020304" pitchFamily="18" charset="0"/>
                    <a:cs typeface="Times New Roman" panose="02020603050405020304" pitchFamily="18" charset="0"/>
                  </a:rPr>
                  <a:t>θ</a:t>
                </a:r>
                <a:r>
                  <a:rPr lang="en-US" sz="1600" baseline="30000" dirty="0">
                    <a:latin typeface="Times New Roman" panose="02020603050405020304" pitchFamily="18" charset="0"/>
                    <a:cs typeface="Times New Roman" panose="02020603050405020304" pitchFamily="18" charset="0"/>
                  </a:rPr>
                  <a:t>T   </a:t>
                </a:r>
                <a:r>
                  <a:rPr lang="en-US" sz="1600" dirty="0">
                    <a:latin typeface="Times New Roman" panose="02020603050405020304" pitchFamily="18" charset="0"/>
                    <a:cs typeface="Times New Roman" panose="02020603050405020304" pitchFamily="18" charset="0"/>
                  </a:rPr>
                  <a:t>x</a:t>
                </a:r>
              </a:p>
              <a:p>
                <a:pPr marL="0" indent="0">
                  <a:buNone/>
                </a:pPr>
                <a:r>
                  <a:rPr lang="en-US" sz="1600" dirty="0">
                    <a:latin typeface="Times New Roman" panose="02020603050405020304" pitchFamily="18" charset="0"/>
                    <a:cs typeface="Times New Roman" panose="02020603050405020304" pitchFamily="18" charset="0"/>
                  </a:rPr>
                  <a:t>Each term’s meaning:</a:t>
                </a:r>
              </a:p>
              <a:p>
                <a:pPr marL="0" indent="0">
                  <a:buNone/>
                </a:pPr>
                <a:r>
                  <a:rPr lang="en-US" sz="1600" dirty="0">
                    <a:latin typeface="Times New Roman" panose="02020603050405020304" pitchFamily="18" charset="0"/>
                    <a:cs typeface="Times New Roman" panose="02020603050405020304" pitchFamily="18" charset="0"/>
                  </a:rPr>
                  <a:t> </a:t>
                </a:r>
                <a:r>
                  <a:rPr lang="el-GR" sz="1600" dirty="0">
                    <a:latin typeface="Times New Roman" panose="02020603050405020304" pitchFamily="18" charset="0"/>
                    <a:cs typeface="Times New Roman" panose="02020603050405020304" pitchFamily="18" charset="0"/>
                  </a:rPr>
                  <a:t>θ</a:t>
                </a:r>
                <a:r>
                  <a:rPr lang="en-US" sz="1600" baseline="-25000" dirty="0">
                    <a:latin typeface="Times New Roman" panose="02020603050405020304" pitchFamily="18" charset="0"/>
                    <a:cs typeface="Times New Roman" panose="02020603050405020304" pitchFamily="18" charset="0"/>
                  </a:rPr>
                  <a:t>i  </a:t>
                </a:r>
                <a:r>
                  <a:rPr lang="el-G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is the weight (or parameter) for i-th feature </a:t>
                </a:r>
              </a:p>
              <a:p>
                <a:pPr marL="0" indent="0">
                  <a:buNone/>
                </a:pPr>
                <a:r>
                  <a:rPr lang="en-US" sz="1600" dirty="0">
                    <a:latin typeface="Times New Roman" panose="02020603050405020304" pitchFamily="18" charset="0"/>
                    <a:cs typeface="Times New Roman" panose="02020603050405020304" pitchFamily="18" charset="0"/>
                  </a:rPr>
                  <a:t>X</a:t>
                </a:r>
                <a:r>
                  <a:rPr lang="en-US" sz="1600" baseline="-25000" dirty="0">
                    <a:latin typeface="Times New Roman" panose="02020603050405020304" pitchFamily="18" charset="0"/>
                    <a:cs typeface="Times New Roman" panose="02020603050405020304" pitchFamily="18" charset="0"/>
                  </a:rPr>
                  <a:t>i  </a:t>
                </a:r>
                <a:r>
                  <a:rPr lang="en-US" sz="1600" dirty="0">
                    <a:latin typeface="Times New Roman" panose="02020603050405020304" pitchFamily="18" charset="0"/>
                    <a:cs typeface="Times New Roman" panose="02020603050405020304" pitchFamily="18" charset="0"/>
                  </a:rPr>
                  <a:t> is the value of  i-th feature</a:t>
                </a:r>
              </a:p>
              <a:p>
                <a:pPr marL="0" indent="0">
                  <a:buNone/>
                </a:pPr>
                <a:r>
                  <a:rPr lang="el-GR" sz="1600" dirty="0">
                    <a:latin typeface="Times New Roman" panose="02020603050405020304" pitchFamily="18" charset="0"/>
                    <a:cs typeface="Times New Roman" panose="02020603050405020304" pitchFamily="18" charset="0"/>
                  </a:rPr>
                  <a:t>θ</a:t>
                </a:r>
                <a:r>
                  <a:rPr lang="en-US" sz="1600" baseline="30000" dirty="0">
                    <a:latin typeface="Times New Roman" panose="02020603050405020304" pitchFamily="18" charset="0"/>
                    <a:cs typeface="Times New Roman" panose="02020603050405020304" pitchFamily="18" charset="0"/>
                  </a:rPr>
                  <a:t>T   </a:t>
                </a:r>
                <a:r>
                  <a:rPr lang="en-US" sz="1600" dirty="0">
                    <a:latin typeface="Times New Roman" panose="02020603050405020304" pitchFamily="18" charset="0"/>
                    <a:cs typeface="Times New Roman" panose="02020603050405020304" pitchFamily="18" charset="0"/>
                  </a:rPr>
                  <a:t>x  is the dot product of parameter vector and input vector x</a:t>
                </a:r>
              </a:p>
              <a:p>
                <a:pPr marL="0" indent="0">
                  <a:buNone/>
                </a:pPr>
                <a:r>
                  <a:rPr lang="en-US" sz="1600" dirty="0">
                    <a:latin typeface="Times New Roman" panose="02020603050405020304" pitchFamily="18" charset="0"/>
                    <a:cs typeface="Times New Roman" panose="02020603050405020304" pitchFamily="18" charset="0"/>
                  </a:rPr>
                  <a:t> Stick with :  </a:t>
                </a:r>
              </a:p>
              <a:p>
                <a:pPr marL="0" indent="0">
                  <a:buNone/>
                </a:pPr>
                <a:r>
                  <a:rPr lang="en-US" sz="1600" dirty="0">
                    <a:latin typeface="Times New Roman" panose="02020603050405020304" pitchFamily="18" charset="0"/>
                    <a:cs typeface="Times New Roman" panose="02020603050405020304" pitchFamily="18" charset="0"/>
                  </a:rPr>
                  <a:t>Z</a:t>
                </a:r>
                <a:r>
                  <a:rPr lang="en-US" sz="1600" dirty="0">
                    <a:latin typeface="Arial Black" panose="020B0A04020102020204" pitchFamily="34" charset="0"/>
                    <a:cs typeface="Times New Roman" panose="02020603050405020304" pitchFamily="18" charset="0"/>
                  </a:rPr>
                  <a:t> = </a:t>
                </a:r>
                <a14:m>
                  <m:oMath xmlns:m="http://schemas.openxmlformats.org/officeDocument/2006/math">
                    <m:nary>
                      <m:naryPr>
                        <m:chr m:val="∑"/>
                        <m:ctrlPr>
                          <a:rPr lang="en-US" sz="1600" i="1">
                            <a:latin typeface="Cambria Math" panose="02040503050406030204" pitchFamily="18" charset="0"/>
                            <a:cs typeface="Times New Roman" panose="02020603050405020304" pitchFamily="18" charset="0"/>
                          </a:rPr>
                        </m:ctrlPr>
                      </m:naryPr>
                      <m:sub>
                        <m:r>
                          <m:rPr>
                            <m:brk m:alnAt="23"/>
                          </m:rPr>
                          <a:rPr lang="en-US" sz="1600" i="1">
                            <a:latin typeface="Cambria Math" panose="02040503050406030204" pitchFamily="18" charset="0"/>
                            <a:cs typeface="Times New Roman" panose="02020603050405020304" pitchFamily="18" charset="0"/>
                          </a:rPr>
                          <m:t>𝑖</m:t>
                        </m:r>
                        <m:r>
                          <a:rPr lang="en-US" sz="1600" i="1">
                            <a:latin typeface="Cambria Math" panose="02040503050406030204" pitchFamily="18" charset="0"/>
                            <a:cs typeface="Times New Roman" panose="02020603050405020304" pitchFamily="18" charset="0"/>
                          </a:rPr>
                          <m:t>=1 </m:t>
                        </m:r>
                      </m:sub>
                      <m:sup>
                        <m:r>
                          <a:rPr lang="en-US" sz="1600" i="1">
                            <a:latin typeface="Cambria Math" panose="02040503050406030204" pitchFamily="18" charset="0"/>
                            <a:cs typeface="Times New Roman" panose="02020603050405020304" pitchFamily="18" charset="0"/>
                          </a:rPr>
                          <m:t>𝑛</m:t>
                        </m:r>
                      </m:sup>
                      <m:e>
                        <m:r>
                          <m:rPr>
                            <m:sty m:val="p"/>
                          </m:rPr>
                          <a:rPr lang="el-GR" sz="1600" i="1">
                            <a:latin typeface="Cambria Math" panose="02040503050406030204" pitchFamily="18" charset="0"/>
                            <a:cs typeface="Times New Roman" panose="02020603050405020304" pitchFamily="18" charset="0"/>
                          </a:rPr>
                          <m:t>θ</m:t>
                        </m:r>
                        <m:r>
                          <a:rPr lang="en-US" sz="1600" i="1" baseline="-25000">
                            <a:latin typeface="Cambria Math" panose="02040503050406030204" pitchFamily="18" charset="0"/>
                            <a:cs typeface="Times New Roman" panose="02020603050405020304" pitchFamily="18" charset="0"/>
                          </a:rPr>
                          <m:t>𝑖</m:t>
                        </m:r>
                        <m:r>
                          <a:rPr lang="en-US" sz="1600" i="1">
                            <a:latin typeface="Cambria Math" panose="02040503050406030204" pitchFamily="18" charset="0"/>
                            <a:cs typeface="Times New Roman" panose="02020603050405020304" pitchFamily="18" charset="0"/>
                          </a:rPr>
                          <m:t> </m:t>
                        </m:r>
                        <m:r>
                          <a:rPr lang="en-US" sz="1600" i="1">
                            <a:latin typeface="Cambria Math" panose="02040503050406030204" pitchFamily="18" charset="0"/>
                            <a:cs typeface="Times New Roman" panose="02020603050405020304" pitchFamily="18" charset="0"/>
                          </a:rPr>
                          <m:t>𝑥</m:t>
                        </m:r>
                        <m:r>
                          <a:rPr lang="en-US" sz="1600" i="1" baseline="-25000">
                            <a:latin typeface="Cambria Math" panose="02040503050406030204" pitchFamily="18" charset="0"/>
                            <a:cs typeface="Times New Roman" panose="02020603050405020304" pitchFamily="18" charset="0"/>
                          </a:rPr>
                          <m:t> </m:t>
                        </m:r>
                        <m:r>
                          <a:rPr lang="en-US" sz="1600" i="1" baseline="-25000">
                            <a:latin typeface="Cambria Math" panose="02040503050406030204" pitchFamily="18" charset="0"/>
                            <a:cs typeface="Times New Roman" panose="02020603050405020304" pitchFamily="18" charset="0"/>
                          </a:rPr>
                          <m:t>𝑖</m:t>
                        </m:r>
                      </m:e>
                    </m:nary>
                  </m:oMath>
                </a14:m>
                <a:r>
                  <a:rPr lang="en-US" sz="1600" dirty="0">
                    <a:latin typeface="Arial Black" panose="020B0A04020102020204" pitchFamily="34"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is the dot product of parameter vector and input vector x</a:t>
                </a:r>
                <a:endParaRPr lang="en-US" sz="1600" dirty="0">
                  <a:latin typeface="Arial Black" panose="020B0A04020102020204" pitchFamily="34" charset="0"/>
                  <a:cs typeface="Times New Roman" panose="02020603050405020304" pitchFamily="18" charset="0"/>
                </a:endParaRPr>
              </a:p>
              <a:p>
                <a:pPr marL="0" indent="0">
                  <a:buNone/>
                </a:pPr>
                <a:r>
                  <a:rPr lang="en-US" sz="1600" dirty="0">
                    <a:latin typeface="Arial Black" panose="020B0A04020102020204" pitchFamily="34" charset="0"/>
                    <a:cs typeface="Times New Roman" panose="02020603050405020304" pitchFamily="18" charset="0"/>
                  </a:rPr>
                  <a:t>or</a:t>
                </a:r>
              </a:p>
              <a:p>
                <a:pPr marL="0" indent="0">
                  <a:buNone/>
                </a:pPr>
                <a:r>
                  <a:rPr lang="en-US" sz="1600" dirty="0">
                    <a:latin typeface="Times New Roman" panose="02020603050405020304" pitchFamily="18" charset="0"/>
                    <a:cs typeface="Times New Roman" panose="02020603050405020304" pitchFamily="18" charset="0"/>
                  </a:rPr>
                  <a:t>Z = </a:t>
                </a:r>
                <a:r>
                  <a:rPr lang="el-GR" sz="1600" dirty="0">
                    <a:latin typeface="Times New Roman" panose="02020603050405020304" pitchFamily="18" charset="0"/>
                    <a:cs typeface="Times New Roman" panose="02020603050405020304" pitchFamily="18" charset="0"/>
                  </a:rPr>
                  <a:t>θ</a:t>
                </a:r>
                <a:r>
                  <a:rPr lang="en-US" sz="1600" baseline="30000" dirty="0">
                    <a:latin typeface="Times New Roman" panose="02020603050405020304" pitchFamily="18" charset="0"/>
                    <a:cs typeface="Times New Roman" panose="02020603050405020304" pitchFamily="18" charset="0"/>
                  </a:rPr>
                  <a:t>T   </a:t>
                </a:r>
                <a:r>
                  <a:rPr lang="en-US" sz="1600" dirty="0">
                    <a:latin typeface="Times New Roman" panose="02020603050405020304" pitchFamily="18" charset="0"/>
                    <a:cs typeface="Times New Roman" panose="02020603050405020304" pitchFamily="18" charset="0"/>
                  </a:rPr>
                  <a:t>x</a:t>
                </a:r>
              </a:p>
              <a:p>
                <a:pPr marL="0" indent="0">
                  <a:buNone/>
                </a:pPr>
                <a:r>
                  <a:rPr lang="en-US" sz="1600" dirty="0">
                    <a:latin typeface="Times New Roman" panose="02020603050405020304" pitchFamily="18" charset="0"/>
                    <a:cs typeface="Times New Roman" panose="02020603050405020304" pitchFamily="18" charset="0"/>
                  </a:rPr>
                  <a:t>It computes a scalar value of z, which is the linear combination of input before any activation is applied.</a:t>
                </a:r>
              </a:p>
              <a:p>
                <a:pPr marL="0" indent="0">
                  <a:buNone/>
                </a:pPr>
                <a:r>
                  <a:rPr lang="en-US" sz="1600" dirty="0">
                    <a:latin typeface="Times New Roman" panose="02020603050405020304" pitchFamily="18" charset="0"/>
                    <a:cs typeface="Times New Roman" panose="02020603050405020304" pitchFamily="18" charset="0"/>
                  </a:rPr>
                  <a:t>In the context of weighted sum: </a:t>
                </a:r>
              </a:p>
              <a:p>
                <a:pPr marL="0" indent="0">
                  <a:buNone/>
                </a:pPr>
                <a:r>
                  <a:rPr lang="en-US" sz="1600" dirty="0">
                    <a:latin typeface="Times New Roman" panose="02020603050405020304" pitchFamily="18" charset="0"/>
                    <a:cs typeface="Times New Roman" panose="02020603050405020304" pitchFamily="18" charset="0"/>
                  </a:rPr>
                  <a:t>Z = </a:t>
                </a:r>
                <a:r>
                  <a:rPr lang="el-GR" sz="1600" dirty="0">
                    <a:latin typeface="Times New Roman" panose="02020603050405020304" pitchFamily="18" charset="0"/>
                    <a:cs typeface="Times New Roman" panose="02020603050405020304" pitchFamily="18" charset="0"/>
                  </a:rPr>
                  <a:t>θ</a:t>
                </a:r>
                <a:r>
                  <a:rPr lang="en-US" sz="1600" baseline="30000" dirty="0">
                    <a:latin typeface="Times New Roman" panose="02020603050405020304" pitchFamily="18" charset="0"/>
                    <a:cs typeface="Times New Roman" panose="02020603050405020304" pitchFamily="18" charset="0"/>
                  </a:rPr>
                  <a:t>T   </a:t>
                </a:r>
                <a:r>
                  <a:rPr lang="en-US" sz="1600" dirty="0">
                    <a:latin typeface="Times New Roman" panose="02020603050405020304" pitchFamily="18" charset="0"/>
                    <a:cs typeface="Times New Roman" panose="02020603050405020304" pitchFamily="18" charset="0"/>
                  </a:rPr>
                  <a:t>x  = </a:t>
                </a:r>
                <a14:m>
                  <m:oMath xmlns:m="http://schemas.openxmlformats.org/officeDocument/2006/math">
                    <m:nary>
                      <m:naryPr>
                        <m:chr m:val="∑"/>
                        <m:ctrlPr>
                          <a:rPr lang="en-US" sz="1600" i="1">
                            <a:latin typeface="Cambria Math" panose="02040503050406030204" pitchFamily="18" charset="0"/>
                            <a:cs typeface="Times New Roman" panose="02020603050405020304" pitchFamily="18" charset="0"/>
                          </a:rPr>
                        </m:ctrlPr>
                      </m:naryPr>
                      <m:sub>
                        <m:r>
                          <m:rPr>
                            <m:brk m:alnAt="23"/>
                          </m:rPr>
                          <a:rPr lang="en-US" sz="1600" i="1">
                            <a:latin typeface="Cambria Math" panose="02040503050406030204" pitchFamily="18" charset="0"/>
                            <a:cs typeface="Times New Roman" panose="02020603050405020304" pitchFamily="18" charset="0"/>
                          </a:rPr>
                          <m:t>𝑖</m:t>
                        </m:r>
                        <m:r>
                          <a:rPr lang="en-US" sz="1600" i="1">
                            <a:latin typeface="Cambria Math" panose="02040503050406030204" pitchFamily="18" charset="0"/>
                            <a:cs typeface="Times New Roman" panose="02020603050405020304" pitchFamily="18" charset="0"/>
                          </a:rPr>
                          <m:t>=1 </m:t>
                        </m:r>
                      </m:sub>
                      <m:sup>
                        <m:r>
                          <a:rPr lang="en-US" sz="1600" i="1">
                            <a:latin typeface="Cambria Math" panose="02040503050406030204" pitchFamily="18" charset="0"/>
                            <a:cs typeface="Times New Roman" panose="02020603050405020304" pitchFamily="18" charset="0"/>
                          </a:rPr>
                          <m:t>𝑛</m:t>
                        </m:r>
                      </m:sup>
                      <m:e>
                        <m:r>
                          <m:rPr>
                            <m:sty m:val="p"/>
                          </m:rPr>
                          <a:rPr lang="el-GR" sz="1600" i="1">
                            <a:latin typeface="Cambria Math" panose="02040503050406030204" pitchFamily="18" charset="0"/>
                            <a:cs typeface="Times New Roman" panose="02020603050405020304" pitchFamily="18" charset="0"/>
                          </a:rPr>
                          <m:t>θ</m:t>
                        </m:r>
                        <m:r>
                          <a:rPr lang="en-US" sz="1600" i="1" baseline="-25000">
                            <a:latin typeface="Cambria Math" panose="02040503050406030204" pitchFamily="18" charset="0"/>
                            <a:cs typeface="Times New Roman" panose="02020603050405020304" pitchFamily="18" charset="0"/>
                          </a:rPr>
                          <m:t>𝑖</m:t>
                        </m:r>
                        <m:r>
                          <a:rPr lang="en-US" sz="1600" i="1">
                            <a:latin typeface="Cambria Math" panose="02040503050406030204" pitchFamily="18" charset="0"/>
                            <a:cs typeface="Times New Roman" panose="02020603050405020304" pitchFamily="18" charset="0"/>
                          </a:rPr>
                          <m:t> </m:t>
                        </m:r>
                        <m:r>
                          <a:rPr lang="en-US" sz="1600" i="1">
                            <a:latin typeface="Cambria Math" panose="02040503050406030204" pitchFamily="18" charset="0"/>
                            <a:cs typeface="Times New Roman" panose="02020603050405020304" pitchFamily="18" charset="0"/>
                          </a:rPr>
                          <m:t>𝑥</m:t>
                        </m:r>
                        <m:r>
                          <a:rPr lang="en-US" sz="1600" i="1" baseline="-25000">
                            <a:latin typeface="Cambria Math" panose="02040503050406030204" pitchFamily="18" charset="0"/>
                            <a:cs typeface="Times New Roman" panose="02020603050405020304" pitchFamily="18" charset="0"/>
                          </a:rPr>
                          <m:t> </m:t>
                        </m:r>
                        <m:r>
                          <a:rPr lang="en-US" sz="1600" i="1" baseline="-25000">
                            <a:latin typeface="Cambria Math" panose="02040503050406030204" pitchFamily="18" charset="0"/>
                            <a:cs typeface="Times New Roman" panose="02020603050405020304" pitchFamily="18" charset="0"/>
                          </a:rPr>
                          <m:t>𝑖</m:t>
                        </m:r>
                      </m:e>
                    </m:nary>
                  </m:oMath>
                </a14:m>
                <a:r>
                  <a:rPr lang="en-US" sz="1600" dirty="0">
                    <a:latin typeface="Times New Roman" panose="02020603050405020304" pitchFamily="18" charset="0"/>
                    <a:cs typeface="Times New Roman" panose="02020603050405020304" pitchFamily="18" charset="0"/>
                  </a:rPr>
                  <a:t>. </a:t>
                </a:r>
                <a:r>
                  <a:rPr lang="en-US" sz="1600" u="sng" dirty="0">
                    <a:solidFill>
                      <a:srgbClr val="FF0000"/>
                    </a:solidFill>
                    <a:latin typeface="Arial Black" panose="020B0A04020102020204" pitchFamily="34" charset="0"/>
                    <a:cs typeface="Times New Roman" panose="02020603050405020304" pitchFamily="18" charset="0"/>
                  </a:rPr>
                  <a:t>This is a linear combination before applying any activation</a:t>
                </a:r>
              </a:p>
              <a:p>
                <a:pPr marL="0" indent="0">
                  <a:buNone/>
                </a:pPr>
                <a:r>
                  <a:rPr lang="en-US" sz="1600" u="sng" dirty="0">
                    <a:solidFill>
                      <a:srgbClr val="FF0000"/>
                    </a:solidFill>
                    <a:latin typeface="Arial Black" panose="020B0A04020102020204" pitchFamily="34" charset="0"/>
                    <a:cs typeface="Times New Roman" panose="02020603050405020304" pitchFamily="18" charset="0"/>
                  </a:rPr>
                  <a:t> </a:t>
                </a:r>
              </a:p>
              <a:p>
                <a:pPr marL="0" indent="0">
                  <a:buNone/>
                </a:pPr>
                <a:endParaRPr lang="en-US" sz="1800" dirty="0">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F0FFA5BB-051C-4A0E-8A3F-0812FF55E590}"/>
                  </a:ext>
                </a:extLst>
              </p:cNvPr>
              <p:cNvSpPr>
                <a:spLocks noGrp="1" noRot="1" noChangeAspect="1" noMove="1" noResize="1" noEditPoints="1" noAdjustHandles="1" noChangeArrowheads="1" noChangeShapeType="1" noTextEdit="1"/>
              </p:cNvSpPr>
              <p:nvPr>
                <p:ph idx="1"/>
              </p:nvPr>
            </p:nvSpPr>
            <p:spPr>
              <a:xfrm>
                <a:off x="886610" y="1337519"/>
                <a:ext cx="10515600" cy="4191912"/>
              </a:xfrm>
              <a:blipFill>
                <a:blip r:embed="rId2"/>
                <a:stretch>
                  <a:fillRect l="-232" t="-3052" b="-1890"/>
                </a:stretch>
              </a:blipFill>
            </p:spPr>
            <p:txBody>
              <a:bodyPr/>
              <a:lstStyle/>
              <a:p>
                <a:r>
                  <a:rPr lang="en-US">
                    <a:noFill/>
                  </a:rPr>
                  <a:t> </a:t>
                </a:r>
              </a:p>
            </p:txBody>
          </p:sp>
        </mc:Fallback>
      </mc:AlternateContent>
    </p:spTree>
    <p:extLst>
      <p:ext uri="{BB962C8B-B14F-4D97-AF65-F5344CB8AC3E}">
        <p14:creationId xmlns:p14="http://schemas.microsoft.com/office/powerpoint/2010/main" val="3905567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04A33-646E-8C6A-E48E-73B77EFED161}"/>
              </a:ext>
            </a:extLst>
          </p:cNvPr>
          <p:cNvSpPr>
            <a:spLocks noGrp="1"/>
          </p:cNvSpPr>
          <p:nvPr>
            <p:ph type="title"/>
          </p:nvPr>
        </p:nvSpPr>
        <p:spPr>
          <a:xfrm>
            <a:off x="838200" y="365125"/>
            <a:ext cx="10515600" cy="654471"/>
          </a:xfrm>
        </p:spPr>
        <p:txBody>
          <a:bodyPr>
            <a:normAutofit/>
          </a:bodyPr>
          <a:lstStyle/>
          <a:p>
            <a:pPr algn="ctr"/>
            <a:r>
              <a:rPr lang="en-US" sz="2400" dirty="0">
                <a:latin typeface="Arial Black" panose="020B0A04020102020204" pitchFamily="34" charset="0"/>
              </a:rPr>
              <a:t>Cost function</a:t>
            </a:r>
          </a:p>
        </p:txBody>
      </p:sp>
      <p:sp>
        <p:nvSpPr>
          <p:cNvPr id="3" name="Content Placeholder 2">
            <a:extLst>
              <a:ext uri="{FF2B5EF4-FFF2-40B4-BE49-F238E27FC236}">
                <a16:creationId xmlns:a16="http://schemas.microsoft.com/office/drawing/2014/main" id="{E98BD431-C22A-903D-7364-25F7F3E0F4AD}"/>
              </a:ext>
            </a:extLst>
          </p:cNvPr>
          <p:cNvSpPr>
            <a:spLocks noGrp="1"/>
          </p:cNvSpPr>
          <p:nvPr>
            <p:ph idx="1"/>
          </p:nvPr>
        </p:nvSpPr>
        <p:spPr>
          <a:xfrm>
            <a:off x="838200" y="1296297"/>
            <a:ext cx="10515600" cy="4799703"/>
          </a:xfrm>
        </p:spPr>
        <p:txBody>
          <a:bodyPr/>
          <a:lstStyle/>
          <a:p>
            <a:r>
              <a:rPr lang="en-US" sz="1600" dirty="0">
                <a:latin typeface="Aptos" panose="020B0004020202020204" pitchFamily="34" charset="0"/>
                <a:cs typeface="Times New Roman" panose="02020603050405020304" pitchFamily="18" charset="0"/>
              </a:rPr>
              <a:t>Logistic regression: </a:t>
            </a:r>
          </a:p>
          <a:p>
            <a:r>
              <a:rPr lang="en-US" sz="1600" dirty="0">
                <a:latin typeface="Aptos" panose="020B0004020202020204" pitchFamily="34" charset="0"/>
                <a:cs typeface="Times New Roman" panose="02020603050405020304" pitchFamily="18" charset="0"/>
              </a:rPr>
              <a:t>y is either 0 or 1 </a:t>
            </a:r>
          </a:p>
          <a:p>
            <a:r>
              <a:rPr lang="en-US" sz="1600" dirty="0">
                <a:latin typeface="Aptos" panose="020B0004020202020204" pitchFamily="34" charset="0"/>
                <a:cs typeface="Times New Roman" panose="02020603050405020304" pitchFamily="18" charset="0"/>
              </a:rPr>
              <a:t>h</a:t>
            </a:r>
            <a:r>
              <a:rPr lang="en-US" sz="1600" baseline="-25000" dirty="0">
                <a:latin typeface="Aptos" panose="020B0004020202020204" pitchFamily="34" charset="0"/>
                <a:cs typeface="Times New Roman" panose="02020603050405020304" pitchFamily="18" charset="0"/>
              </a:rPr>
              <a:t>θ </a:t>
            </a:r>
            <a:r>
              <a:rPr lang="en-US" sz="1600" dirty="0">
                <a:latin typeface="Aptos" panose="020B0004020202020204" pitchFamily="34" charset="0"/>
                <a:cs typeface="Times New Roman" panose="02020603050405020304" pitchFamily="18" charset="0"/>
              </a:rPr>
              <a:t> (x) = </a:t>
            </a:r>
            <a:r>
              <a:rPr lang="az-Cyrl-AZ" sz="1600" dirty="0">
                <a:latin typeface="Aptos" panose="020B0004020202020204" pitchFamily="34" charset="0"/>
                <a:cs typeface="Calibri" panose="020F0502020204030204" pitchFamily="34" charset="0"/>
              </a:rPr>
              <a:t>Ѳ</a:t>
            </a:r>
            <a:r>
              <a:rPr lang="en-US" sz="1600" baseline="30000" dirty="0">
                <a:latin typeface="Aptos" panose="020B0004020202020204" pitchFamily="34" charset="0"/>
                <a:cs typeface="Calibri" panose="020F0502020204030204" pitchFamily="34" charset="0"/>
              </a:rPr>
              <a:t>T </a:t>
            </a:r>
            <a:r>
              <a:rPr lang="en-US" sz="1600" dirty="0">
                <a:latin typeface="Aptos" panose="020B0004020202020204" pitchFamily="34" charset="0"/>
                <a:cs typeface="Calibri" panose="020F0502020204030204" pitchFamily="34" charset="0"/>
              </a:rPr>
              <a:t> x   where define g(z)  z is a real number  and </a:t>
            </a:r>
            <a:r>
              <a:rPr lang="pl-PL" sz="1600" dirty="0">
                <a:latin typeface="Aptos" panose="020B0004020202020204" pitchFamily="34" charset="0"/>
              </a:rPr>
              <a:t>g(z) = 1/(1 + e</a:t>
            </a:r>
            <a:r>
              <a:rPr lang="en-US" sz="1600" baseline="30000" dirty="0">
                <a:latin typeface="Aptos" panose="020B0004020202020204" pitchFamily="34" charset="0"/>
              </a:rPr>
              <a:t>-</a:t>
            </a:r>
            <a:r>
              <a:rPr lang="pl-PL" sz="1600" baseline="30000" dirty="0">
                <a:latin typeface="Aptos" panose="020B0004020202020204" pitchFamily="34" charset="0"/>
              </a:rPr>
              <a:t>z</a:t>
            </a:r>
            <a:r>
              <a:rPr lang="pl-PL" sz="1600" dirty="0">
                <a:latin typeface="Aptos" panose="020B0004020202020204" pitchFamily="34" charset="0"/>
              </a:rPr>
              <a:t>)</a:t>
            </a:r>
            <a:endParaRPr lang="en-US" sz="1600" dirty="0">
              <a:latin typeface="Aptos" panose="020B0004020202020204" pitchFamily="34" charset="0"/>
              <a:cs typeface="Calibri" panose="020F0502020204030204" pitchFamily="34" charset="0"/>
            </a:endParaRPr>
          </a:p>
          <a:p>
            <a:r>
              <a:rPr lang="en-US" sz="1600" dirty="0">
                <a:latin typeface="Aptos" panose="020B0004020202020204" pitchFamily="34" charset="0"/>
              </a:rPr>
              <a:t>Hypothesis can give values large than 1 or less than 0</a:t>
            </a:r>
            <a:endParaRPr lang="en-US" sz="1600" dirty="0">
              <a:latin typeface="Aptos" panose="020B0004020202020204" pitchFamily="34" charset="0"/>
              <a:cs typeface="Times New Roman" panose="02020603050405020304" pitchFamily="18" charset="0"/>
            </a:endParaRPr>
          </a:p>
          <a:p>
            <a:pPr marL="0" indent="0">
              <a:buNone/>
            </a:pPr>
            <a:r>
              <a:rPr lang="en-US" sz="1600" dirty="0">
                <a:latin typeface="Aptos" panose="020B0004020202020204" pitchFamily="34" charset="0"/>
                <a:cs typeface="Times New Roman" panose="02020603050405020304" pitchFamily="18" charset="0"/>
              </a:rPr>
              <a:t> For classification hypothesis representation we do h</a:t>
            </a:r>
            <a:r>
              <a:rPr lang="en-US" sz="1600" baseline="-25000" dirty="0">
                <a:latin typeface="Aptos" panose="020B0004020202020204" pitchFamily="34" charset="0"/>
                <a:cs typeface="Times New Roman" panose="02020603050405020304" pitchFamily="18" charset="0"/>
              </a:rPr>
              <a:t>θ</a:t>
            </a:r>
            <a:r>
              <a:rPr lang="en-US" sz="1600" dirty="0">
                <a:latin typeface="Aptos" panose="020B0004020202020204" pitchFamily="34" charset="0"/>
                <a:cs typeface="Times New Roman" panose="02020603050405020304" pitchFamily="18" charset="0"/>
              </a:rPr>
              <a:t>(x) = g((θ</a:t>
            </a:r>
            <a:r>
              <a:rPr lang="en-US" sz="1600" baseline="30000" dirty="0">
                <a:latin typeface="Aptos" panose="020B0004020202020204" pitchFamily="34" charset="0"/>
                <a:cs typeface="Times New Roman" panose="02020603050405020304" pitchFamily="18" charset="0"/>
              </a:rPr>
              <a:t>T</a:t>
            </a:r>
            <a:r>
              <a:rPr lang="en-US" sz="1600" dirty="0">
                <a:latin typeface="Aptos" panose="020B0004020202020204" pitchFamily="34" charset="0"/>
                <a:cs typeface="Times New Roman" panose="02020603050405020304" pitchFamily="18" charset="0"/>
              </a:rPr>
              <a:t> x))</a:t>
            </a:r>
          </a:p>
          <a:p>
            <a:pPr marL="0" indent="0">
              <a:buNone/>
            </a:pPr>
            <a:r>
              <a:rPr lang="en-US" sz="1600" dirty="0">
                <a:latin typeface="Aptos" panose="020B0004020202020204" pitchFamily="34" charset="0"/>
                <a:cs typeface="Times New Roman" panose="02020603050405020304" pitchFamily="18" charset="0"/>
              </a:rPr>
              <a:t> This is the sigmoid function, or the logistic function, not included bias.</a:t>
            </a:r>
          </a:p>
          <a:p>
            <a:pPr marL="0" indent="0">
              <a:buNone/>
            </a:pPr>
            <a:r>
              <a:rPr lang="en-US" sz="1600" dirty="0">
                <a:latin typeface="Aptos" panose="020B0004020202020204" pitchFamily="34" charset="0"/>
                <a:cs typeface="Times New Roman" panose="02020603050405020304" pitchFamily="18" charset="0"/>
              </a:rPr>
              <a:t> If we combine these equations, we can write out the hypothesis as: h</a:t>
            </a:r>
            <a:r>
              <a:rPr lang="en-US" sz="1600" baseline="-25000" dirty="0">
                <a:latin typeface="Aptos" panose="020B0004020202020204" pitchFamily="34" charset="0"/>
                <a:cs typeface="Times New Roman" panose="02020603050405020304" pitchFamily="18" charset="0"/>
              </a:rPr>
              <a:t>θ</a:t>
            </a:r>
            <a:r>
              <a:rPr lang="en-US" sz="1600" dirty="0">
                <a:latin typeface="Aptos" panose="020B0004020202020204" pitchFamily="34" charset="0"/>
                <a:cs typeface="Times New Roman" panose="02020603050405020304" pitchFamily="18" charset="0"/>
              </a:rPr>
              <a:t>(x)  =  1/ (1+ e </a:t>
            </a:r>
            <a:r>
              <a:rPr lang="en-US" sz="1600" baseline="30000" dirty="0">
                <a:latin typeface="Aptos" panose="020B0004020202020204" pitchFamily="34" charset="0"/>
                <a:cs typeface="Times New Roman" panose="02020603050405020304" pitchFamily="18" charset="0"/>
              </a:rPr>
              <a:t>– </a:t>
            </a:r>
            <a:r>
              <a:rPr lang="en-US" sz="1600" dirty="0">
                <a:latin typeface="Aptos" panose="020B0004020202020204" pitchFamily="34" charset="0"/>
                <a:cs typeface="Times New Roman" panose="02020603050405020304" pitchFamily="18" charset="0"/>
              </a:rPr>
              <a:t>θ</a:t>
            </a:r>
            <a:r>
              <a:rPr lang="en-US" sz="1600" baseline="30000" dirty="0">
                <a:latin typeface="Aptos" panose="020B0004020202020204" pitchFamily="34" charset="0"/>
                <a:cs typeface="Times New Roman" panose="02020603050405020304" pitchFamily="18" charset="0"/>
              </a:rPr>
              <a:t>T  </a:t>
            </a:r>
            <a:r>
              <a:rPr lang="en-US" sz="1600" dirty="0">
                <a:latin typeface="Aptos" panose="020B0004020202020204" pitchFamily="34" charset="0"/>
                <a:cs typeface="Times New Roman" panose="02020603050405020304" pitchFamily="18" charset="0"/>
              </a:rPr>
              <a:t>x)</a:t>
            </a:r>
          </a:p>
          <a:p>
            <a:pPr marL="0" indent="0">
              <a:buNone/>
            </a:pPr>
            <a:r>
              <a:rPr lang="en-US" sz="1600" dirty="0">
                <a:latin typeface="Aptos" panose="020B0004020202020204" pitchFamily="34" charset="0"/>
                <a:cs typeface="Times New Roman" panose="02020603050405020304" pitchFamily="18" charset="0"/>
              </a:rPr>
              <a:t>Example: x</a:t>
            </a:r>
            <a:r>
              <a:rPr lang="en-US" sz="1600" baseline="-25000" dirty="0">
                <a:latin typeface="Aptos" panose="020B0004020202020204" pitchFamily="34" charset="0"/>
                <a:cs typeface="Times New Roman" panose="02020603050405020304" pitchFamily="18" charset="0"/>
              </a:rPr>
              <a:t>0 </a:t>
            </a:r>
            <a:r>
              <a:rPr lang="en-US" sz="1600" dirty="0">
                <a:latin typeface="Aptos" panose="020B0004020202020204" pitchFamily="34" charset="0"/>
                <a:cs typeface="Times New Roman" panose="02020603050405020304" pitchFamily="18" charset="0"/>
              </a:rPr>
              <a:t> =1</a:t>
            </a:r>
            <a:r>
              <a:rPr lang="en-US" sz="1600" baseline="-25000" dirty="0">
                <a:latin typeface="Aptos" panose="020B0004020202020204" pitchFamily="34" charset="0"/>
                <a:cs typeface="Times New Roman" panose="02020603050405020304" pitchFamily="18" charset="0"/>
              </a:rPr>
              <a:t>,  </a:t>
            </a:r>
            <a:r>
              <a:rPr lang="en-US" sz="1600" dirty="0">
                <a:latin typeface="Aptos" panose="020B0004020202020204" pitchFamily="34" charset="0"/>
                <a:cs typeface="Times New Roman" panose="02020603050405020304" pitchFamily="18" charset="0"/>
              </a:rPr>
              <a:t> x</a:t>
            </a:r>
            <a:r>
              <a:rPr lang="en-US" sz="1600" baseline="-25000" dirty="0">
                <a:latin typeface="Aptos" panose="020B0004020202020204" pitchFamily="34" charset="0"/>
                <a:cs typeface="Times New Roman" panose="02020603050405020304" pitchFamily="18" charset="0"/>
              </a:rPr>
              <a:t> </a:t>
            </a:r>
            <a:r>
              <a:rPr lang="en-US" sz="1600" dirty="0">
                <a:latin typeface="Aptos" panose="020B0004020202020204" pitchFamily="34" charset="0"/>
                <a:cs typeface="Times New Roman" panose="02020603050405020304" pitchFamily="18" charset="0"/>
              </a:rPr>
              <a:t>= tumor size. h</a:t>
            </a:r>
            <a:r>
              <a:rPr lang="en-US" sz="1600" baseline="-25000" dirty="0">
                <a:latin typeface="Aptos" panose="020B0004020202020204" pitchFamily="34" charset="0"/>
                <a:cs typeface="Times New Roman" panose="02020603050405020304" pitchFamily="18" charset="0"/>
              </a:rPr>
              <a:t>θ </a:t>
            </a:r>
            <a:r>
              <a:rPr lang="en-US" sz="1600" dirty="0">
                <a:latin typeface="Aptos" panose="020B0004020202020204" pitchFamily="34" charset="0"/>
                <a:cs typeface="Times New Roman" panose="02020603050405020304" pitchFamily="18" charset="0"/>
              </a:rPr>
              <a:t> (x) = 0.7  tells patient  </a:t>
            </a:r>
            <a:r>
              <a:rPr lang="en-US" sz="1600" dirty="0">
                <a:latin typeface="Aptos" panose="020B0004020202020204" pitchFamily="34" charset="0"/>
                <a:cs typeface="Calibri" panose="020F0502020204030204" pitchFamily="34" charset="0"/>
              </a:rPr>
              <a:t>70 % of chance of  having cancer</a:t>
            </a:r>
          </a:p>
          <a:p>
            <a:pPr marL="0" indent="0">
              <a:buNone/>
            </a:pPr>
            <a:r>
              <a:rPr lang="en-US" sz="1600" dirty="0">
                <a:latin typeface="Aptos" panose="020B0004020202020204" pitchFamily="34" charset="0"/>
                <a:cs typeface="Calibri" panose="020F0502020204030204" pitchFamily="34" charset="0"/>
              </a:rPr>
              <a:t>What does it mean that :   </a:t>
            </a:r>
            <a:endParaRPr lang="en-US" sz="1600" dirty="0">
              <a:latin typeface="Aptos" panose="020B0004020202020204" pitchFamily="34" charset="0"/>
              <a:cs typeface="Times New Roman" panose="02020603050405020304" pitchFamily="18" charset="0"/>
            </a:endParaRPr>
          </a:p>
          <a:p>
            <a:pPr marL="0" indent="0">
              <a:buNone/>
            </a:pPr>
            <a:r>
              <a:rPr lang="en-US" sz="2000" baseline="30000" dirty="0">
                <a:latin typeface="Aptos" panose="020B0004020202020204" pitchFamily="34" charset="0"/>
                <a:cs typeface="Times New Roman" panose="02020603050405020304" pitchFamily="18" charset="0"/>
              </a:rPr>
              <a:t>Probability that y=1, given x, parameterized by θ Then the following statement true:</a:t>
            </a:r>
          </a:p>
          <a:p>
            <a:pPr marL="0" indent="0">
              <a:buNone/>
            </a:pPr>
            <a:r>
              <a:rPr lang="es-ES" sz="1600" dirty="0">
                <a:latin typeface="Aptos" panose="020B0004020202020204" pitchFamily="34" charset="0"/>
                <a:cs typeface="Times New Roman" panose="02020603050405020304" pitchFamily="18" charset="0"/>
              </a:rPr>
              <a:t>P(y=1|x ; θ) + P(y=0|x ; θ) = 1 </a:t>
            </a:r>
          </a:p>
          <a:p>
            <a:pPr marL="0" indent="0">
              <a:buNone/>
            </a:pPr>
            <a:r>
              <a:rPr lang="es-ES" sz="1600" dirty="0">
                <a:latin typeface="Aptos" panose="020B0004020202020204" pitchFamily="34" charset="0"/>
                <a:cs typeface="Times New Roman" panose="02020603050405020304" pitchFamily="18" charset="0"/>
              </a:rPr>
              <a:t>P(y=0|x ; θ) = 1 - P(y=1|x ; θ)</a:t>
            </a:r>
            <a:endParaRPr lang="en-US" sz="1600" baseline="30000" dirty="0">
              <a:latin typeface="Aptos" panose="020B0004020202020204" pitchFamily="34" charset="0"/>
              <a:cs typeface="Times New Roman" panose="02020603050405020304" pitchFamily="18" charset="0"/>
            </a:endParaRPr>
          </a:p>
          <a:p>
            <a:pPr marL="0" indent="0">
              <a:buNone/>
            </a:pPr>
            <a:endParaRPr lang="en-US" sz="3200" baseline="30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0821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83A1C-2688-131E-B39C-B6202C573FF6}"/>
              </a:ext>
            </a:extLst>
          </p:cNvPr>
          <p:cNvSpPr>
            <a:spLocks noGrp="1"/>
          </p:cNvSpPr>
          <p:nvPr>
            <p:ph type="title"/>
          </p:nvPr>
        </p:nvSpPr>
        <p:spPr>
          <a:xfrm>
            <a:off x="838200" y="365125"/>
            <a:ext cx="10515600" cy="868943"/>
          </a:xfrm>
        </p:spPr>
        <p:txBody>
          <a:bodyPr>
            <a:normAutofit/>
          </a:bodyPr>
          <a:lstStyle/>
          <a:p>
            <a:pPr algn="ctr"/>
            <a:r>
              <a:rPr lang="en-US" sz="2400" dirty="0">
                <a:latin typeface="Arial Black" panose="020B0A04020102020204" pitchFamily="34" charset="0"/>
              </a:rPr>
              <a:t>Logistic Regression Objective Function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1CB0F11-46EB-235E-04AE-2ED545CBDEB0}"/>
                  </a:ext>
                </a:extLst>
              </p:cNvPr>
              <p:cNvSpPr>
                <a:spLocks noGrp="1"/>
              </p:cNvSpPr>
              <p:nvPr>
                <p:ph idx="1"/>
              </p:nvPr>
            </p:nvSpPr>
            <p:spPr/>
            <p:txBody>
              <a:bodyPr>
                <a:normAutofit/>
              </a:bodyPr>
              <a:lstStyle/>
              <a:p>
                <a:r>
                  <a:rPr lang="en-US" sz="1800" dirty="0">
                    <a:latin typeface="Times New Roman" panose="02020603050405020304" pitchFamily="18" charset="0"/>
                    <a:cs typeface="Times New Roman" panose="02020603050405020304" pitchFamily="18" charset="0"/>
                  </a:rPr>
                  <a:t>We can not just use the squared loss as in leaner regression:</a:t>
                </a:r>
              </a:p>
              <a:p>
                <a:pPr lvl="1"/>
                <a:r>
                  <a:rPr lang="en-US" sz="1800" dirty="0">
                    <a:latin typeface="Times New Roman" panose="02020603050405020304" pitchFamily="18" charset="0"/>
                    <a:cs typeface="Times New Roman" panose="02020603050405020304" pitchFamily="18" charset="0"/>
                  </a:rPr>
                  <a:t>J(θ)  =  </a:t>
                </a:r>
                <a14:m>
                  <m:oMath xmlns:m="http://schemas.openxmlformats.org/officeDocument/2006/math">
                    <m:f>
                      <m:fPr>
                        <m:ctrlPr>
                          <a:rPr lang="en-US" sz="1800" b="0" i="1" smtClean="0">
                            <a:latin typeface="Cambria Math" panose="02040503050406030204" pitchFamily="18" charset="0"/>
                            <a:cs typeface="Times New Roman" panose="02020603050405020304" pitchFamily="18" charset="0"/>
                          </a:rPr>
                        </m:ctrlPr>
                      </m:fPr>
                      <m:num>
                        <m:r>
                          <a:rPr lang="en-US" sz="1800" b="0" i="1" smtClean="0">
                            <a:latin typeface="Cambria Math" panose="02040503050406030204" pitchFamily="18" charset="0"/>
                            <a:cs typeface="Times New Roman" panose="02020603050405020304" pitchFamily="18" charset="0"/>
                          </a:rPr>
                          <m:t>1</m:t>
                        </m:r>
                      </m:num>
                      <m:den>
                        <m:r>
                          <a:rPr lang="en-US" sz="1800" b="0" i="1" smtClean="0">
                            <a:latin typeface="Cambria Math" panose="02040503050406030204" pitchFamily="18" charset="0"/>
                            <a:cs typeface="Times New Roman" panose="02020603050405020304" pitchFamily="18" charset="0"/>
                          </a:rPr>
                          <m:t>2</m:t>
                        </m:r>
                        <m:r>
                          <a:rPr lang="en-US" sz="1800" b="0" i="1" smtClean="0">
                            <a:latin typeface="Cambria Math" panose="02040503050406030204" pitchFamily="18" charset="0"/>
                            <a:cs typeface="Times New Roman" panose="02020603050405020304" pitchFamily="18" charset="0"/>
                          </a:rPr>
                          <m:t>𝑛</m:t>
                        </m:r>
                      </m:den>
                    </m:f>
                  </m:oMath>
                </a14:m>
                <a:r>
                  <a:rPr lang="en-US" sz="1800" dirty="0">
                    <a:latin typeface="Times New Roman" panose="02020603050405020304" pitchFamily="18" charset="0"/>
                    <a:cs typeface="Times New Roman" panose="02020603050405020304" pitchFamily="18" charset="0"/>
                  </a:rPr>
                  <a:t> </a:t>
                </a:r>
                <a14:m>
                  <m:oMath xmlns:m="http://schemas.openxmlformats.org/officeDocument/2006/math">
                    <m:nary>
                      <m:naryPr>
                        <m:chr m:val="∑"/>
                        <m:ctrlPr>
                          <a:rPr lang="en-US" sz="1800" b="0" i="1" smtClean="0">
                            <a:latin typeface="Cambria Math" panose="02040503050406030204" pitchFamily="18" charset="0"/>
                            <a:cs typeface="Times New Roman" panose="02020603050405020304" pitchFamily="18" charset="0"/>
                          </a:rPr>
                        </m:ctrlPr>
                      </m:naryPr>
                      <m:sub>
                        <m:r>
                          <m:rPr>
                            <m:brk m:alnAt="23"/>
                          </m:rPr>
                          <a:rPr lang="en-US" sz="1800" b="0" i="1" smtClean="0">
                            <a:latin typeface="Cambria Math" panose="02040503050406030204" pitchFamily="18" charset="0"/>
                            <a:cs typeface="Times New Roman" panose="02020603050405020304" pitchFamily="18" charset="0"/>
                          </a:rPr>
                          <m:t>𝐼</m:t>
                        </m:r>
                        <m:r>
                          <a:rPr lang="en-US" sz="1800" b="0" i="1" smtClean="0">
                            <a:latin typeface="Cambria Math" panose="02040503050406030204" pitchFamily="18" charset="0"/>
                            <a:cs typeface="Times New Roman" panose="02020603050405020304" pitchFamily="18" charset="0"/>
                          </a:rPr>
                          <m:t>=</m:t>
                        </m:r>
                        <m:r>
                          <m:rPr>
                            <m:brk m:alnAt="23"/>
                          </m:rPr>
                          <a:rPr lang="en-US" sz="1800" b="0" i="1" smtClean="0">
                            <a:latin typeface="Cambria Math" panose="02040503050406030204" pitchFamily="18" charset="0"/>
                            <a:cs typeface="Times New Roman" panose="02020603050405020304" pitchFamily="18" charset="0"/>
                          </a:rPr>
                          <m:t>1</m:t>
                        </m:r>
                      </m:sub>
                      <m:sup>
                        <m:r>
                          <a:rPr lang="en-US" sz="1800" b="0" i="1" smtClean="0">
                            <a:latin typeface="Cambria Math" panose="02040503050406030204" pitchFamily="18" charset="0"/>
                            <a:cs typeface="Times New Roman" panose="02020603050405020304" pitchFamily="18" charset="0"/>
                          </a:rPr>
                          <m:t>𝑛</m:t>
                        </m:r>
                      </m:sup>
                      <m:e>
                        <m:r>
                          <a:rPr lang="en-US" sz="1800" b="0" i="1" smtClean="0">
                            <a:latin typeface="Cambria Math" panose="02040503050406030204" pitchFamily="18" charset="0"/>
                            <a:cs typeface="Times New Roman" panose="02020603050405020304" pitchFamily="18" charset="0"/>
                          </a:rPr>
                          <m:t> (</m:t>
                        </m:r>
                        <m:r>
                          <a:rPr lang="en-US" sz="1800" b="0" i="1" smtClean="0">
                            <a:latin typeface="Cambria Math" panose="02040503050406030204" pitchFamily="18" charset="0"/>
                            <a:cs typeface="Times New Roman" panose="02020603050405020304" pitchFamily="18" charset="0"/>
                          </a:rPr>
                          <m:t>ℎ</m:t>
                        </m:r>
                        <m:r>
                          <m:rPr>
                            <m:sty m:val="p"/>
                          </m:rPr>
                          <a:rPr lang="el-GR" sz="1800" b="0" i="1" baseline="-25000" smtClean="0">
                            <a:latin typeface="Cambria Math" panose="02040503050406030204" pitchFamily="18" charset="0"/>
                            <a:cs typeface="Times New Roman" panose="02020603050405020304" pitchFamily="18" charset="0"/>
                          </a:rPr>
                          <m:t>θ</m:t>
                        </m:r>
                        <m:r>
                          <a:rPr lang="en-US" sz="1800" b="0" i="1" baseline="-25000" smtClean="0">
                            <a:latin typeface="Cambria Math" panose="02040503050406030204" pitchFamily="18" charset="0"/>
                            <a:cs typeface="Times New Roman" panose="02020603050405020304" pitchFamily="18" charset="0"/>
                          </a:rPr>
                          <m:t>    </m:t>
                        </m:r>
                      </m:e>
                    </m:nary>
                  </m:oMath>
                </a14:m>
                <a:r>
                  <a:rPr lang="en-US" sz="1800" dirty="0">
                    <a:latin typeface="Times New Roman" panose="02020603050405020304" pitchFamily="18" charset="0"/>
                    <a:cs typeface="Times New Roman" panose="02020603050405020304" pitchFamily="18" charset="0"/>
                  </a:rPr>
                  <a:t>(x</a:t>
                </a:r>
                <a:r>
                  <a:rPr lang="en-US" sz="1800" baseline="30000" dirty="0">
                    <a:latin typeface="Times New Roman" panose="02020603050405020304" pitchFamily="18" charset="0"/>
                    <a:cs typeface="Times New Roman" panose="02020603050405020304" pitchFamily="18" charset="0"/>
                  </a:rPr>
                  <a:t>i</a:t>
                </a:r>
                <a:r>
                  <a:rPr lang="en-US" sz="1800" dirty="0">
                    <a:latin typeface="Times New Roman" panose="02020603050405020304" pitchFamily="18" charset="0"/>
                    <a:cs typeface="Times New Roman" panose="02020603050405020304" pitchFamily="18" charset="0"/>
                  </a:rPr>
                  <a:t>)  -  y(i) )</a:t>
                </a:r>
                <a:r>
                  <a:rPr lang="en-US" sz="1800" baseline="30000" dirty="0">
                    <a:latin typeface="Times New Roman" panose="02020603050405020304" pitchFamily="18" charset="0"/>
                    <a:cs typeface="Times New Roman" panose="02020603050405020304" pitchFamily="18" charset="0"/>
                  </a:rPr>
                  <a:t>2</a:t>
                </a:r>
              </a:p>
              <a:p>
                <a:pPr marL="0" indent="0">
                  <a:buNone/>
                </a:pPr>
                <a:r>
                  <a:rPr lang="en-US" sz="2200" baseline="30000" dirty="0">
                    <a:latin typeface="Times New Roman" panose="02020603050405020304" pitchFamily="18" charset="0"/>
                    <a:cs typeface="Times New Roman" panose="02020603050405020304" pitchFamily="18" charset="0"/>
                  </a:rPr>
                  <a:t>Instead, we use the logistic regression model with utilizing Sigmoid function.</a:t>
                </a:r>
              </a:p>
              <a:p>
                <a:r>
                  <a:rPr lang="en-US" sz="1800" dirty="0">
                    <a:latin typeface="Times New Roman" panose="02020603050405020304" pitchFamily="18" charset="0"/>
                    <a:cs typeface="Times New Roman" panose="02020603050405020304" pitchFamily="18" charset="0"/>
                  </a:rPr>
                  <a:t>We model the probability that y = 1 given parameter </a:t>
                </a:r>
                <a14:m>
                  <m:oMath xmlns:m="http://schemas.openxmlformats.org/officeDocument/2006/math">
                    <m:r>
                      <m:rPr>
                        <m:nor/>
                      </m:rPr>
                      <a:rPr lang="el-GR" sz="1800" i="0" dirty="0">
                        <a:latin typeface="Times New Roman" panose="02020603050405020304" pitchFamily="18" charset="0"/>
                        <a:cs typeface="Times New Roman" panose="02020603050405020304" pitchFamily="18" charset="0"/>
                      </a:rPr>
                      <m:t>θ</m:t>
                    </m:r>
                    <m:r>
                      <m:rPr>
                        <m:nor/>
                      </m:rPr>
                      <a:rPr lang="en-US" sz="1800" i="0" dirty="0">
                        <a:latin typeface="Times New Roman" panose="02020603050405020304" pitchFamily="18" charset="0"/>
                        <a:cs typeface="Times New Roman" panose="02020603050405020304" pitchFamily="18" charset="0"/>
                      </a:rPr>
                      <m:t> and input x. </m:t>
                    </m:r>
                    <m:r>
                      <m:rPr>
                        <m:nor/>
                      </m:rPr>
                      <a:rPr lang="en-US" sz="1800" i="0">
                        <a:latin typeface="Times New Roman" panose="02020603050405020304" pitchFamily="18" charset="0"/>
                        <a:cs typeface="Times New Roman" panose="02020603050405020304" pitchFamily="18" charset="0"/>
                      </a:rPr>
                      <m:t>But probabilities are bounded between 0 and 1, while linear combinations like</m:t>
                    </m:r>
                  </m:oMath>
                </a14:m>
                <a:r>
                  <a:rPr lang="en-US" sz="1800" dirty="0">
                    <a:latin typeface="Times New Roman" panose="02020603050405020304" pitchFamily="18" charset="0"/>
                    <a:cs typeface="Times New Roman" panose="02020603050405020304" pitchFamily="18" charset="0"/>
                  </a:rPr>
                  <a:t> </a:t>
                </a:r>
                <a14:m>
                  <m:oMath xmlns:m="http://schemas.openxmlformats.org/officeDocument/2006/math">
                    <m:r>
                      <m:rPr>
                        <m:nor/>
                      </m:rPr>
                      <a:rPr lang="el-GR" sz="1800" i="0" dirty="0">
                        <a:latin typeface="Times New Roman" panose="02020603050405020304" pitchFamily="18" charset="0"/>
                        <a:cs typeface="Times New Roman" panose="02020603050405020304" pitchFamily="18" charset="0"/>
                      </a:rPr>
                      <m:t>θ</m:t>
                    </m:r>
                    <m:r>
                      <m:rPr>
                        <m:nor/>
                      </m:rPr>
                      <a:rPr lang="en-US" sz="1800" i="0" baseline="-25000" dirty="0">
                        <a:latin typeface="Times New Roman" panose="02020603050405020304" pitchFamily="18" charset="0"/>
                        <a:cs typeface="Times New Roman" panose="02020603050405020304" pitchFamily="18" charset="0"/>
                      </a:rPr>
                      <m:t>0</m:t>
                    </m:r>
                    <m:r>
                      <m:rPr>
                        <m:nor/>
                      </m:rPr>
                      <a:rPr lang="en-US" sz="1800" i="0" dirty="0">
                        <a:latin typeface="Times New Roman" panose="02020603050405020304" pitchFamily="18" charset="0"/>
                        <a:cs typeface="Times New Roman" panose="02020603050405020304" pitchFamily="18" charset="0"/>
                      </a:rPr>
                      <m:t> + </m:t>
                    </m:r>
                    <m:r>
                      <m:rPr>
                        <m:nor/>
                      </m:rPr>
                      <a:rPr lang="el-GR" sz="1800" i="0" dirty="0">
                        <a:latin typeface="Times New Roman" panose="02020603050405020304" pitchFamily="18" charset="0"/>
                        <a:cs typeface="Times New Roman" panose="02020603050405020304" pitchFamily="18" charset="0"/>
                      </a:rPr>
                      <m:t>θ</m:t>
                    </m:r>
                    <m:r>
                      <m:rPr>
                        <m:nor/>
                      </m:rPr>
                      <a:rPr lang="en-US" sz="1800" i="0" baseline="-25000" dirty="0">
                        <a:latin typeface="Times New Roman" panose="02020603050405020304" pitchFamily="18" charset="0"/>
                        <a:cs typeface="Times New Roman" panose="02020603050405020304" pitchFamily="18" charset="0"/>
                      </a:rPr>
                      <m:t>1</m:t>
                    </m:r>
                    <m:r>
                      <m:rPr>
                        <m:nor/>
                      </m:rPr>
                      <a:rPr lang="en-US" sz="1800" i="0" dirty="0">
                        <a:latin typeface="Times New Roman" panose="02020603050405020304" pitchFamily="18" charset="0"/>
                        <a:cs typeface="Times New Roman" panose="02020603050405020304" pitchFamily="18" charset="0"/>
                      </a:rPr>
                      <m:t> x_1 + </m:t>
                    </m:r>
                    <m:r>
                      <a:rPr lang="en-US" sz="1800" i="1" dirty="0">
                        <a:latin typeface="Cambria Math" panose="02040503050406030204" pitchFamily="18" charset="0"/>
                        <a:cs typeface="Times New Roman" panose="02020603050405020304" pitchFamily="18" charset="0"/>
                      </a:rPr>
                      <m:t>…+</m:t>
                    </m:r>
                    <m:r>
                      <m:rPr>
                        <m:nor/>
                      </m:rPr>
                      <a:rPr lang="el-GR" sz="1800" i="0" dirty="0">
                        <a:latin typeface="Times New Roman" panose="02020603050405020304" pitchFamily="18" charset="0"/>
                        <a:cs typeface="Times New Roman" panose="02020603050405020304" pitchFamily="18" charset="0"/>
                      </a:rPr>
                      <m:t>θ</m:t>
                    </m:r>
                    <m:r>
                      <m:rPr>
                        <m:nor/>
                      </m:rPr>
                      <a:rPr lang="en-US" sz="1800" i="0" baseline="-25000" dirty="0">
                        <a:latin typeface="Times New Roman" panose="02020603050405020304" pitchFamily="18" charset="0"/>
                        <a:cs typeface="Times New Roman" panose="02020603050405020304" pitchFamily="18" charset="0"/>
                      </a:rPr>
                      <m:t>n</m:t>
                    </m:r>
                    <m:r>
                      <m:rPr>
                        <m:nor/>
                      </m:rPr>
                      <a:rPr lang="en-US" sz="1800" i="0" dirty="0">
                        <a:latin typeface="Times New Roman" panose="02020603050405020304" pitchFamily="18" charset="0"/>
                        <a:cs typeface="Times New Roman" panose="02020603050405020304" pitchFamily="18" charset="0"/>
                      </a:rPr>
                      <m:t> xn</m:t>
                    </m:r>
                  </m:oMath>
                </a14:m>
                <a:r>
                  <a:rPr lang="en-US" sz="1800" dirty="0">
                    <a:latin typeface="Times New Roman" panose="02020603050405020304" pitchFamily="18" charset="0"/>
                    <a:cs typeface="Times New Roman" panose="02020603050405020304" pitchFamily="18" charset="0"/>
                  </a:rPr>
                  <a:t> can range from -∞ to ∞.</a:t>
                </a:r>
                <a:r>
                  <a:rPr lang="en-US" sz="2400" dirty="0"/>
                  <a:t> </a:t>
                </a:r>
                <a:r>
                  <a:rPr lang="en-US" sz="1800" dirty="0">
                    <a:latin typeface="Times New Roman" panose="02020603050405020304" pitchFamily="18" charset="0"/>
                    <a:cs typeface="Times New Roman" panose="02020603050405020304" pitchFamily="18" charset="0"/>
                  </a:rPr>
                  <a:t>So, we need a transformation that maps:</a:t>
                </a:r>
              </a:p>
              <a:p>
                <a:r>
                  <a:rPr lang="en-US" sz="1800" dirty="0">
                    <a:latin typeface="Times New Roman" panose="02020603050405020304" pitchFamily="18" charset="0"/>
                    <a:cs typeface="Times New Roman" panose="02020603050405020304" pitchFamily="18" charset="0"/>
                  </a:rPr>
                  <a:t>- Unbounded linear space → bounded probability space</a:t>
                </a:r>
                <a:r>
                  <a:rPr lang="en-US" sz="1800" baseline="30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p>
            </p:txBody>
          </p:sp>
        </mc:Choice>
        <mc:Fallback xmlns="">
          <p:sp>
            <p:nvSpPr>
              <p:cNvPr id="3" name="Content Placeholder 2">
                <a:extLst>
                  <a:ext uri="{FF2B5EF4-FFF2-40B4-BE49-F238E27FC236}">
                    <a16:creationId xmlns:a16="http://schemas.microsoft.com/office/drawing/2014/main" id="{B1CB0F11-46EB-235E-04AE-2ED545CBDEB0}"/>
                  </a:ext>
                </a:extLst>
              </p:cNvPr>
              <p:cNvSpPr>
                <a:spLocks noGrp="1" noRot="1" noChangeAspect="1" noMove="1" noResize="1" noEditPoints="1" noAdjustHandles="1" noChangeArrowheads="1" noChangeShapeType="1" noTextEdit="1"/>
              </p:cNvSpPr>
              <p:nvPr>
                <p:ph idx="1"/>
              </p:nvPr>
            </p:nvSpPr>
            <p:spPr>
              <a:blipFill>
                <a:blip r:embed="rId2"/>
                <a:stretch>
                  <a:fillRect l="-406" t="-2381"/>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B71875EA-EC50-0AAF-49EA-B82B3FBFBD26}"/>
              </a:ext>
            </a:extLst>
          </p:cNvPr>
          <p:cNvPicPr>
            <a:picLocks noChangeAspect="1"/>
          </p:cNvPicPr>
          <p:nvPr/>
        </p:nvPicPr>
        <p:blipFill>
          <a:blip r:embed="rId3"/>
          <a:stretch>
            <a:fillRect/>
          </a:stretch>
        </p:blipFill>
        <p:spPr>
          <a:xfrm>
            <a:off x="1086314" y="4294826"/>
            <a:ext cx="3016405" cy="781090"/>
          </a:xfrm>
          <a:prstGeom prst="rect">
            <a:avLst/>
          </a:prstGeom>
        </p:spPr>
      </p:pic>
    </p:spTree>
    <p:extLst>
      <p:ext uri="{BB962C8B-B14F-4D97-AF65-F5344CB8AC3E}">
        <p14:creationId xmlns:p14="http://schemas.microsoft.com/office/powerpoint/2010/main" val="4191141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360CB-7D2C-4903-0314-A39DA300EE78}"/>
              </a:ext>
            </a:extLst>
          </p:cNvPr>
          <p:cNvSpPr>
            <a:spLocks noGrp="1"/>
          </p:cNvSpPr>
          <p:nvPr>
            <p:ph type="title"/>
          </p:nvPr>
        </p:nvSpPr>
        <p:spPr/>
        <p:txBody>
          <a:bodyPr>
            <a:normAutofit/>
          </a:bodyPr>
          <a:lstStyle/>
          <a:p>
            <a:pPr algn="ctr"/>
            <a:r>
              <a:rPr lang="en-US" sz="2400" dirty="0">
                <a:latin typeface="Arial Black" panose="020B0A04020102020204" pitchFamily="34" charset="0"/>
              </a:rPr>
              <a:t>What a convex?</a:t>
            </a:r>
          </a:p>
        </p:txBody>
      </p:sp>
      <p:pic>
        <p:nvPicPr>
          <p:cNvPr id="5" name="Content Placeholder 4">
            <a:extLst>
              <a:ext uri="{FF2B5EF4-FFF2-40B4-BE49-F238E27FC236}">
                <a16:creationId xmlns:a16="http://schemas.microsoft.com/office/drawing/2014/main" id="{696BA548-0013-5B69-EE13-B67547CA9368}"/>
              </a:ext>
            </a:extLst>
          </p:cNvPr>
          <p:cNvPicPr>
            <a:picLocks noGrp="1" noChangeAspect="1"/>
          </p:cNvPicPr>
          <p:nvPr>
            <p:ph idx="1"/>
          </p:nvPr>
        </p:nvPicPr>
        <p:blipFill>
          <a:blip r:embed="rId2"/>
          <a:stretch>
            <a:fillRect/>
          </a:stretch>
        </p:blipFill>
        <p:spPr>
          <a:xfrm>
            <a:off x="2968463" y="841572"/>
            <a:ext cx="9161497" cy="5651303"/>
          </a:xfrm>
          <a:prstGeom prst="rect">
            <a:avLst/>
          </a:prstGeom>
        </p:spPr>
      </p:pic>
      <p:sp>
        <p:nvSpPr>
          <p:cNvPr id="3" name="TextBox 2">
            <a:extLst>
              <a:ext uri="{FF2B5EF4-FFF2-40B4-BE49-F238E27FC236}">
                <a16:creationId xmlns:a16="http://schemas.microsoft.com/office/drawing/2014/main" id="{4D43EF8F-0337-D3F4-8BDD-070FB15A7163}"/>
              </a:ext>
            </a:extLst>
          </p:cNvPr>
          <p:cNvSpPr txBox="1"/>
          <p:nvPr/>
        </p:nvSpPr>
        <p:spPr>
          <a:xfrm>
            <a:off x="8334797" y="4191674"/>
            <a:ext cx="1618408" cy="369332"/>
          </a:xfrm>
          <a:prstGeom prst="rect">
            <a:avLst/>
          </a:prstGeom>
          <a:noFill/>
        </p:spPr>
        <p:txBody>
          <a:bodyPr wrap="square" rtlCol="0">
            <a:spAutoFit/>
          </a:bodyPr>
          <a:lstStyle/>
          <a:p>
            <a:r>
              <a:rPr lang="en-US" dirty="0"/>
              <a:t>Global Minima</a:t>
            </a:r>
          </a:p>
        </p:txBody>
      </p:sp>
      <p:sp>
        <p:nvSpPr>
          <p:cNvPr id="4" name="TextBox 3">
            <a:extLst>
              <a:ext uri="{FF2B5EF4-FFF2-40B4-BE49-F238E27FC236}">
                <a16:creationId xmlns:a16="http://schemas.microsoft.com/office/drawing/2014/main" id="{E7CD2D2A-4C3B-F600-6A86-98B2E3906C94}"/>
              </a:ext>
            </a:extLst>
          </p:cNvPr>
          <p:cNvSpPr txBox="1"/>
          <p:nvPr/>
        </p:nvSpPr>
        <p:spPr>
          <a:xfrm>
            <a:off x="2968463" y="1124793"/>
            <a:ext cx="1772156" cy="369332"/>
          </a:xfrm>
          <a:prstGeom prst="rect">
            <a:avLst/>
          </a:prstGeom>
          <a:noFill/>
        </p:spPr>
        <p:txBody>
          <a:bodyPr wrap="square" rtlCol="0">
            <a:spAutoFit/>
          </a:bodyPr>
          <a:lstStyle/>
          <a:p>
            <a:r>
              <a:rPr lang="en-US" dirty="0"/>
              <a:t>Global Maxima</a:t>
            </a:r>
          </a:p>
        </p:txBody>
      </p:sp>
    </p:spTree>
    <p:extLst>
      <p:ext uri="{BB962C8B-B14F-4D97-AF65-F5344CB8AC3E}">
        <p14:creationId xmlns:p14="http://schemas.microsoft.com/office/powerpoint/2010/main" val="3012570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9926C0-888F-4714-B86A-979B78F2BB42}"/>
              </a:ext>
            </a:extLst>
          </p:cNvPr>
          <p:cNvSpPr>
            <a:spLocks noGrp="1"/>
          </p:cNvSpPr>
          <p:nvPr>
            <p:ph idx="1"/>
          </p:nvPr>
        </p:nvSpPr>
        <p:spPr>
          <a:xfrm>
            <a:off x="838200" y="275063"/>
            <a:ext cx="10515600" cy="5901900"/>
          </a:xfrm>
        </p:spPr>
        <p:txBody>
          <a:bodyPr>
            <a:normAutofit/>
          </a:bodyPr>
          <a:lstStyle/>
          <a:p>
            <a:pPr marL="0" indent="0">
              <a:buNone/>
            </a:pPr>
            <a:r>
              <a:rPr lang="en-US" sz="1800" dirty="0">
                <a:latin typeface="Times New Roman" panose="02020603050405020304" pitchFamily="18" charset="0"/>
                <a:cs typeface="Times New Roman" panose="02020603050405020304" pitchFamily="18" charset="0"/>
              </a:rPr>
              <a:t>For a binary label y = 0,1 input x, and model h</a:t>
            </a:r>
            <a:r>
              <a:rPr lang="el-GR" sz="1800" baseline="-250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(x) (e.g., logistic regression), the likelihood of observing y is:</a:t>
            </a:r>
          </a:p>
          <a:p>
            <a:pPr marL="0" indent="0">
              <a:buNone/>
            </a:pPr>
            <a:r>
              <a:rPr lang="en-US" sz="1800" dirty="0"/>
              <a:t>P(y | x; </a:t>
            </a:r>
            <a:r>
              <a:rPr lang="en-US" sz="1800" dirty="0">
                <a:latin typeface="Times New Roman" panose="02020603050405020304" pitchFamily="18" charset="0"/>
                <a:cs typeface="Times New Roman" panose="02020603050405020304" pitchFamily="18" charset="0"/>
              </a:rPr>
              <a:t>θ</a:t>
            </a:r>
            <a:r>
              <a:rPr lang="en-US" sz="1800" dirty="0"/>
              <a:t>) = h </a:t>
            </a:r>
            <a:r>
              <a:rPr lang="el-GR" sz="1800" baseline="-25000" dirty="0">
                <a:latin typeface="Times New Roman" panose="02020603050405020304" pitchFamily="18" charset="0"/>
                <a:cs typeface="Times New Roman" panose="02020603050405020304" pitchFamily="18" charset="0"/>
              </a:rPr>
              <a:t>θ</a:t>
            </a:r>
            <a:r>
              <a:rPr lang="en-US" sz="1800" dirty="0"/>
              <a:t>(x)</a:t>
            </a:r>
            <a:r>
              <a:rPr lang="en-US" sz="1800" baseline="30000" dirty="0"/>
              <a:t>y</a:t>
            </a:r>
            <a:r>
              <a:rPr lang="en-US" sz="1800" dirty="0"/>
              <a:t>   (1 - h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t>
            </a:r>
            <a:r>
              <a:rPr lang="en-US" sz="1800" dirty="0"/>
              <a:t>(x))1 – y</a:t>
            </a:r>
          </a:p>
          <a:p>
            <a:pPr marL="0" indent="0">
              <a:buNone/>
            </a:pPr>
            <a:r>
              <a:rPr lang="en-US" sz="1800" dirty="0"/>
              <a:t>This compact expression handles both cases:</a:t>
            </a:r>
          </a:p>
          <a:p>
            <a:pPr>
              <a:buFontTx/>
              <a:buChar char="-"/>
            </a:pPr>
            <a:r>
              <a:rPr lang="en-US" sz="1800" dirty="0">
                <a:latin typeface="Times New Roman" panose="02020603050405020304" pitchFamily="18" charset="0"/>
                <a:cs typeface="Times New Roman" panose="02020603050405020304" pitchFamily="18" charset="0"/>
              </a:rPr>
              <a:t>If y = 1: P = h </a:t>
            </a:r>
            <a:r>
              <a:rPr lang="el-GR" sz="1800" baseline="-250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(x)</a:t>
            </a:r>
          </a:p>
          <a:p>
            <a:pPr>
              <a:buFontTx/>
              <a:buChar char="-"/>
            </a:pPr>
            <a:r>
              <a:rPr lang="en-US" sz="1800" dirty="0">
                <a:latin typeface="Times New Roman" panose="02020603050405020304" pitchFamily="18" charset="0"/>
                <a:cs typeface="Times New Roman" panose="02020603050405020304" pitchFamily="18" charset="0"/>
              </a:rPr>
              <a:t>If y = 0: P = 1 - h </a:t>
            </a:r>
            <a:r>
              <a:rPr lang="el-GR" sz="1800" baseline="-250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(x)</a:t>
            </a:r>
          </a:p>
          <a:p>
            <a:pPr marL="0" indent="0">
              <a:buNone/>
            </a:pPr>
            <a:r>
              <a:rPr lang="en-US" sz="1800" dirty="0">
                <a:latin typeface="Arial Black" panose="020B0A04020102020204" pitchFamily="34" charset="0"/>
              </a:rPr>
              <a:t>How It Connects to the Bernoulli Formula</a:t>
            </a:r>
          </a:p>
          <a:p>
            <a:r>
              <a:rPr lang="en-US" sz="1800" dirty="0">
                <a:latin typeface="Aptos" panose="020B0004020202020204" pitchFamily="34" charset="0"/>
              </a:rPr>
              <a:t>The classic Bernoulli PMF is:</a:t>
            </a:r>
          </a:p>
          <a:p>
            <a:r>
              <a:rPr lang="en-US" sz="1800" dirty="0">
                <a:latin typeface="Aptos" panose="020B0004020202020204" pitchFamily="34" charset="0"/>
              </a:rPr>
              <a:t>f(y; </a:t>
            </a:r>
            <a:r>
              <a:rPr lang="en-US" sz="1800" dirty="0">
                <a:latin typeface="Aptos" panose="020B0004020202020204" pitchFamily="34" charset="0"/>
                <a:cs typeface="Times New Roman" panose="02020603050405020304" pitchFamily="18" charset="0"/>
              </a:rPr>
              <a:t>θ</a:t>
            </a:r>
            <a:r>
              <a:rPr lang="en-US" sz="1800" dirty="0">
                <a:latin typeface="Aptos" panose="020B0004020202020204" pitchFamily="34" charset="0"/>
              </a:rPr>
              <a:t> ) =</a:t>
            </a:r>
            <a:r>
              <a:rPr lang="en-US" sz="1800" dirty="0">
                <a:latin typeface="Aptos" panose="020B0004020202020204" pitchFamily="34" charset="0"/>
                <a:cs typeface="Times New Roman" panose="02020603050405020304" pitchFamily="18" charset="0"/>
              </a:rPr>
              <a:t> θ</a:t>
            </a:r>
            <a:r>
              <a:rPr lang="en-US" sz="1800" baseline="30000" dirty="0">
                <a:latin typeface="Aptos" panose="020B0004020202020204" pitchFamily="34" charset="0"/>
                <a:cs typeface="Times New Roman" panose="02020603050405020304" pitchFamily="18" charset="0"/>
              </a:rPr>
              <a:t>y</a:t>
            </a:r>
            <a:r>
              <a:rPr lang="en-US" sz="1800" dirty="0">
                <a:latin typeface="Aptos" panose="020B0004020202020204" pitchFamily="34" charset="0"/>
              </a:rPr>
              <a:t> (1 - </a:t>
            </a:r>
            <a:r>
              <a:rPr lang="en-US" sz="1800" dirty="0">
                <a:latin typeface="Aptos" panose="020B0004020202020204" pitchFamily="34" charset="0"/>
                <a:cs typeface="Times New Roman" panose="02020603050405020304" pitchFamily="18" charset="0"/>
              </a:rPr>
              <a:t>θ )</a:t>
            </a:r>
            <a:r>
              <a:rPr lang="en-US" sz="1800" baseline="30000" dirty="0">
                <a:latin typeface="Aptos" panose="020B0004020202020204" pitchFamily="34" charset="0"/>
                <a:cs typeface="Times New Roman" panose="02020603050405020304" pitchFamily="18" charset="0"/>
              </a:rPr>
              <a:t>1-y  </a:t>
            </a:r>
            <a:r>
              <a:rPr lang="en-US" sz="1800" dirty="0">
                <a:latin typeface="Aptos" panose="020B0004020202020204" pitchFamily="34" charset="0"/>
                <a:cs typeface="Times New Roman" panose="02020603050405020304" pitchFamily="18" charset="0"/>
              </a:rPr>
              <a:t>   y = </a:t>
            </a:r>
            <a:r>
              <a:rPr lang="en-US" sz="1800" dirty="0">
                <a:latin typeface="Aptos" panose="020B0004020202020204" pitchFamily="34" charset="0"/>
              </a:rPr>
              <a:t>0, 1</a:t>
            </a:r>
          </a:p>
          <a:p>
            <a:r>
              <a:rPr lang="en-US" sz="1800" dirty="0">
                <a:latin typeface="Aptos" panose="020B0004020202020204" pitchFamily="34" charset="0"/>
              </a:rPr>
              <a:t>In the classification, we replace the fixed parameter </a:t>
            </a:r>
            <a:r>
              <a:rPr lang="en-US" sz="1800" dirty="0">
                <a:latin typeface="Aptos" panose="020B0004020202020204" pitchFamily="34" charset="0"/>
                <a:cs typeface="Times New Roman" panose="02020603050405020304" pitchFamily="18" charset="0"/>
              </a:rPr>
              <a:t>θ </a:t>
            </a:r>
            <a:r>
              <a:rPr lang="en-US" sz="1800" dirty="0">
                <a:latin typeface="Aptos" panose="020B0004020202020204" pitchFamily="34" charset="0"/>
              </a:rPr>
              <a:t>with a </a:t>
            </a:r>
            <a:r>
              <a:rPr lang="en-US" sz="1800" b="1" dirty="0">
                <a:latin typeface="Aptos" panose="020B0004020202020204" pitchFamily="34" charset="0"/>
              </a:rPr>
              <a:t>function of input</a:t>
            </a:r>
            <a:r>
              <a:rPr lang="en-US" sz="1800" dirty="0">
                <a:latin typeface="Aptos" panose="020B0004020202020204" pitchFamily="34" charset="0"/>
              </a:rPr>
              <a:t>:</a:t>
            </a:r>
          </a:p>
          <a:p>
            <a:r>
              <a:rPr lang="el-GR" sz="1800" dirty="0">
                <a:latin typeface="Aptos" panose="020B0004020202020204" pitchFamily="34" charset="0"/>
                <a:cs typeface="Times New Roman" panose="02020603050405020304" pitchFamily="18" charset="0"/>
              </a:rPr>
              <a:t>Θ</a:t>
            </a:r>
            <a:r>
              <a:rPr lang="en-US" sz="1800" dirty="0">
                <a:latin typeface="Aptos" panose="020B0004020202020204" pitchFamily="34" charset="0"/>
                <a:cs typeface="Times New Roman" panose="02020603050405020304" pitchFamily="18" charset="0"/>
              </a:rPr>
              <a:t> ===&gt; h</a:t>
            </a:r>
            <a:r>
              <a:rPr lang="en-US" sz="1800" baseline="-25000" dirty="0">
                <a:latin typeface="Aptos" panose="020B0004020202020204" pitchFamily="34" charset="0"/>
                <a:cs typeface="Times New Roman" panose="02020603050405020304" pitchFamily="18" charset="0"/>
              </a:rPr>
              <a:t>θ  </a:t>
            </a:r>
            <a:r>
              <a:rPr lang="en-US" sz="1800" dirty="0">
                <a:latin typeface="Aptos" panose="020B0004020202020204" pitchFamily="34" charset="0"/>
                <a:cs typeface="Times New Roman" panose="02020603050405020304" pitchFamily="18" charset="0"/>
              </a:rPr>
              <a:t> (x)</a:t>
            </a:r>
            <a:endParaRPr lang="en-US" sz="1800" baseline="-25000" dirty="0">
              <a:latin typeface="Aptos" panose="020B0004020202020204" pitchFamily="34" charset="0"/>
            </a:endParaRPr>
          </a:p>
          <a:p>
            <a:r>
              <a:rPr lang="en-US" sz="1600" dirty="0">
                <a:latin typeface="Times New Roman" panose="02020603050405020304" pitchFamily="18" charset="0"/>
                <a:cs typeface="Times New Roman" panose="02020603050405020304" pitchFamily="18" charset="0"/>
              </a:rPr>
              <a:t>So now the probability of label y depends on input x and model parameters θ. This gives us:</a:t>
            </a:r>
            <a:endParaRPr lang="en-US" sz="2000" baseline="30000" dirty="0">
              <a:latin typeface="Times New Roman" panose="02020603050405020304" pitchFamily="18" charset="0"/>
              <a:cs typeface="Times New Roman" panose="02020603050405020304" pitchFamily="18" charset="0"/>
            </a:endParaRPr>
          </a:p>
          <a:p>
            <a:pPr>
              <a:buFontTx/>
              <a:buChar char="-"/>
            </a:pPr>
            <a:r>
              <a:rPr lang="en-US" sz="2000" dirty="0">
                <a:latin typeface="Times New Roman" panose="02020603050405020304" pitchFamily="18" charset="0"/>
                <a:cs typeface="Times New Roman" panose="02020603050405020304" pitchFamily="18" charset="0"/>
              </a:rPr>
              <a:t>P(y | x; θ) =  h</a:t>
            </a:r>
            <a:r>
              <a:rPr lang="el-GR" sz="2000" baseline="-25000" dirty="0">
                <a:latin typeface="Times New Roman" panose="02020603050405020304" pitchFamily="18" charset="0"/>
                <a:cs typeface="Times New Roman" panose="02020603050405020304" pitchFamily="18" charset="0"/>
              </a:rPr>
              <a:t>θ</a:t>
            </a:r>
            <a:r>
              <a:rPr lang="en-US" sz="2000" baseline="-25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(x) </a:t>
            </a:r>
            <a:r>
              <a:rPr lang="en-US" sz="2000" baseline="30000" dirty="0">
                <a:latin typeface="Times New Roman" panose="02020603050405020304" pitchFamily="18" charset="0"/>
                <a:cs typeface="Times New Roman" panose="02020603050405020304" pitchFamily="18" charset="0"/>
              </a:rPr>
              <a:t>y  </a:t>
            </a:r>
            <a:r>
              <a:rPr lang="en-US" sz="2000" dirty="0">
                <a:latin typeface="Times New Roman" panose="02020603050405020304" pitchFamily="18" charset="0"/>
                <a:cs typeface="Times New Roman" panose="02020603050405020304" pitchFamily="18" charset="0"/>
              </a:rPr>
              <a:t> (1- h</a:t>
            </a:r>
            <a:r>
              <a:rPr lang="en-US" sz="2000" baseline="-25000" dirty="0">
                <a:latin typeface="Times New Roman" panose="02020603050405020304" pitchFamily="18" charset="0"/>
                <a:cs typeface="Times New Roman" panose="02020603050405020304" pitchFamily="18" charset="0"/>
              </a:rPr>
              <a:t>θ </a:t>
            </a:r>
            <a:r>
              <a:rPr lang="en-US" sz="2000" dirty="0">
                <a:latin typeface="Times New Roman" panose="02020603050405020304" pitchFamily="18" charset="0"/>
                <a:cs typeface="Times New Roman" panose="02020603050405020304" pitchFamily="18" charset="0"/>
              </a:rPr>
              <a:t> (x))</a:t>
            </a:r>
            <a:r>
              <a:rPr lang="en-US" sz="2000" baseline="30000" dirty="0">
                <a:latin typeface="Times New Roman" panose="02020603050405020304" pitchFamily="18" charset="0"/>
                <a:cs typeface="Times New Roman" panose="02020603050405020304" pitchFamily="18" charset="0"/>
              </a:rPr>
              <a:t>1-y</a:t>
            </a:r>
          </a:p>
          <a:p>
            <a:r>
              <a:rPr lang="en-US" sz="1600" dirty="0">
                <a:latin typeface="Times New Roman" panose="02020603050405020304" pitchFamily="18" charset="0"/>
                <a:cs typeface="Times New Roman" panose="02020603050405020304" pitchFamily="18" charset="0"/>
              </a:rPr>
              <a:t>Why This Matters</a:t>
            </a:r>
          </a:p>
          <a:p>
            <a:r>
              <a:rPr lang="en-US" sz="1600" dirty="0">
                <a:latin typeface="Times New Roman" panose="02020603050405020304" pitchFamily="18" charset="0"/>
                <a:cs typeface="Times New Roman" panose="02020603050405020304" pitchFamily="18" charset="0"/>
              </a:rPr>
              <a:t>It's the </a:t>
            </a:r>
            <a:r>
              <a:rPr lang="en-US" sz="1600" b="1" dirty="0">
                <a:latin typeface="Times New Roman" panose="02020603050405020304" pitchFamily="18" charset="0"/>
                <a:cs typeface="Times New Roman" panose="02020603050405020304" pitchFamily="18" charset="0"/>
              </a:rPr>
              <a:t>likelihood function</a:t>
            </a:r>
            <a:r>
              <a:rPr lang="en-US" sz="1600" dirty="0">
                <a:latin typeface="Times New Roman" panose="02020603050405020304" pitchFamily="18" charset="0"/>
                <a:cs typeface="Times New Roman" panose="02020603050405020304" pitchFamily="18" charset="0"/>
              </a:rPr>
              <a:t> for logistic regression.</a:t>
            </a:r>
          </a:p>
          <a:p>
            <a:r>
              <a:rPr lang="en-US" sz="1600" dirty="0">
                <a:latin typeface="Times New Roman" panose="02020603050405020304" pitchFamily="18" charset="0"/>
                <a:cs typeface="Times New Roman" panose="02020603050405020304" pitchFamily="18" charset="0"/>
              </a:rPr>
              <a:t>It’s differentiable and leads to the </a:t>
            </a:r>
            <a:r>
              <a:rPr lang="en-US" sz="1600" b="1" dirty="0">
                <a:latin typeface="Times New Roman" panose="02020603050405020304" pitchFamily="18" charset="0"/>
                <a:cs typeface="Times New Roman" panose="02020603050405020304" pitchFamily="18" charset="0"/>
              </a:rPr>
              <a:t>log-likelihood</a:t>
            </a:r>
            <a:r>
              <a:rPr lang="en-US" sz="1600" dirty="0">
                <a:latin typeface="Times New Roman" panose="02020603050405020304" pitchFamily="18" charset="0"/>
                <a:cs typeface="Times New Roman" panose="02020603050405020304" pitchFamily="18" charset="0"/>
              </a:rPr>
              <a:t> and </a:t>
            </a:r>
            <a:r>
              <a:rPr lang="en-US" sz="1600" b="1" dirty="0">
                <a:latin typeface="Times New Roman" panose="02020603050405020304" pitchFamily="18" charset="0"/>
                <a:cs typeface="Times New Roman" panose="02020603050405020304" pitchFamily="18" charset="0"/>
              </a:rPr>
              <a:t>cross-entropy loss</a:t>
            </a:r>
            <a:r>
              <a:rPr lang="en-US" sz="1600" dirty="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It’s a direct implementation of the Bernoulli formula, adapted for supervised learning.</a:t>
            </a:r>
          </a:p>
          <a:p>
            <a:endParaRPr lang="en-US" sz="1800" dirty="0"/>
          </a:p>
          <a:p>
            <a:pPr>
              <a:buFontTx/>
              <a:buChar char="-"/>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325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5FCEF-519E-D682-2B66-46E67DE65E11}"/>
              </a:ext>
            </a:extLst>
          </p:cNvPr>
          <p:cNvSpPr>
            <a:spLocks noGrp="1"/>
          </p:cNvSpPr>
          <p:nvPr>
            <p:ph type="title"/>
          </p:nvPr>
        </p:nvSpPr>
        <p:spPr>
          <a:xfrm>
            <a:off x="838200" y="365126"/>
            <a:ext cx="10515600" cy="775852"/>
          </a:xfrm>
        </p:spPr>
        <p:txBody>
          <a:bodyPr>
            <a:normAutofit/>
          </a:bodyPr>
          <a:lstStyle/>
          <a:p>
            <a:pPr algn="ctr"/>
            <a:r>
              <a:rPr lang="en-US" sz="2400" dirty="0">
                <a:latin typeface="Arial Black" panose="020B0A04020102020204" pitchFamily="34" charset="0"/>
              </a:rPr>
              <a:t>Regularized Cross Entropy Loss function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57700E2-8FE8-A873-0F5A-6212382671C4}"/>
                  </a:ext>
                </a:extLst>
              </p:cNvPr>
              <p:cNvSpPr>
                <a:spLocks noGrp="1"/>
              </p:cNvSpPr>
              <p:nvPr>
                <p:ph idx="1"/>
              </p:nvPr>
            </p:nvSpPr>
            <p:spPr>
              <a:xfrm>
                <a:off x="804562" y="1199478"/>
                <a:ext cx="10515600" cy="3893751"/>
              </a:xfrm>
            </p:spPr>
            <p:txBody>
              <a:bodyPr>
                <a:normAutofit/>
              </a:bodyPr>
              <a:lstStyle/>
              <a:p>
                <a:pPr>
                  <a:buFont typeface="Wingdings" panose="05000000000000000000" pitchFamily="2" charset="2"/>
                  <a:buChar char="§"/>
                </a:pPr>
                <a:r>
                  <a:rPr lang="en-US" sz="1600" dirty="0">
                    <a:latin typeface="Aptos" panose="020B0004020202020204" pitchFamily="34" charset="0"/>
                    <a:cs typeface="Times New Roman" panose="02020603050405020304" pitchFamily="18" charset="0"/>
                  </a:rPr>
                  <a:t>Used in the binary classification problems and penalize overly complex models that might overfit the training data.</a:t>
                </a:r>
              </a:p>
              <a:p>
                <a:pPr>
                  <a:buFont typeface="Wingdings" panose="05000000000000000000" pitchFamily="2" charset="2"/>
                  <a:buChar char="§"/>
                </a:pPr>
                <a:r>
                  <a:rPr lang="en-US" sz="1600" dirty="0">
                    <a:latin typeface="Aptos" panose="020B0004020202020204" pitchFamily="34" charset="0"/>
                    <a:cs typeface="Times New Roman" panose="02020603050405020304" pitchFamily="18" charset="0"/>
                  </a:rPr>
                  <a:t>The regularized Cross Entropy Loss Function combine the standard cross entropy loss with a penalty term.</a:t>
                </a:r>
              </a:p>
              <a:p>
                <a:pPr>
                  <a:buFont typeface="Wingdings" panose="05000000000000000000" pitchFamily="2" charset="2"/>
                  <a:buChar char="§"/>
                </a:pPr>
                <a:r>
                  <a:rPr lang="en-US" sz="1600" dirty="0">
                    <a:latin typeface="Aptos" panose="020B0004020202020204" pitchFamily="34" charset="0"/>
                    <a:cs typeface="Times New Roman" panose="02020603050405020304" pitchFamily="18" charset="0"/>
                  </a:rPr>
                  <a:t>L</a:t>
                </a:r>
                <a:r>
                  <a:rPr lang="en-US" sz="1600" baseline="-25000" dirty="0">
                    <a:latin typeface="Aptos" panose="020B0004020202020204" pitchFamily="34" charset="0"/>
                    <a:cs typeface="Times New Roman" panose="02020603050405020304" pitchFamily="18" charset="0"/>
                  </a:rPr>
                  <a:t>2 </a:t>
                </a:r>
                <a:r>
                  <a:rPr lang="en-US" sz="1600" dirty="0">
                    <a:latin typeface="Aptos" panose="020B0004020202020204" pitchFamily="34" charset="0"/>
                    <a:cs typeface="Times New Roman" panose="02020603050405020304" pitchFamily="18" charset="0"/>
                  </a:rPr>
                  <a:t> formula:   Loss = Cross Entropy Loss  + </a:t>
                </a:r>
                <a:r>
                  <a:rPr lang="el-GR" sz="1600" dirty="0">
                    <a:latin typeface="Aptos" panose="020B0004020202020204" pitchFamily="34" charset="0"/>
                    <a:cs typeface="Times New Roman" panose="02020603050405020304" pitchFamily="18" charset="0"/>
                  </a:rPr>
                  <a:t>λ</a:t>
                </a:r>
                <a:r>
                  <a:rPr lang="en-US" sz="1600" dirty="0">
                    <a:latin typeface="Aptos" panose="020B0004020202020204" pitchFamily="34" charset="0"/>
                    <a:cs typeface="Times New Roman" panose="02020603050405020304" pitchFamily="18" charset="0"/>
                  </a:rPr>
                  <a:t>  </a:t>
                </a:r>
                <a14:m>
                  <m:oMath xmlns:m="http://schemas.openxmlformats.org/officeDocument/2006/math">
                    <m:nary>
                      <m:naryPr>
                        <m:chr m:val="∑"/>
                        <m:subHide m:val="on"/>
                        <m:supHide m:val="on"/>
                        <m:ctrlPr>
                          <a:rPr lang="en-US" sz="1600" i="1" smtClean="0">
                            <a:latin typeface="Cambria Math" panose="02040503050406030204" pitchFamily="18" charset="0"/>
                            <a:cs typeface="Times New Roman" panose="02020603050405020304" pitchFamily="18" charset="0"/>
                          </a:rPr>
                        </m:ctrlPr>
                      </m:naryPr>
                      <m:sub/>
                      <m:sup/>
                      <m:e>
                        <m:r>
                          <a:rPr lang="en-US" sz="1600" b="0" i="1" smtClean="0">
                            <a:latin typeface="Cambria Math" panose="02040503050406030204" pitchFamily="18" charset="0"/>
                            <a:cs typeface="Times New Roman" panose="02020603050405020304" pitchFamily="18" charset="0"/>
                          </a:rPr>
                          <m:t>𝑤</m:t>
                        </m:r>
                        <m:r>
                          <a:rPr lang="en-US" sz="1600" b="0" i="1" baseline="30000" smtClean="0">
                            <a:latin typeface="Cambria Math" panose="02040503050406030204" pitchFamily="18" charset="0"/>
                            <a:cs typeface="Times New Roman" panose="02020603050405020304" pitchFamily="18" charset="0"/>
                          </a:rPr>
                          <m:t>2</m:t>
                        </m:r>
                      </m:e>
                    </m:nary>
                  </m:oMath>
                </a14:m>
                <a:endParaRPr lang="en-US" sz="1600" dirty="0">
                  <a:latin typeface="Aptos" panose="020B0004020202020204" pitchFamily="34" charset="0"/>
                  <a:cs typeface="Times New Roman" panose="02020603050405020304" pitchFamily="18" charset="0"/>
                </a:endParaRPr>
              </a:p>
              <a:p>
                <a:pPr lvl="1">
                  <a:buFont typeface="Wingdings" panose="05000000000000000000" pitchFamily="2" charset="2"/>
                  <a:buChar char="§"/>
                </a:pPr>
                <a:endParaRPr lang="en-US" sz="1600" dirty="0">
                  <a:latin typeface="Aptos" panose="020B0004020202020204" pitchFamily="34" charset="0"/>
                  <a:cs typeface="Times New Roman" panose="02020603050405020304" pitchFamily="18" charset="0"/>
                </a:endParaRPr>
              </a:p>
              <a:p>
                <a:pPr lvl="1">
                  <a:buFont typeface="Wingdings" panose="05000000000000000000" pitchFamily="2" charset="2"/>
                  <a:buChar char="§"/>
                </a:pPr>
                <a:r>
                  <a:rPr lang="el-GR" sz="1600" dirty="0">
                    <a:latin typeface="Aptos" panose="020B0004020202020204" pitchFamily="34" charset="0"/>
                    <a:cs typeface="Times New Roman" panose="02020603050405020304" pitchFamily="18" charset="0"/>
                  </a:rPr>
                  <a:t>λ</a:t>
                </a:r>
                <a:r>
                  <a:rPr lang="en-US" sz="1600" dirty="0">
                    <a:latin typeface="Aptos" panose="020B0004020202020204" pitchFamily="34" charset="0"/>
                    <a:cs typeface="Times New Roman" panose="02020603050405020304" pitchFamily="18" charset="0"/>
                  </a:rPr>
                  <a:t> = regularization rate</a:t>
                </a:r>
              </a:p>
              <a:p>
                <a:pPr lvl="1">
                  <a:buFont typeface="Wingdings" panose="05000000000000000000" pitchFamily="2" charset="2"/>
                  <a:buChar char="§"/>
                </a:pPr>
                <a:r>
                  <a:rPr lang="en-US" sz="1600" dirty="0">
                    <a:latin typeface="Aptos" panose="020B0004020202020204" pitchFamily="34" charset="0"/>
                    <a:cs typeface="Times New Roman" panose="02020603050405020304" pitchFamily="18" charset="0"/>
                  </a:rPr>
                  <a:t>W  model’s weight</a:t>
                </a:r>
                <a:br>
                  <a:rPr lang="en-US" sz="1400" dirty="0">
                    <a:latin typeface="Arial Black" panose="020B0A04020102020204" pitchFamily="34" charset="0"/>
                    <a:cs typeface="Times New Roman" panose="02020603050405020304" pitchFamily="18" charset="0"/>
                  </a:rPr>
                </a:br>
                <a:endParaRPr lang="en-US" sz="1400" dirty="0">
                  <a:latin typeface="Arial Black" panose="020B0A04020102020204" pitchFamily="34"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057700E2-8FE8-A873-0F5A-6212382671C4}"/>
                  </a:ext>
                </a:extLst>
              </p:cNvPr>
              <p:cNvSpPr>
                <a:spLocks noGrp="1" noRot="1" noChangeAspect="1" noMove="1" noResize="1" noEditPoints="1" noAdjustHandles="1" noChangeArrowheads="1" noChangeShapeType="1" noTextEdit="1"/>
              </p:cNvSpPr>
              <p:nvPr>
                <p:ph idx="1"/>
              </p:nvPr>
            </p:nvSpPr>
            <p:spPr>
              <a:xfrm>
                <a:off x="804562" y="1199478"/>
                <a:ext cx="10515600" cy="3893751"/>
              </a:xfrm>
              <a:blipFill>
                <a:blip r:embed="rId2"/>
                <a:stretch>
                  <a:fillRect l="-232" t="-1095"/>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34551D29-3694-9655-591D-C7AF9F0ECF9E}"/>
              </a:ext>
            </a:extLst>
          </p:cNvPr>
          <p:cNvPicPr>
            <a:picLocks noChangeAspect="1"/>
          </p:cNvPicPr>
          <p:nvPr/>
        </p:nvPicPr>
        <p:blipFill>
          <a:blip r:embed="rId3"/>
          <a:stretch>
            <a:fillRect/>
          </a:stretch>
        </p:blipFill>
        <p:spPr>
          <a:xfrm>
            <a:off x="3724348" y="2934118"/>
            <a:ext cx="4676028" cy="2159111"/>
          </a:xfrm>
          <a:prstGeom prst="rect">
            <a:avLst/>
          </a:prstGeom>
        </p:spPr>
      </p:pic>
      <p:pic>
        <p:nvPicPr>
          <p:cNvPr id="7" name="Picture 6">
            <a:extLst>
              <a:ext uri="{FF2B5EF4-FFF2-40B4-BE49-F238E27FC236}">
                <a16:creationId xmlns:a16="http://schemas.microsoft.com/office/drawing/2014/main" id="{F14679E5-7584-EAB7-CB3B-B828FA4FEFA1}"/>
              </a:ext>
            </a:extLst>
          </p:cNvPr>
          <p:cNvPicPr>
            <a:picLocks noChangeAspect="1"/>
          </p:cNvPicPr>
          <p:nvPr/>
        </p:nvPicPr>
        <p:blipFill>
          <a:blip r:embed="rId4"/>
          <a:stretch>
            <a:fillRect/>
          </a:stretch>
        </p:blipFill>
        <p:spPr>
          <a:xfrm>
            <a:off x="8434254" y="2986603"/>
            <a:ext cx="2825895" cy="1720938"/>
          </a:xfrm>
          <a:prstGeom prst="rect">
            <a:avLst/>
          </a:prstGeom>
        </p:spPr>
      </p:pic>
    </p:spTree>
    <p:extLst>
      <p:ext uri="{BB962C8B-B14F-4D97-AF65-F5344CB8AC3E}">
        <p14:creationId xmlns:p14="http://schemas.microsoft.com/office/powerpoint/2010/main" val="11866606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A89F7C5-063B-6E5D-96C1-49EDCEE99232}"/>
                  </a:ext>
                </a:extLst>
              </p:cNvPr>
              <p:cNvSpPr>
                <a:spLocks noGrp="1"/>
              </p:cNvSpPr>
              <p:nvPr>
                <p:ph idx="1"/>
              </p:nvPr>
            </p:nvSpPr>
            <p:spPr>
              <a:xfrm>
                <a:off x="838200" y="535459"/>
                <a:ext cx="10515600" cy="5641504"/>
              </a:xfrm>
            </p:spPr>
            <p:txBody>
              <a:bodyPr>
                <a:normAutofit fontScale="70000" lnSpcReduction="20000"/>
              </a:bodyPr>
              <a:lstStyle/>
              <a:p>
                <a:r>
                  <a:rPr lang="en-US" sz="1800" dirty="0">
                    <a:latin typeface="Aptos Black" panose="020B0004020202020204" pitchFamily="34" charset="0"/>
                  </a:rPr>
                  <a:t>Example-1: </a:t>
                </a:r>
              </a:p>
              <a:p>
                <a:r>
                  <a:rPr lang="en-US" sz="1800" dirty="0">
                    <a:latin typeface="Aptos Black" panose="020B0004020202020204" pitchFamily="34" charset="0"/>
                  </a:rPr>
                  <a:t>given: </a:t>
                </a:r>
                <a:r>
                  <a:rPr lang="el-GR" sz="1800" dirty="0">
                    <a:latin typeface="Aptos Black" panose="020B0004020202020204" pitchFamily="34" charset="0"/>
                  </a:rPr>
                  <a:t>θ</a:t>
                </a:r>
                <a:r>
                  <a:rPr lang="en-US" sz="1800" baseline="30000" dirty="0">
                    <a:latin typeface="Aptos Black" panose="020B0004020202020204" pitchFamily="34" charset="0"/>
                  </a:rPr>
                  <a:t>T</a:t>
                </a:r>
                <a:r>
                  <a:rPr lang="en-US" sz="1800" dirty="0">
                    <a:latin typeface="Aptos Black" panose="020B0004020202020204" pitchFamily="34" charset="0"/>
                  </a:rPr>
                  <a:t>x=−30x</a:t>
                </a:r>
                <a:r>
                  <a:rPr lang="en-US" sz="1800" baseline="-25000" dirty="0">
                    <a:latin typeface="Aptos Black" panose="020B0004020202020204" pitchFamily="34" charset="0"/>
                  </a:rPr>
                  <a:t>0</a:t>
                </a:r>
                <a:r>
                  <a:rPr lang="en-US" sz="1800" dirty="0">
                    <a:latin typeface="Aptos Black" panose="020B0004020202020204" pitchFamily="34" charset="0"/>
                  </a:rPr>
                  <a:t>+x</a:t>
                </a:r>
                <a:r>
                  <a:rPr lang="en-US" sz="1800" baseline="-25000" dirty="0">
                    <a:latin typeface="Aptos Black" panose="020B0004020202020204" pitchFamily="34" charset="0"/>
                  </a:rPr>
                  <a:t>1</a:t>
                </a:r>
                <a:r>
                  <a:rPr lang="en-US" sz="1800" dirty="0">
                    <a:latin typeface="Aptos Black" panose="020B0004020202020204" pitchFamily="34" charset="0"/>
                  </a:rPr>
                  <a:t>+x</a:t>
                </a:r>
                <a:r>
                  <a:rPr lang="en-US" sz="1800" baseline="-25000" dirty="0">
                    <a:latin typeface="Aptos Black" panose="020B0004020202020204" pitchFamily="34" charset="0"/>
                  </a:rPr>
                  <a:t>2</a:t>
                </a:r>
              </a:p>
              <a:p>
                <a:r>
                  <a:rPr lang="en-US" sz="1800" dirty="0">
                    <a:latin typeface="Aptos Black" panose="020B0004020202020204" pitchFamily="34" charset="0"/>
                  </a:rPr>
                  <a:t>Predict </a:t>
                </a:r>
                <a14:m>
                  <m:oMath xmlns:m="http://schemas.openxmlformats.org/officeDocument/2006/math">
                    <m:r>
                      <a:rPr lang="en-US" sz="1800" i="1">
                        <a:latin typeface="Cambria Math" panose="02040503050406030204" pitchFamily="18" charset="0"/>
                      </a:rPr>
                      <m:t>𝑦</m:t>
                    </m:r>
                    <m:r>
                      <a:rPr lang="en-US" sz="1800">
                        <a:latin typeface="Cambria Math" panose="02040503050406030204" pitchFamily="18" charset="0"/>
                      </a:rPr>
                      <m:t>=1</m:t>
                    </m:r>
                  </m:oMath>
                </a14:m>
                <a:r>
                  <a:rPr lang="en-US" sz="1800" dirty="0">
                    <a:latin typeface="Aptos Black" panose="020B0004020202020204" pitchFamily="34" charset="0"/>
                  </a:rPr>
                  <a:t> if </a:t>
                </a:r>
                <a14:m>
                  <m:oMath xmlns:m="http://schemas.openxmlformats.org/officeDocument/2006/math">
                    <m:sSup>
                      <m:sSupPr>
                        <m:ctrlPr>
                          <a:rPr lang="fa-IR" sz="1800" i="1">
                            <a:latin typeface="Cambria Math" panose="02040503050406030204" pitchFamily="18" charset="0"/>
                          </a:rPr>
                        </m:ctrlPr>
                      </m:sSupPr>
                      <m:e>
                        <m:r>
                          <a:rPr lang="fa-IR" sz="1800" i="1">
                            <a:latin typeface="Cambria Math" panose="02040503050406030204" pitchFamily="18" charset="0"/>
                          </a:rPr>
                          <m:t>𝜃</m:t>
                        </m:r>
                      </m:e>
                      <m:sup>
                        <m:r>
                          <a:rPr lang="fa-IR" sz="1800" i="1">
                            <a:latin typeface="Cambria Math" panose="02040503050406030204" pitchFamily="18" charset="0"/>
                          </a:rPr>
                          <m:t>𝑇</m:t>
                        </m:r>
                      </m:sup>
                    </m:sSup>
                    <m:r>
                      <a:rPr lang="fa-IR" sz="1800" i="1">
                        <a:latin typeface="Cambria Math" panose="02040503050406030204" pitchFamily="18" charset="0"/>
                      </a:rPr>
                      <m:t>𝑥</m:t>
                    </m:r>
                    <m:r>
                      <a:rPr lang="fa-IR" sz="1800">
                        <a:latin typeface="Cambria Math" panose="02040503050406030204" pitchFamily="18" charset="0"/>
                      </a:rPr>
                      <m:t>≥0</m:t>
                    </m:r>
                  </m:oMath>
                </a14:m>
                <a:endParaRPr lang="en-US" sz="1800" dirty="0">
                  <a:latin typeface="Aptos Black" panose="020B0004020202020204" pitchFamily="34" charset="0"/>
                </a:endParaRPr>
              </a:p>
              <a:p>
                <a:r>
                  <a:rPr lang="en-US" sz="1800" dirty="0">
                    <a:latin typeface="Aptos Black" panose="020B0004020202020204" pitchFamily="34" charset="0"/>
                  </a:rPr>
                  <a:t>assuming 𝑥</a:t>
                </a:r>
                <a:r>
                  <a:rPr lang="en-US" sz="1800" baseline="-25000" dirty="0">
                    <a:latin typeface="Aptos Black" panose="020B0004020202020204" pitchFamily="34" charset="0"/>
                  </a:rPr>
                  <a:t>0</a:t>
                </a:r>
                <a:r>
                  <a:rPr lang="en-US" sz="1800" dirty="0">
                    <a:latin typeface="Aptos Black" panose="020B0004020202020204" pitchFamily="34" charset="0"/>
                  </a:rPr>
                  <a:t>=1 (bias term), the decision boundary becomes:</a:t>
                </a:r>
              </a:p>
              <a:p>
                <a:r>
                  <a:rPr lang="en-US" sz="1800" dirty="0">
                    <a:latin typeface="Aptos Black" panose="020B0004020202020204" pitchFamily="34" charset="0"/>
                  </a:rPr>
                  <a:t>X</a:t>
                </a:r>
                <a:r>
                  <a:rPr lang="en-US" sz="1800" baseline="-25000" dirty="0">
                    <a:latin typeface="Aptos Black" panose="020B0004020202020204" pitchFamily="34" charset="0"/>
                  </a:rPr>
                  <a:t>0 </a:t>
                </a:r>
                <a:r>
                  <a:rPr lang="en-US" sz="1800" dirty="0">
                    <a:latin typeface="Aptos Black" panose="020B0004020202020204" pitchFamily="34" charset="0"/>
                  </a:rPr>
                  <a:t>=1  then: </a:t>
                </a:r>
                <a:r>
                  <a:rPr lang="el-GR" sz="1800" dirty="0">
                    <a:latin typeface="Aptos Black" panose="020B0004020202020204" pitchFamily="34" charset="0"/>
                  </a:rPr>
                  <a:t>θ</a:t>
                </a:r>
                <a:r>
                  <a:rPr lang="en-US" sz="1800" baseline="30000" dirty="0">
                    <a:latin typeface="Aptos Black" panose="020B0004020202020204" pitchFamily="34" charset="0"/>
                  </a:rPr>
                  <a:t>T</a:t>
                </a:r>
                <a:r>
                  <a:rPr lang="en-US" sz="1800" dirty="0">
                    <a:latin typeface="Aptos Black" panose="020B0004020202020204" pitchFamily="34" charset="0"/>
                  </a:rPr>
                  <a:t>x=−30+x</a:t>
                </a:r>
                <a:r>
                  <a:rPr lang="en-US" sz="1800" baseline="-25000" dirty="0">
                    <a:latin typeface="Aptos Black" panose="020B0004020202020204" pitchFamily="34" charset="0"/>
                  </a:rPr>
                  <a:t>1</a:t>
                </a:r>
                <a:r>
                  <a:rPr lang="en-US" sz="1800" dirty="0">
                    <a:latin typeface="Aptos Black" panose="020B0004020202020204" pitchFamily="34" charset="0"/>
                  </a:rPr>
                  <a:t>+x</a:t>
                </a:r>
                <a:r>
                  <a:rPr lang="en-US" sz="1800" baseline="-25000" dirty="0">
                    <a:latin typeface="Aptos Black" panose="020B0004020202020204" pitchFamily="34" charset="0"/>
                  </a:rPr>
                  <a:t>2</a:t>
                </a:r>
                <a:r>
                  <a:rPr lang="en-US" sz="1800" dirty="0">
                    <a:latin typeface="Aptos Black" panose="020B0004020202020204" pitchFamily="34" charset="0"/>
                  </a:rPr>
                  <a:t>  ===&gt; θ</a:t>
                </a:r>
                <a:r>
                  <a:rPr lang="en-US" sz="1800" baseline="-25000" dirty="0">
                    <a:latin typeface="Aptos Black" panose="020B0004020202020204" pitchFamily="34" charset="0"/>
                  </a:rPr>
                  <a:t>0</a:t>
                </a:r>
                <a:r>
                  <a:rPr lang="en-US" sz="1800" dirty="0">
                    <a:latin typeface="Aptos Black" panose="020B0004020202020204" pitchFamily="34" charset="0"/>
                  </a:rPr>
                  <a:t>x0+</a:t>
                </a:r>
                <a:r>
                  <a:rPr lang="el-GR" sz="1800" dirty="0">
                    <a:latin typeface="Aptos Black" panose="020B0004020202020204" pitchFamily="34" charset="0"/>
                  </a:rPr>
                  <a:t>θ</a:t>
                </a:r>
                <a:r>
                  <a:rPr lang="en-US" sz="1800" baseline="-25000" dirty="0">
                    <a:latin typeface="Aptos Black" panose="020B0004020202020204" pitchFamily="34" charset="0"/>
                  </a:rPr>
                  <a:t>1</a:t>
                </a:r>
                <a:r>
                  <a:rPr lang="en-US" sz="1800" dirty="0">
                    <a:latin typeface="Aptos Black" panose="020B0004020202020204" pitchFamily="34" charset="0"/>
                  </a:rPr>
                  <a:t>x</a:t>
                </a:r>
                <a:r>
                  <a:rPr lang="en-US" sz="1800" baseline="-25000" dirty="0">
                    <a:latin typeface="Aptos Black" panose="020B0004020202020204" pitchFamily="34" charset="0"/>
                  </a:rPr>
                  <a:t>1</a:t>
                </a:r>
                <a:r>
                  <a:rPr lang="en-US" sz="1800" dirty="0">
                    <a:latin typeface="Aptos Black" panose="020B0004020202020204" pitchFamily="34" charset="0"/>
                  </a:rPr>
                  <a:t>+</a:t>
                </a:r>
                <a:r>
                  <a:rPr lang="el-GR" sz="1800" dirty="0">
                    <a:latin typeface="Aptos Black" panose="020B0004020202020204" pitchFamily="34" charset="0"/>
                  </a:rPr>
                  <a:t>θ</a:t>
                </a:r>
                <a:r>
                  <a:rPr lang="en-US" sz="1800" dirty="0">
                    <a:latin typeface="Aptos Black" panose="020B0004020202020204" pitchFamily="34" charset="0"/>
                  </a:rPr>
                  <a:t>2x</a:t>
                </a:r>
                <a:r>
                  <a:rPr lang="en-US" sz="1800" baseline="-25000" dirty="0">
                    <a:latin typeface="Aptos Black" panose="020B0004020202020204" pitchFamily="34" charset="0"/>
                  </a:rPr>
                  <a:t>2 </a:t>
                </a:r>
              </a:p>
              <a:p>
                <a:r>
                  <a:rPr lang="en-US" sz="1800" dirty="0">
                    <a:latin typeface="Aptos Black" panose="020B0004020202020204" pitchFamily="34" charset="0"/>
                  </a:rPr>
                  <a:t>Where  θ</a:t>
                </a:r>
                <a:r>
                  <a:rPr lang="en-US" sz="1800" baseline="-25000" dirty="0">
                    <a:latin typeface="Aptos Black" panose="020B0004020202020204" pitchFamily="34" charset="0"/>
                  </a:rPr>
                  <a:t>0 </a:t>
                </a:r>
                <a:r>
                  <a:rPr lang="en-US" sz="1800" dirty="0">
                    <a:latin typeface="Aptos Black" panose="020B0004020202020204" pitchFamily="34" charset="0"/>
                  </a:rPr>
                  <a:t>=-30, θ</a:t>
                </a:r>
                <a:r>
                  <a:rPr lang="en-US" sz="1800" baseline="-25000" dirty="0">
                    <a:latin typeface="Aptos Black" panose="020B0004020202020204" pitchFamily="34" charset="0"/>
                  </a:rPr>
                  <a:t>01</a:t>
                </a:r>
                <a:r>
                  <a:rPr lang="en-US" sz="1800" dirty="0">
                    <a:latin typeface="Aptos Black" panose="020B0004020202020204" pitchFamily="34" charset="0"/>
                  </a:rPr>
                  <a:t>=1, θ</a:t>
                </a:r>
                <a:r>
                  <a:rPr lang="en-US" sz="1800" baseline="-25000" dirty="0">
                    <a:latin typeface="Aptos Black" panose="020B0004020202020204" pitchFamily="34" charset="0"/>
                  </a:rPr>
                  <a:t>2 </a:t>
                </a:r>
                <a:r>
                  <a:rPr lang="en-US" sz="1800" dirty="0">
                    <a:latin typeface="Aptos Black" panose="020B0004020202020204" pitchFamily="34" charset="0"/>
                  </a:rPr>
                  <a:t> =1</a:t>
                </a:r>
              </a:p>
              <a:p>
                <a:r>
                  <a:rPr lang="en-US" sz="1800" dirty="0"/>
                  <a:t>where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𝜃</m:t>
                        </m:r>
                      </m:e>
                      <m:sup>
                        <m:r>
                          <a:rPr lang="en-US" i="1">
                            <a:latin typeface="Cambria Math" panose="02040503050406030204" pitchFamily="18" charset="0"/>
                          </a:rPr>
                          <m:t>𝑇</m:t>
                        </m:r>
                      </m:sup>
                    </m:sSup>
                    <m:r>
                      <a:rPr lang="en-US" i="1">
                        <a:latin typeface="Cambria Math" panose="02040503050406030204" pitchFamily="18" charset="0"/>
                      </a:rPr>
                      <m:t>𝑥</m:t>
                    </m:r>
                    <m:r>
                      <a:rPr lang="en-US">
                        <a:latin typeface="Cambria Math" panose="02040503050406030204" pitchFamily="18" charset="0"/>
                      </a:rPr>
                      <m:t>=0</m:t>
                    </m:r>
                    <m:r>
                      <a:rPr lang="en-US" b="0" i="0" smtClean="0">
                        <a:latin typeface="Cambria Math" panose="02040503050406030204" pitchFamily="18" charset="0"/>
                      </a:rPr>
                      <m:t> </m:t>
                    </m:r>
                    <m:sSup>
                      <m:sSupPr>
                        <m:ctrlPr>
                          <a:rPr lang="en-US" b="0" i="0" smtClean="0">
                            <a:latin typeface="Cambria Math" panose="02040503050406030204" pitchFamily="18" charset="0"/>
                          </a:rPr>
                        </m:ctrlPr>
                      </m:sSupPr>
                      <m:e>
                        <m:r>
                          <m:rPr>
                            <m:sty m:val="p"/>
                          </m:rPr>
                          <a:rPr lang="en-US" b="0" i="0" smtClean="0">
                            <a:latin typeface="Cambria Math" panose="02040503050406030204" pitchFamily="18" charset="0"/>
                          </a:rPr>
                          <m:t>it</m:t>
                        </m:r>
                      </m:e>
                      <m:sup>
                        <m:r>
                          <a:rPr lang="en-US" b="0" i="0" smtClean="0">
                            <a:latin typeface="Cambria Math" panose="02040503050406030204" pitchFamily="18" charset="0"/>
                          </a:rPr>
                          <m:t>′</m:t>
                        </m:r>
                      </m:sup>
                    </m:sSup>
                    <m:r>
                      <m:rPr>
                        <m:sty m:val="p"/>
                      </m:rPr>
                      <a:rPr lang="en-US" b="0" i="0" smtClean="0">
                        <a:latin typeface="Cambria Math" panose="02040503050406030204" pitchFamily="18" charset="0"/>
                      </a:rPr>
                      <m:t>s</m:t>
                    </m:r>
                    <m:r>
                      <a:rPr lang="en-US" b="0" i="0" smtClean="0">
                        <a:latin typeface="Cambria Math" panose="02040503050406030204" pitchFamily="18" charset="0"/>
                      </a:rPr>
                      <m:t> </m:t>
                    </m:r>
                    <m:r>
                      <m:rPr>
                        <m:sty m:val="p"/>
                      </m:rPr>
                      <a:rPr lang="en-US" b="0" i="0" smtClean="0">
                        <a:latin typeface="Cambria Math" panose="02040503050406030204" pitchFamily="18" charset="0"/>
                      </a:rPr>
                      <m:t>boundary</m:t>
                    </m:r>
                    <m:r>
                      <a:rPr lang="en-US" b="0" i="0" smtClean="0">
                        <a:latin typeface="Cambria Math" panose="02040503050406030204" pitchFamily="18" charset="0"/>
                      </a:rPr>
                      <m:t>.    </m:t>
                    </m:r>
                  </m:oMath>
                </a14:m>
                <a:endParaRPr lang="en-US" sz="1800" dirty="0">
                  <a:latin typeface="Aptos Black" panose="020B0004020202020204" pitchFamily="34" charset="0"/>
                </a:endParaRPr>
              </a:p>
              <a:p>
                <a:r>
                  <a:rPr lang="en-US" sz="2400" dirty="0">
                    <a:latin typeface="Aptos" panose="020B0004020202020204" pitchFamily="34" charset="0"/>
                  </a:rPr>
                  <a:t>The decision boundary is the line x</a:t>
                </a:r>
                <a:r>
                  <a:rPr lang="en-US" sz="2400" baseline="-25000" dirty="0">
                    <a:latin typeface="Aptos" panose="020B0004020202020204" pitchFamily="34" charset="0"/>
                  </a:rPr>
                  <a:t>1</a:t>
                </a:r>
                <a:r>
                  <a:rPr lang="en-US" sz="2400" dirty="0">
                    <a:latin typeface="Aptos" panose="020B0004020202020204" pitchFamily="34" charset="0"/>
                  </a:rPr>
                  <a:t>+x</a:t>
                </a:r>
                <a:r>
                  <a:rPr lang="en-US" sz="2400" baseline="-25000" dirty="0">
                    <a:latin typeface="Aptos" panose="020B0004020202020204" pitchFamily="34" charset="0"/>
                  </a:rPr>
                  <a:t>2  </a:t>
                </a:r>
                <a:r>
                  <a:rPr lang="en-US" sz="2400" dirty="0">
                    <a:latin typeface="Aptos" panose="020B0004020202020204" pitchFamily="34" charset="0"/>
                  </a:rPr>
                  <a:t>= 30 </a:t>
                </a:r>
                <a:r>
                  <a:rPr lang="en-US" sz="2400" dirty="0"/>
                  <a:t>separating the two prediction classes. </a:t>
                </a:r>
              </a:p>
              <a:p>
                <a:r>
                  <a:rPr lang="en-US" sz="2400" dirty="0">
                    <a:latin typeface="Aptos" panose="020B0004020202020204" pitchFamily="34" charset="0"/>
                  </a:rPr>
                  <a:t>This is a straight line in the 𝑥</a:t>
                </a:r>
                <a:r>
                  <a:rPr lang="en-US" sz="2400" baseline="-25000" dirty="0">
                    <a:latin typeface="Aptos" panose="020B0004020202020204" pitchFamily="34" charset="0"/>
                  </a:rPr>
                  <a:t>1 </a:t>
                </a:r>
                <a:r>
                  <a:rPr lang="en-US" sz="2400" dirty="0">
                    <a:latin typeface="Aptos" panose="020B0004020202020204" pitchFamily="34" charset="0"/>
                  </a:rPr>
                  <a:t>+ 𝑥</a:t>
                </a:r>
                <a:r>
                  <a:rPr lang="en-US" sz="2400" baseline="-25000" dirty="0">
                    <a:latin typeface="Aptos" panose="020B0004020202020204" pitchFamily="34" charset="0"/>
                  </a:rPr>
                  <a:t>2</a:t>
                </a:r>
                <a:r>
                  <a:rPr lang="en-US" sz="2400" dirty="0">
                    <a:latin typeface="Aptos" panose="020B0004020202020204" pitchFamily="34" charset="0"/>
                  </a:rPr>
                  <a:t> plane. You can plot it easily by choosing values that satisfy this equation.</a:t>
                </a:r>
              </a:p>
              <a:p>
                <a:r>
                  <a:rPr lang="en-US" sz="2400" dirty="0"/>
                  <a:t>Key Plotting Points:</a:t>
                </a:r>
              </a:p>
              <a:p>
                <a:r>
                  <a:rPr lang="en-US" sz="2400" dirty="0"/>
                  <a:t>X</a:t>
                </a:r>
                <a:r>
                  <a:rPr lang="en-US" sz="2400" baseline="-25000" dirty="0"/>
                  <a:t>2 </a:t>
                </a:r>
                <a:r>
                  <a:rPr lang="en-US" sz="2400" dirty="0"/>
                  <a:t>– intercept (0, 30)</a:t>
                </a:r>
              </a:p>
              <a:p>
                <a:r>
                  <a:rPr lang="en-US" sz="2400" dirty="0"/>
                  <a:t> X</a:t>
                </a:r>
                <a:r>
                  <a:rPr lang="en-US" sz="2400" baseline="-25000" dirty="0"/>
                  <a:t>1 </a:t>
                </a:r>
                <a:r>
                  <a:rPr lang="en-US" sz="2400" dirty="0"/>
                  <a:t>– intercept (30, 0)</a:t>
                </a:r>
              </a:p>
              <a:p>
                <a:r>
                  <a:rPr lang="en-US" sz="2400" b="1" dirty="0"/>
                  <a:t>Midpoint</a:t>
                </a:r>
                <a:r>
                  <a:rPr lang="en-US" sz="2400" dirty="0"/>
                  <a:t>: (15, 15)</a:t>
                </a:r>
              </a:p>
              <a:p>
                <a:r>
                  <a:rPr lang="en-US" sz="2400" dirty="0"/>
                  <a:t>Prediction Regions</a:t>
                </a:r>
              </a:p>
              <a:p>
                <a:r>
                  <a:rPr lang="en-US" sz="2400" dirty="0"/>
                  <a:t>Predict y =1:  Region above the line ( </a:t>
                </a:r>
                <a:r>
                  <a:rPr lang="en-US" sz="2400" dirty="0">
                    <a:latin typeface="Aptos" panose="020B0004020202020204" pitchFamily="34" charset="0"/>
                  </a:rPr>
                  <a:t>𝑥1+ 𝑥2</a:t>
                </a:r>
                <a:r>
                  <a:rPr lang="en-US" sz="2400" dirty="0"/>
                  <a:t> &gt;= 30)</a:t>
                </a:r>
              </a:p>
              <a:p>
                <a:r>
                  <a:rPr lang="en-US" sz="2400" dirty="0"/>
                  <a:t>Predict y =0:  Region below the line ( </a:t>
                </a:r>
                <a:r>
                  <a:rPr lang="en-US" sz="2400" dirty="0">
                    <a:latin typeface="Aptos" panose="020B0004020202020204" pitchFamily="34" charset="0"/>
                  </a:rPr>
                  <a:t>𝑥1+ 𝑥2</a:t>
                </a:r>
                <a:r>
                  <a:rPr lang="en-US" sz="2400" dirty="0"/>
                  <a:t> &lt; 30)</a:t>
                </a:r>
              </a:p>
              <a:p>
                <a:pPr marL="0" indent="0">
                  <a:buNone/>
                </a:pPr>
                <a:r>
                  <a:rPr lang="en-US" sz="2400" dirty="0"/>
                  <a:t>"Since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𝜃</m:t>
                        </m:r>
                      </m:e>
                      <m:sup>
                        <m:r>
                          <a:rPr lang="en-US" i="1">
                            <a:latin typeface="Cambria Math" panose="02040503050406030204" pitchFamily="18" charset="0"/>
                          </a:rPr>
                          <m:t>𝑇</m:t>
                        </m:r>
                      </m:sup>
                    </m:sSup>
                    <m:r>
                      <a:rPr lang="en-US" i="1">
                        <a:latin typeface="Cambria Math" panose="02040503050406030204" pitchFamily="18" charset="0"/>
                      </a:rPr>
                      <m:t>𝑥</m:t>
                    </m:r>
                    <m:r>
                      <a:rPr lang="en-US">
                        <a:latin typeface="Cambria Math" panose="02040503050406030204" pitchFamily="18" charset="0"/>
                      </a:rPr>
                      <m:t>≥0</m:t>
                    </m:r>
                    <m:r>
                      <m:rPr>
                        <m:nor/>
                      </m:rPr>
                      <a:rPr lang="en-US" i="0"/>
                      <m:t>  </m:t>
                    </m:r>
                    <m:r>
                      <a:rPr lang="en-US">
                        <a:latin typeface="Cambria Math" panose="02040503050406030204" pitchFamily="18" charset="0"/>
                      </a:rPr>
                      <m:t>⟺</m:t>
                    </m:r>
                    <m:r>
                      <m:rPr>
                        <m:nor/>
                      </m:rPr>
                      <a:rPr lang="en-US" i="0"/>
                      <m:t>  </m:t>
                    </m:r>
                    <m:r>
                      <a:rPr lang="en-US">
                        <a:latin typeface="Cambria Math" panose="02040503050406030204" pitchFamily="18" charset="0"/>
                      </a:rPr>
                      <m:t>−30+</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2</m:t>
                        </m:r>
                      </m:sub>
                    </m:sSub>
                    <m:r>
                      <a:rPr lang="en-US">
                        <a:latin typeface="Cambria Math" panose="02040503050406030204" pitchFamily="18" charset="0"/>
                      </a:rPr>
                      <m:t>≥0</m:t>
                    </m:r>
                    <m:r>
                      <m:rPr>
                        <m:nor/>
                      </m:rPr>
                      <a:rPr lang="en-US" i="0"/>
                      <m:t>  </m:t>
                    </m:r>
                    <m:r>
                      <a:rPr lang="en-US">
                        <a:latin typeface="Cambria Math" panose="02040503050406030204" pitchFamily="18" charset="0"/>
                      </a:rPr>
                      <m:t>⟺</m:t>
                    </m:r>
                    <m:r>
                      <m:rPr>
                        <m:nor/>
                      </m:rPr>
                      <a:rPr lang="en-US" i="0"/>
                      <m:t>  </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2</m:t>
                        </m:r>
                      </m:sub>
                    </m:sSub>
                    <m:r>
                      <a:rPr lang="en-US">
                        <a:latin typeface="Cambria Math" panose="02040503050406030204" pitchFamily="18" charset="0"/>
                      </a:rPr>
                      <m:t>≥30</m:t>
                    </m:r>
                  </m:oMath>
                </a14:m>
                <a:r>
                  <a:rPr lang="en-US" sz="2400" dirty="0"/>
                  <a:t>, the prediction rule becomes predict </a:t>
                </a:r>
                <a:endParaRPr lang="en-US" i="1" dirty="0"/>
              </a:p>
              <a:p>
                <a:pPr marL="0" indent="0">
                  <a:buNone/>
                </a:pPr>
                <a14:m>
                  <m:oMath xmlns:m="http://schemas.openxmlformats.org/officeDocument/2006/math">
                    <m:r>
                      <a:rPr lang="en-US" i="1">
                        <a:latin typeface="Cambria Math" panose="02040503050406030204" pitchFamily="18" charset="0"/>
                      </a:rPr>
                      <m:t>𝑦</m:t>
                    </m:r>
                    <m:r>
                      <a:rPr lang="en-US">
                        <a:latin typeface="Cambria Math" panose="02040503050406030204" pitchFamily="18" charset="0"/>
                      </a:rPr>
                      <m:t>=1</m:t>
                    </m:r>
                    <m:r>
                      <a:rPr lang="en-US" b="0" i="0" smtClean="0">
                        <a:latin typeface="Cambria Math" panose="02040503050406030204" pitchFamily="18" charset="0"/>
                      </a:rPr>
                      <m:t> </m:t>
                    </m:r>
                  </m:oMath>
                </a14:m>
                <a:r>
                  <a:rPr lang="en-US" sz="2400" dirty="0"/>
                  <a:t>when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2</m:t>
                        </m:r>
                      </m:sub>
                    </m:sSub>
                    <m:r>
                      <a:rPr lang="en-US">
                        <a:latin typeface="Cambria Math" panose="02040503050406030204" pitchFamily="18" charset="0"/>
                      </a:rPr>
                      <m:t>≥30</m:t>
                    </m:r>
                  </m:oMath>
                </a14:m>
                <a:r>
                  <a:rPr lang="en-US" sz="2400" dirty="0"/>
                  <a:t>."</a:t>
                </a:r>
                <a:endParaRPr lang="en-US" sz="2400" dirty="0">
                  <a:latin typeface="Aptos" panose="020B0004020202020204" pitchFamily="34" charset="0"/>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DA89F7C5-063B-6E5D-96C1-49EDCEE99232}"/>
                  </a:ext>
                </a:extLst>
              </p:cNvPr>
              <p:cNvSpPr>
                <a:spLocks noGrp="1" noRot="1" noChangeAspect="1" noMove="1" noResize="1" noEditPoints="1" noAdjustHandles="1" noChangeArrowheads="1" noChangeShapeType="1" noTextEdit="1"/>
              </p:cNvSpPr>
              <p:nvPr>
                <p:ph idx="1"/>
              </p:nvPr>
            </p:nvSpPr>
            <p:spPr>
              <a:xfrm>
                <a:off x="838200" y="535459"/>
                <a:ext cx="10515600" cy="5641504"/>
              </a:xfrm>
              <a:blipFill>
                <a:blip r:embed="rId2"/>
                <a:stretch>
                  <a:fillRect l="-406" t="-865"/>
                </a:stretch>
              </a:blipFill>
            </p:spPr>
            <p:txBody>
              <a:bodyPr/>
              <a:lstStyle/>
              <a:p>
                <a:r>
                  <a:rPr lang="en-US">
                    <a:noFill/>
                  </a:rPr>
                  <a:t> </a:t>
                </a:r>
              </a:p>
            </p:txBody>
          </p:sp>
        </mc:Fallback>
      </mc:AlternateContent>
    </p:spTree>
    <p:extLst>
      <p:ext uri="{BB962C8B-B14F-4D97-AF65-F5344CB8AC3E}">
        <p14:creationId xmlns:p14="http://schemas.microsoft.com/office/powerpoint/2010/main" val="1182345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E11D1-C816-9402-FBCB-3748DA71D919}"/>
              </a:ext>
            </a:extLst>
          </p:cNvPr>
          <p:cNvSpPr>
            <a:spLocks noGrp="1"/>
          </p:cNvSpPr>
          <p:nvPr>
            <p:ph type="title"/>
          </p:nvPr>
        </p:nvSpPr>
        <p:spPr>
          <a:xfrm>
            <a:off x="838200" y="365125"/>
            <a:ext cx="10515600" cy="829361"/>
          </a:xfrm>
        </p:spPr>
        <p:txBody>
          <a:bodyPr>
            <a:normAutofit/>
          </a:bodyPr>
          <a:lstStyle/>
          <a:p>
            <a:pPr algn="ctr"/>
            <a:r>
              <a:rPr lang="en-US" sz="2400" dirty="0">
                <a:latin typeface="Arial Black" panose="020B0A04020102020204" pitchFamily="34" charset="0"/>
              </a:rPr>
              <a:t>Vertical Decision Boundary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E0B82BB-DD3E-1A73-7A99-3FA10AF2430B}"/>
                  </a:ext>
                </a:extLst>
              </p:cNvPr>
              <p:cNvSpPr>
                <a:spLocks noGrp="1"/>
              </p:cNvSpPr>
              <p:nvPr>
                <p:ph idx="1"/>
              </p:nvPr>
            </p:nvSpPr>
            <p:spPr/>
            <p:txBody>
              <a:bodyPr>
                <a:normAutofit/>
              </a:bodyPr>
              <a:lstStyle/>
              <a:p>
                <a:pPr marL="0" indent="0">
                  <a:buNone/>
                </a:pPr>
                <a:r>
                  <a:rPr lang="en-US" sz="2000" dirty="0">
                    <a:latin typeface="Arial Black" panose="020B0A04020102020204" pitchFamily="34" charset="0"/>
                  </a:rPr>
                  <a:t>Example 3:</a:t>
                </a:r>
              </a:p>
              <a:p>
                <a:r>
                  <a:rPr lang="en-US" sz="2000" dirty="0">
                    <a:latin typeface="Aptos" panose="020B0004020202020204" pitchFamily="34" charset="0"/>
                  </a:rPr>
                  <a:t>Given:</a:t>
                </a:r>
              </a:p>
              <a:p>
                <a:r>
                  <a:rPr lang="en-US" sz="2000" dirty="0">
                    <a:latin typeface="Aptos" panose="020B0004020202020204" pitchFamily="34" charset="0"/>
                  </a:rPr>
                  <a:t>Predict  y = 1 if  5 -  x</a:t>
                </a:r>
                <a:r>
                  <a:rPr lang="en-US" sz="2000" baseline="-25000" dirty="0">
                    <a:latin typeface="Aptos" panose="020B0004020202020204" pitchFamily="34" charset="0"/>
                  </a:rPr>
                  <a:t>1  </a:t>
                </a:r>
                <a:r>
                  <a:rPr lang="en-US" sz="2000" dirty="0">
                    <a:latin typeface="Aptos" panose="020B0004020202020204" pitchFamily="34" charset="0"/>
                  </a:rPr>
                  <a:t>&gt;  0   </a:t>
                </a:r>
                <a:r>
                  <a:rPr lang="en-US" sz="2000" dirty="0">
                    <a:latin typeface="Aptos" panose="020B0004020202020204" pitchFamily="34" charset="0"/>
                    <a:sym typeface="Wingdings" panose="05000000000000000000" pitchFamily="2" charset="2"/>
                  </a:rPr>
                  <a:t></a:t>
                </a:r>
                <a:r>
                  <a:rPr lang="en-US" sz="2000" dirty="0">
                    <a:latin typeface="Aptos" panose="020B0004020202020204" pitchFamily="34" charset="0"/>
                  </a:rPr>
                  <a:t> </a:t>
                </a:r>
                <a:r>
                  <a:rPr lang="en-US" sz="2000" dirty="0">
                    <a:latin typeface="Aptos" panose="020B0004020202020204" pitchFamily="34" charset="0"/>
                    <a:sym typeface="Wingdings" panose="05000000000000000000" pitchFamily="2" charset="2"/>
                  </a:rPr>
                  <a:t> </a:t>
                </a:r>
                <a:r>
                  <a:rPr lang="en-US" sz="2000" dirty="0">
                    <a:latin typeface="Aptos" panose="020B0004020202020204" pitchFamily="34" charset="0"/>
                  </a:rPr>
                  <a:t>x</a:t>
                </a:r>
                <a:r>
                  <a:rPr lang="en-US" sz="2000" baseline="-25000" dirty="0">
                    <a:latin typeface="Aptos" panose="020B0004020202020204" pitchFamily="34" charset="0"/>
                  </a:rPr>
                  <a:t>1   </a:t>
                </a:r>
                <a:r>
                  <a:rPr lang="en-US" sz="2000" dirty="0">
                    <a:latin typeface="Aptos" panose="020B0004020202020204" pitchFamily="34" charset="0"/>
                  </a:rPr>
                  <a:t>&lt;   5</a:t>
                </a:r>
              </a:p>
              <a:p>
                <a:r>
                  <a:rPr lang="en-US" sz="2000" dirty="0">
                    <a:latin typeface="Aptos" panose="020B0004020202020204" pitchFamily="34" charset="0"/>
                  </a:rPr>
                  <a:t>This is a vertical decision boundary at </a:t>
                </a:r>
                <a14:m>
                  <m:oMath xmlns:m="http://schemas.openxmlformats.org/officeDocument/2006/math">
                    <m:sSub>
                      <m:sSubPr>
                        <m:ctrlPr>
                          <a:rPr lang="fa-IR" sz="2000" i="1">
                            <a:latin typeface="Cambria Math" panose="02040503050406030204" pitchFamily="18" charset="0"/>
                          </a:rPr>
                        </m:ctrlPr>
                      </m:sSubPr>
                      <m:e>
                        <m:r>
                          <a:rPr lang="fa-IR" sz="2000" i="1">
                            <a:latin typeface="Cambria Math" panose="02040503050406030204" pitchFamily="18" charset="0"/>
                          </a:rPr>
                          <m:t>𝑥</m:t>
                        </m:r>
                      </m:e>
                      <m:sub>
                        <m:r>
                          <a:rPr lang="fa-IR" sz="2000">
                            <a:latin typeface="Cambria Math" panose="02040503050406030204" pitchFamily="18" charset="0"/>
                          </a:rPr>
                          <m:t>1</m:t>
                        </m:r>
                      </m:sub>
                    </m:sSub>
                    <m:r>
                      <a:rPr lang="fa-IR" sz="2000">
                        <a:latin typeface="Cambria Math" panose="02040503050406030204" pitchFamily="18" charset="0"/>
                      </a:rPr>
                      <m:t>=5</m:t>
                    </m:r>
                  </m:oMath>
                </a14:m>
                <a:r>
                  <a:rPr lang="fa-IR" sz="2000" dirty="0">
                    <a:latin typeface="Aptos" panose="020B0004020202020204" pitchFamily="34" charset="0"/>
                  </a:rPr>
                  <a:t>. </a:t>
                </a:r>
                <a:r>
                  <a:rPr lang="en-US" sz="2000" dirty="0">
                    <a:latin typeface="Aptos" panose="020B0004020202020204" pitchFamily="34" charset="0"/>
                  </a:rPr>
                  <a:t>It’s a threshold rule—simple and interpretable.</a:t>
                </a:r>
              </a:p>
              <a:p>
                <a:r>
                  <a:rPr lang="en-US" sz="2000" dirty="0"/>
                  <a:t>it shows a </a:t>
                </a:r>
                <a:r>
                  <a:rPr lang="en-US" sz="2000" b="1" dirty="0"/>
                  <a:t>different kind of decision boundary</a:t>
                </a:r>
                <a:r>
                  <a:rPr lang="en-US" sz="2000" dirty="0"/>
                  <a:t> (vertical line, based on single-variable)-contrast to Example 1's diagonal line.</a:t>
                </a:r>
              </a:p>
              <a:p>
                <a:pPr marL="0" indent="0">
                  <a:buNone/>
                </a:pPr>
                <a:r>
                  <a:rPr lang="en-US" sz="2000" dirty="0">
                    <a:latin typeface="Arial Black" panose="020B0A04020102020204" pitchFamily="34" charset="0"/>
                  </a:rPr>
                  <a:t>Prediction Regions:</a:t>
                </a:r>
              </a:p>
              <a:p>
                <a:pPr lvl="0"/>
                <a:r>
                  <a:rPr lang="en-US" sz="2000" dirty="0"/>
                  <a:t>The </a:t>
                </a:r>
                <a:r>
                  <a:rPr lang="en-US" sz="2000" b="1" dirty="0"/>
                  <a:t>decision boundary</a:t>
                </a:r>
                <a:r>
                  <a:rPr lang="en-US" sz="2000" dirty="0"/>
                  <a:t> (where the model is indifferent) is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=5</m:t>
                    </m:r>
                    <m:r>
                      <a:rPr lang="en-US" b="0" i="0" smtClean="0">
                        <a:latin typeface="Cambria Math" panose="02040503050406030204" pitchFamily="18" charset="0"/>
                      </a:rPr>
                      <m:t>   </m:t>
                    </m:r>
                  </m:oMath>
                </a14:m>
                <a:r>
                  <a:rPr lang="en-US" sz="2000" dirty="0"/>
                  <a:t>(vertical line)</a:t>
                </a:r>
              </a:p>
              <a:p>
                <a:pPr lvl="0"/>
                <a:r>
                  <a:rPr lang="en-US" sz="2000" dirty="0"/>
                  <a:t>The </a:t>
                </a:r>
                <a:r>
                  <a:rPr lang="en-US" sz="2000" b="1" dirty="0"/>
                  <a:t>predict </a:t>
                </a:r>
                <a14:m>
                  <m:oMath xmlns:m="http://schemas.openxmlformats.org/officeDocument/2006/math">
                    <m:r>
                      <a:rPr lang="en-US" i="1">
                        <a:latin typeface="Cambria Math" panose="02040503050406030204" pitchFamily="18" charset="0"/>
                      </a:rPr>
                      <m:t>𝑦</m:t>
                    </m:r>
                    <m:r>
                      <a:rPr lang="en-US">
                        <a:latin typeface="Cambria Math" panose="02040503050406030204" pitchFamily="18" charset="0"/>
                      </a:rPr>
                      <m:t>=1</m:t>
                    </m:r>
                  </m:oMath>
                </a14:m>
                <a:r>
                  <a:rPr lang="en-US" sz="2000" b="1" dirty="0"/>
                  <a:t> region</a:t>
                </a:r>
                <a:r>
                  <a:rPr lang="en-US" sz="2000" dirty="0"/>
                  <a:t> is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&lt;5</m:t>
                    </m:r>
                  </m:oMath>
                </a14:m>
                <a:r>
                  <a:rPr lang="en-US" sz="2000" dirty="0"/>
                  <a:t>(left of the line)</a:t>
                </a:r>
              </a:p>
              <a:p>
                <a:pPr lvl="0"/>
                <a:r>
                  <a:rPr lang="en-US" sz="2000" dirty="0"/>
                  <a:t>The </a:t>
                </a:r>
                <a:r>
                  <a:rPr lang="en-US" sz="2000" b="1" dirty="0"/>
                  <a:t>predict </a:t>
                </a:r>
                <a14:m>
                  <m:oMath xmlns:m="http://schemas.openxmlformats.org/officeDocument/2006/math">
                    <m:r>
                      <a:rPr lang="en-US" i="1">
                        <a:latin typeface="Cambria Math" panose="02040503050406030204" pitchFamily="18" charset="0"/>
                      </a:rPr>
                      <m:t>𝑦</m:t>
                    </m:r>
                    <m:r>
                      <a:rPr lang="en-US">
                        <a:latin typeface="Cambria Math" panose="02040503050406030204" pitchFamily="18" charset="0"/>
                      </a:rPr>
                      <m:t>=0</m:t>
                    </m:r>
                    <m:r>
                      <a:rPr lang="en-US" b="0" i="0" smtClean="0">
                        <a:latin typeface="Cambria Math" panose="02040503050406030204" pitchFamily="18" charset="0"/>
                      </a:rPr>
                      <m:t> </m:t>
                    </m:r>
                  </m:oMath>
                </a14:m>
                <a:r>
                  <a:rPr lang="en-US" sz="2000" b="1" dirty="0"/>
                  <a:t>region</a:t>
                </a:r>
                <a:r>
                  <a:rPr lang="en-US" sz="2000" dirty="0"/>
                  <a:t> is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≥5</m:t>
                    </m:r>
                  </m:oMath>
                </a14:m>
                <a:r>
                  <a:rPr lang="en-US" sz="2000" dirty="0"/>
                  <a:t>(right of the line, or on it)</a:t>
                </a:r>
              </a:p>
              <a:p>
                <a:pPr marL="0" indent="0">
                  <a:buNone/>
                </a:pPr>
                <a:endParaRPr lang="en-US" dirty="0">
                  <a:latin typeface="Aptos Black" panose="020B0004020202020204" pitchFamily="34" charset="0"/>
                </a:endParaRPr>
              </a:p>
              <a:p>
                <a:pPr marL="0" indent="0">
                  <a:buNone/>
                </a:pPr>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5E0B82BB-DD3E-1A73-7A99-3FA10AF2430B}"/>
                  </a:ext>
                </a:extLst>
              </p:cNvPr>
              <p:cNvSpPr>
                <a:spLocks noGrp="1" noRot="1" noChangeAspect="1" noMove="1" noResize="1" noEditPoints="1" noAdjustHandles="1" noChangeArrowheads="1" noChangeShapeType="1" noTextEdit="1"/>
              </p:cNvSpPr>
              <p:nvPr>
                <p:ph idx="1"/>
              </p:nvPr>
            </p:nvSpPr>
            <p:spPr>
              <a:blipFill>
                <a:blip r:embed="rId2"/>
                <a:stretch>
                  <a:fillRect l="-638" t="-1401" r="-638"/>
                </a:stretch>
              </a:blipFill>
            </p:spPr>
            <p:txBody>
              <a:bodyPr/>
              <a:lstStyle/>
              <a:p>
                <a:r>
                  <a:rPr lang="en-US">
                    <a:noFill/>
                  </a:rPr>
                  <a:t> </a:t>
                </a:r>
              </a:p>
            </p:txBody>
          </p:sp>
        </mc:Fallback>
      </mc:AlternateContent>
    </p:spTree>
    <p:extLst>
      <p:ext uri="{BB962C8B-B14F-4D97-AF65-F5344CB8AC3E}">
        <p14:creationId xmlns:p14="http://schemas.microsoft.com/office/powerpoint/2010/main" val="1448845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9DF0F-0DB4-B788-3B30-F2119404DA7C}"/>
              </a:ext>
            </a:extLst>
          </p:cNvPr>
          <p:cNvSpPr>
            <a:spLocks noGrp="1"/>
          </p:cNvSpPr>
          <p:nvPr>
            <p:ph type="title"/>
          </p:nvPr>
        </p:nvSpPr>
        <p:spPr>
          <a:xfrm>
            <a:off x="838200" y="365126"/>
            <a:ext cx="10515600" cy="869706"/>
          </a:xfrm>
        </p:spPr>
        <p:txBody>
          <a:bodyPr>
            <a:normAutofit/>
          </a:bodyPr>
          <a:lstStyle/>
          <a:p>
            <a:pPr algn="ctr"/>
            <a:r>
              <a:rPr lang="en-US" sz="2400" dirty="0">
                <a:latin typeface="Arial Black" panose="020B0A04020102020204" pitchFamily="34" charset="0"/>
              </a:rPr>
              <a:t>The decision boundary</a:t>
            </a:r>
          </a:p>
        </p:txBody>
      </p:sp>
      <p:sp>
        <p:nvSpPr>
          <p:cNvPr id="3" name="Content Placeholder 2">
            <a:extLst>
              <a:ext uri="{FF2B5EF4-FFF2-40B4-BE49-F238E27FC236}">
                <a16:creationId xmlns:a16="http://schemas.microsoft.com/office/drawing/2014/main" id="{4CB22E75-BE37-E5EC-09C3-ECACE3266341}"/>
              </a:ext>
            </a:extLst>
          </p:cNvPr>
          <p:cNvSpPr>
            <a:spLocks noGrp="1"/>
          </p:cNvSpPr>
          <p:nvPr>
            <p:ph idx="1"/>
          </p:nvPr>
        </p:nvSpPr>
        <p:spPr/>
        <p:txBody>
          <a:bodyPr>
            <a:normAutofit/>
          </a:bodyPr>
          <a:lstStyle/>
          <a:p>
            <a:r>
              <a:rPr lang="en-US" dirty="0">
                <a:latin typeface="Aptos" panose="020B0004020202020204" pitchFamily="34" charset="0"/>
              </a:rPr>
              <a:t>The decision boundary is the line x</a:t>
            </a:r>
            <a:r>
              <a:rPr lang="en-US" baseline="-25000" dirty="0">
                <a:latin typeface="Aptos" panose="020B0004020202020204" pitchFamily="34" charset="0"/>
              </a:rPr>
              <a:t>1</a:t>
            </a:r>
            <a:r>
              <a:rPr lang="en-US" dirty="0">
                <a:latin typeface="Aptos" panose="020B0004020202020204" pitchFamily="34" charset="0"/>
              </a:rPr>
              <a:t>+x</a:t>
            </a:r>
            <a:r>
              <a:rPr lang="en-US" baseline="-25000" dirty="0">
                <a:latin typeface="Aptos" panose="020B0004020202020204" pitchFamily="34" charset="0"/>
              </a:rPr>
              <a:t>2  </a:t>
            </a:r>
            <a:r>
              <a:rPr lang="en-US" dirty="0">
                <a:latin typeface="Aptos" panose="020B0004020202020204" pitchFamily="34" charset="0"/>
              </a:rPr>
              <a:t>= 30 </a:t>
            </a:r>
            <a:r>
              <a:rPr lang="en-US" dirty="0"/>
              <a:t>separating the two prediction classes.</a:t>
            </a:r>
          </a:p>
          <a:p>
            <a:r>
              <a:rPr lang="en-US" sz="1800" dirty="0"/>
              <a:t>Key Plotting Points:</a:t>
            </a:r>
          </a:p>
          <a:p>
            <a:r>
              <a:rPr lang="en-US" sz="1800" dirty="0"/>
              <a:t>X</a:t>
            </a:r>
            <a:r>
              <a:rPr lang="en-US" sz="1800" baseline="-25000" dirty="0"/>
              <a:t>2 </a:t>
            </a:r>
            <a:r>
              <a:rPr lang="en-US" sz="1800" dirty="0"/>
              <a:t>– intercept (0, 30)</a:t>
            </a:r>
          </a:p>
          <a:p>
            <a:r>
              <a:rPr lang="en-US" sz="1800" dirty="0"/>
              <a:t> X</a:t>
            </a:r>
            <a:r>
              <a:rPr lang="en-US" sz="1800" baseline="-25000" dirty="0"/>
              <a:t>1 </a:t>
            </a:r>
            <a:r>
              <a:rPr lang="en-US" sz="1800" dirty="0"/>
              <a:t>– intercept (30, 0)</a:t>
            </a:r>
          </a:p>
          <a:p>
            <a:r>
              <a:rPr lang="en-US" sz="1800" b="1" dirty="0"/>
              <a:t>Midpoint</a:t>
            </a:r>
            <a:r>
              <a:rPr lang="en-US" sz="1800" dirty="0"/>
              <a:t>: (15, 15)</a:t>
            </a:r>
          </a:p>
          <a:p>
            <a:r>
              <a:rPr lang="en-US" sz="1800" dirty="0"/>
              <a:t>Prediction Regions</a:t>
            </a:r>
          </a:p>
          <a:p>
            <a:r>
              <a:rPr lang="en-US" sz="1800" dirty="0"/>
              <a:t>Predict y =1:  Region above the line ( </a:t>
            </a:r>
            <a:r>
              <a:rPr lang="en-US" sz="1800" dirty="0">
                <a:latin typeface="Aptos" panose="020B0004020202020204" pitchFamily="34" charset="0"/>
              </a:rPr>
              <a:t>𝑥1+ 𝑥2</a:t>
            </a:r>
            <a:r>
              <a:rPr lang="en-US" sz="1800" dirty="0"/>
              <a:t> &gt;= 30)</a:t>
            </a:r>
          </a:p>
          <a:p>
            <a:r>
              <a:rPr lang="en-US" sz="1800" dirty="0"/>
              <a:t>Predict y =0:  Region below the line ( </a:t>
            </a:r>
            <a:r>
              <a:rPr lang="en-US" sz="1800" dirty="0">
                <a:latin typeface="Aptos" panose="020B0004020202020204" pitchFamily="34" charset="0"/>
              </a:rPr>
              <a:t>𝑥1+ 𝑥2</a:t>
            </a:r>
            <a:r>
              <a:rPr lang="en-US" sz="1800" dirty="0"/>
              <a:t> &lt; 30)</a:t>
            </a:r>
          </a:p>
          <a:p>
            <a:endParaRPr lang="en-US" sz="1800" dirty="0"/>
          </a:p>
        </p:txBody>
      </p:sp>
    </p:spTree>
    <p:extLst>
      <p:ext uri="{BB962C8B-B14F-4D97-AF65-F5344CB8AC3E}">
        <p14:creationId xmlns:p14="http://schemas.microsoft.com/office/powerpoint/2010/main" val="30143233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BE1935-B99A-3E77-3D5B-E5B8526271FF}"/>
              </a:ext>
            </a:extLst>
          </p:cNvPr>
          <p:cNvSpPr>
            <a:spLocks noGrp="1"/>
          </p:cNvSpPr>
          <p:nvPr>
            <p:ph idx="1"/>
          </p:nvPr>
        </p:nvSpPr>
        <p:spPr>
          <a:xfrm>
            <a:off x="838200" y="784927"/>
            <a:ext cx="10515600" cy="5392036"/>
          </a:xfrm>
        </p:spPr>
        <p:txBody>
          <a:bodyPr/>
          <a:lstStyle/>
          <a:p>
            <a:pPr marL="0" indent="0">
              <a:buNone/>
            </a:pPr>
            <a:endParaRPr lang="en-US" dirty="0"/>
          </a:p>
          <a:p>
            <a:endParaRPr lang="en-US" dirty="0"/>
          </a:p>
        </p:txBody>
      </p:sp>
      <p:pic>
        <p:nvPicPr>
          <p:cNvPr id="7" name="Picture 6">
            <a:extLst>
              <a:ext uri="{FF2B5EF4-FFF2-40B4-BE49-F238E27FC236}">
                <a16:creationId xmlns:a16="http://schemas.microsoft.com/office/drawing/2014/main" id="{CBECCD86-A935-3470-73F0-221E067F5B96}"/>
              </a:ext>
            </a:extLst>
          </p:cNvPr>
          <p:cNvPicPr>
            <a:picLocks noChangeAspect="1"/>
          </p:cNvPicPr>
          <p:nvPr/>
        </p:nvPicPr>
        <p:blipFill>
          <a:blip r:embed="rId2"/>
          <a:stretch>
            <a:fillRect/>
          </a:stretch>
        </p:blipFill>
        <p:spPr>
          <a:xfrm>
            <a:off x="2605636" y="1495154"/>
            <a:ext cx="7824998" cy="4893507"/>
          </a:xfrm>
          <a:prstGeom prst="rect">
            <a:avLst/>
          </a:prstGeom>
        </p:spPr>
      </p:pic>
      <p:sp>
        <p:nvSpPr>
          <p:cNvPr id="8" name="TextBox 7">
            <a:extLst>
              <a:ext uri="{FF2B5EF4-FFF2-40B4-BE49-F238E27FC236}">
                <a16:creationId xmlns:a16="http://schemas.microsoft.com/office/drawing/2014/main" id="{F5FF900C-F024-CD15-E839-B5E2733AAE62}"/>
              </a:ext>
            </a:extLst>
          </p:cNvPr>
          <p:cNvSpPr txBox="1"/>
          <p:nvPr/>
        </p:nvSpPr>
        <p:spPr>
          <a:xfrm>
            <a:off x="1359462" y="469338"/>
            <a:ext cx="9524326" cy="923330"/>
          </a:xfrm>
          <a:prstGeom prst="rect">
            <a:avLst/>
          </a:prstGeom>
          <a:noFill/>
        </p:spPr>
        <p:txBody>
          <a:bodyPr wrap="square" rtlCol="0">
            <a:spAutoFit/>
          </a:bodyPr>
          <a:lstStyle/>
          <a:p>
            <a:r>
              <a:rPr lang="en-US" dirty="0">
                <a:latin typeface="Arial Black" panose="020B0A04020102020204" pitchFamily="34" charset="0"/>
              </a:rPr>
              <a:t>This is a straight line in the 𝑥</a:t>
            </a:r>
            <a:r>
              <a:rPr lang="en-US" baseline="-25000" dirty="0">
                <a:latin typeface="Arial Black" panose="020B0A04020102020204" pitchFamily="34" charset="0"/>
              </a:rPr>
              <a:t>1 </a:t>
            </a:r>
            <a:r>
              <a:rPr lang="en-US" dirty="0">
                <a:latin typeface="Arial Black" panose="020B0A04020102020204" pitchFamily="34" charset="0"/>
              </a:rPr>
              <a:t>+ 𝑥</a:t>
            </a:r>
            <a:r>
              <a:rPr lang="en-US" baseline="-25000" dirty="0">
                <a:latin typeface="Arial Black" panose="020B0A04020102020204" pitchFamily="34" charset="0"/>
              </a:rPr>
              <a:t>2</a:t>
            </a:r>
            <a:r>
              <a:rPr lang="en-US" dirty="0">
                <a:latin typeface="Arial Black" panose="020B0A04020102020204" pitchFamily="34" charset="0"/>
              </a:rPr>
              <a:t> plane. You can plot it easily by choosing values that satisfy this equation.</a:t>
            </a:r>
          </a:p>
          <a:p>
            <a:endParaRPr lang="en-US" dirty="0"/>
          </a:p>
        </p:txBody>
      </p:sp>
    </p:spTree>
    <p:extLst>
      <p:ext uri="{BB962C8B-B14F-4D97-AF65-F5344CB8AC3E}">
        <p14:creationId xmlns:p14="http://schemas.microsoft.com/office/powerpoint/2010/main" val="33123769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0BCC2-84FD-30BC-D540-E7F6D42B11C1}"/>
              </a:ext>
            </a:extLst>
          </p:cNvPr>
          <p:cNvSpPr>
            <a:spLocks noGrp="1"/>
          </p:cNvSpPr>
          <p:nvPr>
            <p:ph type="title"/>
          </p:nvPr>
        </p:nvSpPr>
        <p:spPr>
          <a:xfrm>
            <a:off x="838200" y="365125"/>
            <a:ext cx="10515600" cy="466897"/>
          </a:xfrm>
        </p:spPr>
        <p:txBody>
          <a:bodyPr>
            <a:normAutofit/>
          </a:bodyPr>
          <a:lstStyle/>
          <a:p>
            <a:pPr algn="ctr"/>
            <a:r>
              <a:rPr lang="en-US" sz="2400" dirty="0">
                <a:latin typeface="Arial Black" panose="020B0A04020102020204" pitchFamily="34" charset="0"/>
              </a:rPr>
              <a:t>Visualization Strategy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9462DED-5A63-19B7-EA26-ADC1DEC51715}"/>
                  </a:ext>
                </a:extLst>
              </p:cNvPr>
              <p:cNvSpPr>
                <a:spLocks noGrp="1"/>
              </p:cNvSpPr>
              <p:nvPr>
                <p:ph idx="1"/>
              </p:nvPr>
            </p:nvSpPr>
            <p:spPr>
              <a:xfrm>
                <a:off x="838200" y="1688757"/>
                <a:ext cx="10515600" cy="4488206"/>
              </a:xfrm>
            </p:spPr>
            <p:txBody>
              <a:bodyPr/>
              <a:lstStyle/>
              <a:p>
                <a:r>
                  <a:rPr lang="en-US" dirty="0"/>
                  <a:t>To graph these decision boundaries:</a:t>
                </a:r>
              </a:p>
              <a:p>
                <a:pPr lvl="1"/>
                <a:r>
                  <a:rPr lang="en-US" dirty="0"/>
                  <a:t>Use a 2D plot with axes 𝑥1 and 𝑥2	​</a:t>
                </a:r>
              </a:p>
              <a:p>
                <a:pPr lvl="1"/>
                <a:r>
                  <a:rPr lang="en-US" dirty="0"/>
                  <a:t>Plot each line:</a:t>
                </a:r>
              </a:p>
              <a:p>
                <a:pPr lvl="2"/>
                <a:r>
                  <a:rPr lang="en-US" dirty="0"/>
                  <a:t>x</a:t>
                </a:r>
                <a:r>
                  <a:rPr lang="en-US" dirty="0">
                    <a:effectLst/>
                  </a:rPr>
                  <a:t>1</a:t>
                </a:r>
                <a:r>
                  <a:rPr lang="en-US" dirty="0"/>
                  <a:t>​+x</a:t>
                </a:r>
                <a:r>
                  <a:rPr lang="en-US" dirty="0">
                    <a:effectLst/>
                  </a:rPr>
                  <a:t>2</a:t>
                </a:r>
                <a:r>
                  <a:rPr lang="en-US" dirty="0"/>
                  <a:t>​=30 (Example 1 — classifier boundary, diagonal line)</a:t>
                </a:r>
              </a:p>
              <a:p>
                <a:pPr lvl="2"/>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=5</m:t>
                    </m:r>
                  </m:oMath>
                </a14:m>
                <a:r>
                  <a:rPr lang="en-US" dirty="0"/>
                  <a:t>(Example 3 — threshold rule, vertical line)</a:t>
                </a:r>
              </a:p>
              <a:p>
                <a:pPr lvl="1"/>
                <a:r>
                  <a:rPr lang="en-US" dirty="0"/>
                  <a:t>Shade the regions where </a:t>
                </a:r>
                <a14:m>
                  <m:oMath xmlns:m="http://schemas.openxmlformats.org/officeDocument/2006/math">
                    <m:r>
                      <a:rPr lang="en-US" i="1">
                        <a:latin typeface="Cambria Math" panose="02040503050406030204" pitchFamily="18" charset="0"/>
                      </a:rPr>
                      <m:t>𝑦</m:t>
                    </m:r>
                    <m:r>
                      <a:rPr lang="en-US">
                        <a:latin typeface="Cambria Math" panose="02040503050406030204" pitchFamily="18" charset="0"/>
                      </a:rPr>
                      <m:t>=1</m:t>
                    </m:r>
                  </m:oMath>
                </a14:m>
                <a:r>
                  <a:rPr lang="en-US" dirty="0"/>
                  <a:t>vs. </a:t>
                </a:r>
                <a14:m>
                  <m:oMath xmlns:m="http://schemas.openxmlformats.org/officeDocument/2006/math">
                    <m:r>
                      <a:rPr lang="en-US" i="1">
                        <a:latin typeface="Cambria Math" panose="02040503050406030204" pitchFamily="18" charset="0"/>
                      </a:rPr>
                      <m:t>𝑦</m:t>
                    </m:r>
                    <m:r>
                      <a:rPr lang="en-US">
                        <a:latin typeface="Cambria Math" panose="02040503050406030204" pitchFamily="18" charset="0"/>
                      </a:rPr>
                      <m:t>=0</m:t>
                    </m:r>
                  </m:oMath>
                </a14:m>
                <a:r>
                  <a:rPr lang="en-US" dirty="0"/>
                  <a:t>, based on the inequality direction for each boundary</a:t>
                </a:r>
              </a:p>
              <a:p>
                <a:pPr lvl="1"/>
                <a:r>
                  <a:rPr lang="en-US" dirty="0"/>
                  <a:t>This visualization approach applies to both types of decision boundaries shown — whether the boundary depends on a combination of variables (diagonal line) or a single variable (vertical line).</a:t>
                </a:r>
              </a:p>
            </p:txBody>
          </p:sp>
        </mc:Choice>
        <mc:Fallback xmlns="">
          <p:sp>
            <p:nvSpPr>
              <p:cNvPr id="3" name="Content Placeholder 2">
                <a:extLst>
                  <a:ext uri="{FF2B5EF4-FFF2-40B4-BE49-F238E27FC236}">
                    <a16:creationId xmlns:a16="http://schemas.microsoft.com/office/drawing/2014/main" id="{99462DED-5A63-19B7-EA26-ADC1DEC51715}"/>
                  </a:ext>
                </a:extLst>
              </p:cNvPr>
              <p:cNvSpPr>
                <a:spLocks noGrp="1" noRot="1" noChangeAspect="1" noMove="1" noResize="1" noEditPoints="1" noAdjustHandles="1" noChangeArrowheads="1" noChangeShapeType="1" noTextEdit="1"/>
              </p:cNvSpPr>
              <p:nvPr>
                <p:ph idx="1"/>
              </p:nvPr>
            </p:nvSpPr>
            <p:spPr>
              <a:xfrm>
                <a:off x="838200" y="1688757"/>
                <a:ext cx="10515600" cy="4488206"/>
              </a:xfrm>
              <a:blipFill>
                <a:blip r:embed="rId2"/>
                <a:stretch>
                  <a:fillRect l="-1043" t="-2174"/>
                </a:stretch>
              </a:blipFill>
            </p:spPr>
            <p:txBody>
              <a:bodyPr/>
              <a:lstStyle/>
              <a:p>
                <a:r>
                  <a:rPr lang="en-US">
                    <a:noFill/>
                  </a:rPr>
                  <a:t> </a:t>
                </a:r>
              </a:p>
            </p:txBody>
          </p:sp>
        </mc:Fallback>
      </mc:AlternateContent>
    </p:spTree>
    <p:extLst>
      <p:ext uri="{BB962C8B-B14F-4D97-AF65-F5344CB8AC3E}">
        <p14:creationId xmlns:p14="http://schemas.microsoft.com/office/powerpoint/2010/main" val="41036377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B445E-E29B-3D81-6F93-6BA3AB51BDA6}"/>
              </a:ext>
            </a:extLst>
          </p:cNvPr>
          <p:cNvSpPr>
            <a:spLocks noGrp="1"/>
          </p:cNvSpPr>
          <p:nvPr>
            <p:ph type="title"/>
          </p:nvPr>
        </p:nvSpPr>
        <p:spPr>
          <a:xfrm>
            <a:off x="838200" y="365126"/>
            <a:ext cx="10515600" cy="783944"/>
          </a:xfrm>
        </p:spPr>
        <p:txBody>
          <a:bodyPr>
            <a:normAutofit/>
          </a:bodyPr>
          <a:lstStyle/>
          <a:p>
            <a:pPr algn="ctr"/>
            <a:r>
              <a:rPr lang="en-US" sz="2400" dirty="0">
                <a:latin typeface="Arial Black" panose="020B0A04020102020204" pitchFamily="34" charset="0"/>
              </a:rPr>
              <a:t>Sigmoid function and decision boundary notes</a:t>
            </a:r>
          </a:p>
        </p:txBody>
      </p:sp>
      <p:sp>
        <p:nvSpPr>
          <p:cNvPr id="3" name="Content Placeholder 2">
            <a:extLst>
              <a:ext uri="{FF2B5EF4-FFF2-40B4-BE49-F238E27FC236}">
                <a16:creationId xmlns:a16="http://schemas.microsoft.com/office/drawing/2014/main" id="{17E93D6C-DB44-6D66-310E-B11EB0149E06}"/>
              </a:ext>
            </a:extLst>
          </p:cNvPr>
          <p:cNvSpPr>
            <a:spLocks noGrp="1"/>
          </p:cNvSpPr>
          <p:nvPr>
            <p:ph idx="1"/>
          </p:nvPr>
        </p:nvSpPr>
        <p:spPr>
          <a:xfrm>
            <a:off x="838200" y="1035782"/>
            <a:ext cx="10515600" cy="5457092"/>
          </a:xfrm>
        </p:spPr>
        <p:txBody>
          <a:bodyPr>
            <a:normAutofit fontScale="40000" lnSpcReduction="20000"/>
          </a:bodyPr>
          <a:lstStyle/>
          <a:p>
            <a:r>
              <a:rPr lang="en-US" sz="4500" dirty="0">
                <a:latin typeface="Times New Roman" panose="02020603050405020304" pitchFamily="18" charset="0"/>
                <a:ea typeface="Tahoma" panose="020B0604030504040204" pitchFamily="34" charset="0"/>
                <a:cs typeface="Times New Roman" panose="02020603050405020304" pitchFamily="18" charset="0"/>
              </a:rPr>
              <a:t>What is </a:t>
            </a:r>
            <a:r>
              <a:rPr lang="el-GR" sz="4500" dirty="0">
                <a:latin typeface="Times New Roman" panose="02020603050405020304" pitchFamily="18" charset="0"/>
                <a:ea typeface="Tahoma" panose="020B0604030504040204" pitchFamily="34" charset="0"/>
                <a:cs typeface="Times New Roman" panose="02020603050405020304" pitchFamily="18" charset="0"/>
              </a:rPr>
              <a:t>σ</a:t>
            </a:r>
            <a:r>
              <a:rPr lang="en-US" sz="4500" dirty="0">
                <a:latin typeface="Times New Roman" panose="02020603050405020304" pitchFamily="18" charset="0"/>
                <a:ea typeface="Tahoma" panose="020B0604030504040204" pitchFamily="34" charset="0"/>
                <a:cs typeface="Times New Roman" panose="02020603050405020304" pitchFamily="18" charset="0"/>
              </a:rPr>
              <a:t>(z)? It is a sigmoid function: </a:t>
            </a:r>
            <a:r>
              <a:rPr lang="el-GR" sz="4500" dirty="0">
                <a:latin typeface="Times New Roman" panose="02020603050405020304" pitchFamily="18" charset="0"/>
                <a:ea typeface="Tahoma" panose="020B0604030504040204" pitchFamily="34" charset="0"/>
                <a:cs typeface="Times New Roman" panose="02020603050405020304" pitchFamily="18" charset="0"/>
              </a:rPr>
              <a:t>σ</a:t>
            </a:r>
            <a:r>
              <a:rPr lang="en-US" sz="4500" dirty="0">
                <a:latin typeface="Times New Roman" panose="02020603050405020304" pitchFamily="18" charset="0"/>
                <a:ea typeface="Tahoma" panose="020B0604030504040204" pitchFamily="34" charset="0"/>
                <a:cs typeface="Times New Roman" panose="02020603050405020304" pitchFamily="18" charset="0"/>
              </a:rPr>
              <a:t> </a:t>
            </a:r>
            <a:r>
              <a:rPr lang="pl-PL" sz="4500" dirty="0">
                <a:latin typeface="Times New Roman" panose="02020603050405020304" pitchFamily="18" charset="0"/>
                <a:ea typeface="Tahoma" panose="020B0604030504040204" pitchFamily="34" charset="0"/>
                <a:cs typeface="Times New Roman" panose="02020603050405020304" pitchFamily="18" charset="0"/>
              </a:rPr>
              <a:t>(z) = 1/(1 + e</a:t>
            </a:r>
            <a:r>
              <a:rPr lang="en-US" sz="4500" baseline="30000" dirty="0">
                <a:latin typeface="Times New Roman" panose="02020603050405020304" pitchFamily="18" charset="0"/>
                <a:ea typeface="Tahoma" panose="020B0604030504040204" pitchFamily="34" charset="0"/>
                <a:cs typeface="Times New Roman" panose="02020603050405020304" pitchFamily="18" charset="0"/>
              </a:rPr>
              <a:t>-</a:t>
            </a:r>
            <a:r>
              <a:rPr lang="pl-PL" sz="4500" baseline="30000" dirty="0">
                <a:latin typeface="Times New Roman" panose="02020603050405020304" pitchFamily="18" charset="0"/>
                <a:ea typeface="Tahoma" panose="020B0604030504040204" pitchFamily="34" charset="0"/>
                <a:cs typeface="Times New Roman" panose="02020603050405020304" pitchFamily="18" charset="0"/>
              </a:rPr>
              <a:t>z</a:t>
            </a:r>
            <a:r>
              <a:rPr lang="pl-PL" sz="4500" dirty="0">
                <a:latin typeface="Times New Roman" panose="02020603050405020304" pitchFamily="18" charset="0"/>
                <a:ea typeface="Tahoma" panose="020B0604030504040204" pitchFamily="34" charset="0"/>
                <a:cs typeface="Times New Roman" panose="02020603050405020304" pitchFamily="18" charset="0"/>
              </a:rPr>
              <a:t>)</a:t>
            </a:r>
            <a:r>
              <a:rPr lang="en-US" sz="4500" dirty="0">
                <a:latin typeface="Times New Roman" panose="02020603050405020304" pitchFamily="18" charset="0"/>
                <a:ea typeface="Tahoma" panose="020B0604030504040204" pitchFamily="34" charset="0"/>
                <a:cs typeface="Times New Roman" panose="02020603050405020304" pitchFamily="18" charset="0"/>
              </a:rPr>
              <a:t>. It maps any real number z to a value between0 and 1</a:t>
            </a:r>
          </a:p>
          <a:p>
            <a:r>
              <a:rPr lang="en-US" sz="4500" dirty="0">
                <a:latin typeface="Times New Roman" panose="02020603050405020304" pitchFamily="18" charset="0"/>
                <a:ea typeface="Tahoma" panose="020B0604030504040204" pitchFamily="34" charset="0"/>
                <a:cs typeface="Times New Roman" panose="02020603050405020304" pitchFamily="18" charset="0"/>
              </a:rPr>
              <a:t>It is used to model probabilities in Logistic Regression and Neural Networks</a:t>
            </a:r>
          </a:p>
          <a:p>
            <a:r>
              <a:rPr lang="en-US" sz="4500" dirty="0">
                <a:latin typeface="Times New Roman" panose="02020603050405020304" pitchFamily="18" charset="0"/>
                <a:ea typeface="Tahoma" panose="020B0604030504040204" pitchFamily="34" charset="0"/>
                <a:cs typeface="Times New Roman" panose="02020603050405020304" pitchFamily="18" charset="0"/>
              </a:rPr>
              <a:t>What is </a:t>
            </a:r>
            <a:r>
              <a:rPr lang="el-GR" sz="4500" dirty="0">
                <a:latin typeface="Times New Roman" panose="02020603050405020304" pitchFamily="18" charset="0"/>
                <a:ea typeface="Tahoma" panose="020B0604030504040204" pitchFamily="34" charset="0"/>
                <a:cs typeface="Times New Roman" panose="02020603050405020304" pitchFamily="18" charset="0"/>
              </a:rPr>
              <a:t>σ</a:t>
            </a:r>
            <a:r>
              <a:rPr lang="en-US" sz="4500" dirty="0">
                <a:latin typeface="Times New Roman" panose="02020603050405020304" pitchFamily="18" charset="0"/>
                <a:ea typeface="Tahoma" panose="020B0604030504040204" pitchFamily="34" charset="0"/>
                <a:cs typeface="Times New Roman" panose="02020603050405020304" pitchFamily="18" charset="0"/>
              </a:rPr>
              <a:t>(z)? It is a generic function and is a placeholder name</a:t>
            </a:r>
          </a:p>
          <a:p>
            <a:r>
              <a:rPr lang="en-US" sz="4500" dirty="0">
                <a:latin typeface="Times New Roman" panose="02020603050405020304" pitchFamily="18" charset="0"/>
                <a:ea typeface="Tahoma" panose="020B0604030504040204" pitchFamily="34" charset="0"/>
                <a:cs typeface="Times New Roman" panose="02020603050405020304" pitchFamily="18" charset="0"/>
              </a:rPr>
              <a:t>In logistic regression, we define g(z) = sigma(z). But in neural networks, g(z) could be </a:t>
            </a:r>
          </a:p>
          <a:p>
            <a:pPr marL="800100" lvl="1" indent="-342900">
              <a:buFont typeface="+mj-lt"/>
              <a:buAutoNum type="arabicPeriod"/>
            </a:pPr>
            <a:r>
              <a:rPr lang="en-US" sz="4500" dirty="0">
                <a:latin typeface="Times New Roman" panose="02020603050405020304" pitchFamily="18" charset="0"/>
                <a:ea typeface="Tahoma" panose="020B0604030504040204" pitchFamily="34" charset="0"/>
                <a:cs typeface="Times New Roman" panose="02020603050405020304" pitchFamily="18" charset="0"/>
              </a:rPr>
              <a:t>Sigmoid: g(z) = sigma(z)</a:t>
            </a:r>
          </a:p>
          <a:p>
            <a:pPr marL="800100" lvl="1" indent="-342900">
              <a:buFont typeface="+mj-lt"/>
              <a:buAutoNum type="arabicPeriod"/>
            </a:pPr>
            <a:r>
              <a:rPr lang="en-US" sz="4500" dirty="0">
                <a:latin typeface="Times New Roman" panose="02020603050405020304" pitchFamily="18" charset="0"/>
                <a:ea typeface="Tahoma" panose="020B0604030504040204" pitchFamily="34" charset="0"/>
                <a:cs typeface="Times New Roman" panose="02020603050405020304" pitchFamily="18" charset="0"/>
              </a:rPr>
              <a:t>ReLU:  g(z) = max(0,z)</a:t>
            </a:r>
          </a:p>
          <a:p>
            <a:pPr marL="800100" lvl="1" indent="-342900">
              <a:buFont typeface="+mj-lt"/>
              <a:buAutoNum type="arabicPeriod"/>
            </a:pPr>
            <a:r>
              <a:rPr lang="en-US" sz="4500" dirty="0">
                <a:latin typeface="Times New Roman" panose="02020603050405020304" pitchFamily="18" charset="0"/>
                <a:ea typeface="Tahoma" panose="020B0604030504040204" pitchFamily="34" charset="0"/>
                <a:cs typeface="Times New Roman" panose="02020603050405020304" pitchFamily="18" charset="0"/>
              </a:rPr>
              <a:t>Tanh  : g(z)  = tanh(z)</a:t>
            </a:r>
          </a:p>
          <a:p>
            <a:pPr marL="800100" lvl="1" indent="-342900">
              <a:buFont typeface="+mj-lt"/>
              <a:buAutoNum type="arabicPeriod"/>
            </a:pPr>
            <a:r>
              <a:rPr lang="en-US" sz="4500" dirty="0">
                <a:latin typeface="Times New Roman" panose="02020603050405020304" pitchFamily="18" charset="0"/>
                <a:ea typeface="Tahoma" panose="020B0604030504040204" pitchFamily="34" charset="0"/>
                <a:cs typeface="Times New Roman" panose="02020603050405020304" pitchFamily="18" charset="0"/>
              </a:rPr>
              <a:t>Softmax, leaky ReLU</a:t>
            </a:r>
          </a:p>
          <a:p>
            <a:pPr marL="0" indent="0">
              <a:buNone/>
            </a:pPr>
            <a:r>
              <a:rPr lang="en-US" sz="4500" dirty="0">
                <a:latin typeface="Times New Roman" panose="02020603050405020304" pitchFamily="18" charset="0"/>
                <a:ea typeface="Tahoma" panose="020B0604030504040204" pitchFamily="34" charset="0"/>
                <a:cs typeface="Times New Roman" panose="02020603050405020304" pitchFamily="18" charset="0"/>
              </a:rPr>
              <a:t>Think of sigma(z) as a specific tool like – a wrench – and g(z) as</a:t>
            </a:r>
          </a:p>
          <a:p>
            <a:pPr marL="0" indent="0">
              <a:buNone/>
            </a:pPr>
            <a:r>
              <a:rPr lang="en-US" sz="4500" dirty="0">
                <a:latin typeface="Times New Roman" panose="02020603050405020304" pitchFamily="18" charset="0"/>
                <a:ea typeface="Tahoma" panose="020B0604030504040204" pitchFamily="34" charset="0"/>
                <a:cs typeface="Times New Roman" panose="02020603050405020304" pitchFamily="18" charset="0"/>
              </a:rPr>
              <a:t>a general idea of a tool. In logistic regression, we use wrench. In neural </a:t>
            </a:r>
          </a:p>
          <a:p>
            <a:pPr marL="0" indent="0">
              <a:buNone/>
            </a:pPr>
            <a:r>
              <a:rPr lang="en-US" sz="4500" dirty="0">
                <a:latin typeface="Times New Roman" panose="02020603050405020304" pitchFamily="18" charset="0"/>
                <a:ea typeface="Tahoma" panose="020B0604030504040204" pitchFamily="34" charset="0"/>
                <a:cs typeface="Times New Roman" panose="02020603050405020304" pitchFamily="18" charset="0"/>
              </a:rPr>
              <a:t>Nets, we might use a hammer wrench, drill we call it g(z)</a:t>
            </a:r>
          </a:p>
          <a:p>
            <a:pPr marL="0" indent="0">
              <a:buNone/>
            </a:pPr>
            <a:endParaRPr lang="en-US" sz="4500" dirty="0">
              <a:latin typeface="Times New Roman" panose="02020603050405020304" pitchFamily="18" charset="0"/>
              <a:ea typeface="Tahoma" panose="020B0604030504040204" pitchFamily="34" charset="0"/>
              <a:cs typeface="Times New Roman" panose="02020603050405020304" pitchFamily="18" charset="0"/>
            </a:endParaRPr>
          </a:p>
          <a:p>
            <a:pPr marL="0" indent="0">
              <a:buNone/>
            </a:pPr>
            <a:endParaRPr lang="en-US" sz="4500" dirty="0">
              <a:latin typeface="Times New Roman" panose="02020603050405020304" pitchFamily="18" charset="0"/>
              <a:ea typeface="Tahoma" panose="020B0604030504040204" pitchFamily="34" charset="0"/>
              <a:cs typeface="Times New Roman" panose="02020603050405020304" pitchFamily="18" charset="0"/>
            </a:endParaRPr>
          </a:p>
          <a:p>
            <a:pPr marL="0" indent="0">
              <a:buNone/>
            </a:pPr>
            <a:endParaRPr lang="en-US" sz="4500" dirty="0">
              <a:latin typeface="Times New Roman" panose="02020603050405020304" pitchFamily="18" charset="0"/>
              <a:ea typeface="Tahoma" panose="020B0604030504040204" pitchFamily="34" charset="0"/>
              <a:cs typeface="Times New Roman" panose="02020603050405020304" pitchFamily="18" charset="0"/>
            </a:endParaRPr>
          </a:p>
          <a:p>
            <a:pPr marL="0" indent="0">
              <a:buNone/>
            </a:pPr>
            <a:endParaRPr lang="en-US" sz="4500" dirty="0">
              <a:latin typeface="Times New Roman" panose="02020603050405020304" pitchFamily="18" charset="0"/>
              <a:ea typeface="Tahoma" panose="020B0604030504040204" pitchFamily="34" charset="0"/>
              <a:cs typeface="Times New Roman" panose="02020603050405020304" pitchFamily="18" charset="0"/>
            </a:endParaRPr>
          </a:p>
          <a:p>
            <a:pPr marL="0" indent="0">
              <a:buNone/>
            </a:pPr>
            <a:r>
              <a:rPr lang="en-US" sz="4500" dirty="0">
                <a:latin typeface="Times New Roman" panose="02020603050405020304" pitchFamily="18" charset="0"/>
                <a:ea typeface="Tahoma" panose="020B0604030504040204" pitchFamily="34" charset="0"/>
                <a:cs typeface="Times New Roman" panose="02020603050405020304" pitchFamily="18" charset="0"/>
              </a:rPr>
              <a:t>Decision boundary: The set of points where h</a:t>
            </a:r>
            <a:r>
              <a:rPr lang="en-US" sz="4500" baseline="-25000" dirty="0">
                <a:latin typeface="Times New Roman" panose="02020603050405020304" pitchFamily="18" charset="0"/>
                <a:ea typeface="Tahoma" panose="020B0604030504040204" pitchFamily="34" charset="0"/>
                <a:cs typeface="Times New Roman" panose="02020603050405020304" pitchFamily="18" charset="0"/>
              </a:rPr>
              <a:t>θ </a:t>
            </a:r>
            <a:r>
              <a:rPr lang="en-US" sz="4500" dirty="0">
                <a:latin typeface="Times New Roman" panose="02020603050405020304" pitchFamily="18" charset="0"/>
                <a:ea typeface="Tahoma" panose="020B0604030504040204" pitchFamily="34" charset="0"/>
                <a:cs typeface="Times New Roman" panose="02020603050405020304" pitchFamily="18" charset="0"/>
              </a:rPr>
              <a:t> (x) = 0.5↔ </a:t>
            </a:r>
            <a:r>
              <a:rPr lang="az-Cyrl-AZ" sz="4500" dirty="0">
                <a:latin typeface="Times New Roman" panose="02020603050405020304" pitchFamily="18" charset="0"/>
                <a:ea typeface="Tahoma" panose="020B0604030504040204" pitchFamily="34" charset="0"/>
                <a:cs typeface="Times New Roman" panose="02020603050405020304" pitchFamily="18" charset="0"/>
              </a:rPr>
              <a:t>θ</a:t>
            </a:r>
            <a:r>
              <a:rPr lang="en-US" sz="4500" baseline="30000" dirty="0">
                <a:latin typeface="Times New Roman" panose="02020603050405020304" pitchFamily="18" charset="0"/>
                <a:ea typeface="Tahoma" panose="020B0604030504040204" pitchFamily="34" charset="0"/>
                <a:cs typeface="Times New Roman" panose="02020603050405020304" pitchFamily="18" charset="0"/>
              </a:rPr>
              <a:t>T </a:t>
            </a:r>
            <a:r>
              <a:rPr lang="en-US" sz="4500" dirty="0">
                <a:latin typeface="Times New Roman" panose="02020603050405020304" pitchFamily="18" charset="0"/>
                <a:ea typeface="Tahoma" panose="020B0604030504040204" pitchFamily="34" charset="0"/>
                <a:cs typeface="Times New Roman" panose="02020603050405020304" pitchFamily="18" charset="0"/>
              </a:rPr>
              <a:t> x  = 0. This a linear equation in the input space</a:t>
            </a:r>
          </a:p>
          <a:p>
            <a:pPr marL="0" indent="0">
              <a:buNone/>
            </a:pPr>
            <a:r>
              <a:rPr lang="en-US" sz="4500" dirty="0">
                <a:latin typeface="Times New Roman" panose="02020603050405020304" pitchFamily="18" charset="0"/>
                <a:ea typeface="Tahoma" panose="020B0604030504040204" pitchFamily="34" charset="0"/>
                <a:cs typeface="Times New Roman" panose="02020603050405020304" pitchFamily="18" charset="0"/>
              </a:rPr>
              <a:t>It looks that the sigmoid function and decision is made based on the value of z. So, if z is positive , if g(z) &gt; 0.5</a:t>
            </a:r>
          </a:p>
          <a:p>
            <a:endParaRPr lang="en-US" dirty="0"/>
          </a:p>
        </p:txBody>
      </p:sp>
      <p:pic>
        <p:nvPicPr>
          <p:cNvPr id="5" name="Picture 4">
            <a:extLst>
              <a:ext uri="{FF2B5EF4-FFF2-40B4-BE49-F238E27FC236}">
                <a16:creationId xmlns:a16="http://schemas.microsoft.com/office/drawing/2014/main" id="{3158C773-C300-1C6A-02B1-826BFFFF74A8}"/>
              </a:ext>
            </a:extLst>
          </p:cNvPr>
          <p:cNvPicPr>
            <a:picLocks noChangeAspect="1"/>
          </p:cNvPicPr>
          <p:nvPr/>
        </p:nvPicPr>
        <p:blipFill>
          <a:blip r:embed="rId2"/>
          <a:stretch>
            <a:fillRect/>
          </a:stretch>
        </p:blipFill>
        <p:spPr>
          <a:xfrm>
            <a:off x="6629996" y="2246378"/>
            <a:ext cx="4159464" cy="2501499"/>
          </a:xfrm>
          <a:prstGeom prst="rect">
            <a:avLst/>
          </a:prstGeom>
        </p:spPr>
      </p:pic>
    </p:spTree>
    <p:extLst>
      <p:ext uri="{BB962C8B-B14F-4D97-AF65-F5344CB8AC3E}">
        <p14:creationId xmlns:p14="http://schemas.microsoft.com/office/powerpoint/2010/main" val="1506148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1B45-B278-1845-9971-55F6D9A7A913}"/>
              </a:ext>
            </a:extLst>
          </p:cNvPr>
          <p:cNvSpPr>
            <a:spLocks noGrp="1"/>
          </p:cNvSpPr>
          <p:nvPr>
            <p:ph type="title"/>
          </p:nvPr>
        </p:nvSpPr>
        <p:spPr/>
        <p:txBody>
          <a:bodyPr>
            <a:normAutofit/>
          </a:bodyPr>
          <a:lstStyle/>
          <a:p>
            <a:pPr algn="ctr"/>
            <a:r>
              <a:rPr lang="en-US" sz="2400" dirty="0">
                <a:latin typeface="Arial Black" panose="020B0A04020102020204" pitchFamily="34" charset="0"/>
              </a:rPr>
              <a:t>Linear Combination and Decision Rule</a:t>
            </a:r>
          </a:p>
        </p:txBody>
      </p:sp>
      <p:sp>
        <p:nvSpPr>
          <p:cNvPr id="3" name="Content Placeholder 2">
            <a:extLst>
              <a:ext uri="{FF2B5EF4-FFF2-40B4-BE49-F238E27FC236}">
                <a16:creationId xmlns:a16="http://schemas.microsoft.com/office/drawing/2014/main" id="{7A825B5E-950B-47E6-1966-BEF8746E5D77}"/>
              </a:ext>
            </a:extLst>
          </p:cNvPr>
          <p:cNvSpPr>
            <a:spLocks noGrp="1"/>
          </p:cNvSpPr>
          <p:nvPr>
            <p:ph idx="1"/>
          </p:nvPr>
        </p:nvSpPr>
        <p:spPr/>
        <p:txBody>
          <a:bodyPr>
            <a:normAutofit/>
          </a:bodyPr>
          <a:lstStyle/>
          <a:p>
            <a:pPr marL="0" indent="0">
              <a:buNone/>
            </a:pPr>
            <a:r>
              <a:rPr lang="en-US" sz="1800" dirty="0">
                <a:latin typeface="Aptos" panose="020B0004020202020204" pitchFamily="34" charset="0"/>
              </a:rPr>
              <a:t>Start with z = </a:t>
            </a:r>
            <a:r>
              <a:rPr lang="el-GR" sz="1800" dirty="0">
                <a:latin typeface="Aptos" panose="020B0004020202020204" pitchFamily="34" charset="0"/>
              </a:rPr>
              <a:t>θ</a:t>
            </a:r>
            <a:r>
              <a:rPr lang="en-US" sz="1800" baseline="30000" dirty="0">
                <a:latin typeface="Aptos" panose="020B0004020202020204" pitchFamily="34" charset="0"/>
              </a:rPr>
              <a:t>T </a:t>
            </a:r>
            <a:r>
              <a:rPr lang="en-US" sz="1800" dirty="0">
                <a:latin typeface="Aptos" panose="020B0004020202020204" pitchFamily="34" charset="0"/>
              </a:rPr>
              <a:t> x = 30 x</a:t>
            </a:r>
            <a:r>
              <a:rPr lang="en-US" sz="1800" baseline="-25000" dirty="0">
                <a:latin typeface="Aptos" panose="020B0004020202020204" pitchFamily="34" charset="0"/>
              </a:rPr>
              <a:t>0 </a:t>
            </a:r>
            <a:r>
              <a:rPr lang="en-US" sz="1800" dirty="0">
                <a:latin typeface="Aptos" panose="020B0004020202020204" pitchFamily="34" charset="0"/>
              </a:rPr>
              <a:t> + x</a:t>
            </a:r>
            <a:r>
              <a:rPr lang="en-US" sz="1800" baseline="-25000" dirty="0">
                <a:latin typeface="Aptos" panose="020B0004020202020204" pitchFamily="34" charset="0"/>
              </a:rPr>
              <a:t>1 </a:t>
            </a:r>
            <a:r>
              <a:rPr lang="en-US" sz="1800" dirty="0">
                <a:latin typeface="Aptos" panose="020B0004020202020204" pitchFamily="34" charset="0"/>
              </a:rPr>
              <a:t> + x</a:t>
            </a:r>
            <a:r>
              <a:rPr lang="en-US" sz="1800" baseline="-25000" dirty="0">
                <a:latin typeface="Aptos" panose="020B0004020202020204" pitchFamily="34" charset="0"/>
              </a:rPr>
              <a:t>2</a:t>
            </a:r>
          </a:p>
          <a:p>
            <a:pPr marL="0" indent="0">
              <a:buNone/>
            </a:pPr>
            <a:r>
              <a:rPr lang="en-US" sz="1800" dirty="0">
                <a:latin typeface="Aptos" panose="020B0004020202020204" pitchFamily="34" charset="0"/>
              </a:rPr>
              <a:t>assuming 𝑥</a:t>
            </a:r>
            <a:r>
              <a:rPr lang="en-US" sz="1800" baseline="-25000" dirty="0">
                <a:latin typeface="Aptos" panose="020B0004020202020204" pitchFamily="34" charset="0"/>
              </a:rPr>
              <a:t>0</a:t>
            </a:r>
            <a:r>
              <a:rPr lang="en-US" sz="1800" dirty="0">
                <a:latin typeface="Aptos" panose="020B0004020202020204" pitchFamily="34" charset="0"/>
              </a:rPr>
              <a:t>=1 (bias term), this becomes:</a:t>
            </a:r>
          </a:p>
          <a:p>
            <a:pPr marL="0" indent="0">
              <a:buNone/>
            </a:pPr>
            <a:r>
              <a:rPr lang="en-US" sz="1800" dirty="0">
                <a:latin typeface="Aptos" panose="020B0004020202020204" pitchFamily="34" charset="0"/>
              </a:rPr>
              <a:t>Z = -30 + x</a:t>
            </a:r>
            <a:r>
              <a:rPr lang="en-US" sz="1800" baseline="-25000" dirty="0">
                <a:latin typeface="Aptos" panose="020B0004020202020204" pitchFamily="34" charset="0"/>
              </a:rPr>
              <a:t>1 </a:t>
            </a:r>
            <a:r>
              <a:rPr lang="en-US" sz="1800" dirty="0">
                <a:latin typeface="Aptos" panose="020B0004020202020204" pitchFamily="34" charset="0"/>
              </a:rPr>
              <a:t> + x</a:t>
            </a:r>
            <a:r>
              <a:rPr lang="en-US" sz="1800" baseline="-25000" dirty="0">
                <a:latin typeface="Aptos" panose="020B0004020202020204" pitchFamily="34" charset="0"/>
              </a:rPr>
              <a:t>2</a:t>
            </a:r>
          </a:p>
          <a:p>
            <a:pPr marL="0" indent="0">
              <a:buNone/>
            </a:pPr>
            <a:r>
              <a:rPr lang="en-US" sz="1800" dirty="0">
                <a:latin typeface="Aptos" panose="020B0004020202020204" pitchFamily="34" charset="0"/>
              </a:rPr>
              <a:t>So, the decision rule is :</a:t>
            </a:r>
          </a:p>
          <a:p>
            <a:pPr marL="0" indent="0">
              <a:buNone/>
            </a:pPr>
            <a:r>
              <a:rPr lang="en-US" sz="1800" dirty="0">
                <a:latin typeface="Aptos" panose="020B0004020202020204" pitchFamily="34" charset="0"/>
              </a:rPr>
              <a:t>. Predict y = 1 if x&gt; 0</a:t>
            </a:r>
          </a:p>
          <a:p>
            <a:pPr marL="0" indent="0">
              <a:buNone/>
            </a:pPr>
            <a:r>
              <a:rPr lang="en-US" sz="1800" dirty="0">
                <a:latin typeface="Aptos" panose="020B0004020202020204" pitchFamily="34" charset="0"/>
              </a:rPr>
              <a:t>x</a:t>
            </a:r>
            <a:r>
              <a:rPr lang="en-US" sz="1800" baseline="-25000" dirty="0">
                <a:latin typeface="Aptos" panose="020B0004020202020204" pitchFamily="34" charset="0"/>
              </a:rPr>
              <a:t>1 </a:t>
            </a:r>
            <a:r>
              <a:rPr lang="en-US" sz="1800" dirty="0">
                <a:latin typeface="Aptos" panose="020B0004020202020204" pitchFamily="34" charset="0"/>
              </a:rPr>
              <a:t> + x</a:t>
            </a:r>
            <a:r>
              <a:rPr lang="en-US" sz="1800" baseline="-25000" dirty="0">
                <a:latin typeface="Aptos" panose="020B0004020202020204" pitchFamily="34" charset="0"/>
              </a:rPr>
              <a:t>2 </a:t>
            </a:r>
            <a:r>
              <a:rPr lang="en-US" sz="1800" dirty="0">
                <a:latin typeface="Aptos" panose="020B0004020202020204" pitchFamily="34" charset="0"/>
              </a:rPr>
              <a:t>&gt;= 30</a:t>
            </a:r>
          </a:p>
          <a:p>
            <a:pPr marL="0" indent="0">
              <a:buNone/>
            </a:pPr>
            <a:r>
              <a:rPr lang="el-GR" sz="1800" dirty="0">
                <a:latin typeface="Aptos" panose="020B0004020202020204" pitchFamily="34" charset="0"/>
              </a:rPr>
              <a:t>θ</a:t>
            </a:r>
            <a:r>
              <a:rPr lang="en-US" sz="1800" baseline="30000" dirty="0">
                <a:latin typeface="Aptos" panose="020B0004020202020204" pitchFamily="34" charset="0"/>
              </a:rPr>
              <a:t>T </a:t>
            </a:r>
            <a:r>
              <a:rPr lang="en-US" sz="1800" dirty="0">
                <a:latin typeface="Aptos" panose="020B0004020202020204" pitchFamily="34" charset="0"/>
              </a:rPr>
              <a:t> x = 30 x</a:t>
            </a:r>
            <a:r>
              <a:rPr lang="en-US" sz="1800" baseline="-25000" dirty="0">
                <a:latin typeface="Aptos" panose="020B0004020202020204" pitchFamily="34" charset="0"/>
              </a:rPr>
              <a:t>0 </a:t>
            </a:r>
            <a:r>
              <a:rPr lang="en-US" sz="1800" dirty="0">
                <a:latin typeface="Aptos" panose="020B0004020202020204" pitchFamily="34" charset="0"/>
              </a:rPr>
              <a:t> + x</a:t>
            </a:r>
            <a:r>
              <a:rPr lang="en-US" sz="1800" baseline="-25000" dirty="0">
                <a:latin typeface="Aptos" panose="020B0004020202020204" pitchFamily="34" charset="0"/>
              </a:rPr>
              <a:t>1 </a:t>
            </a:r>
            <a:r>
              <a:rPr lang="en-US" sz="1800" dirty="0">
                <a:latin typeface="Aptos" panose="020B0004020202020204" pitchFamily="34" charset="0"/>
              </a:rPr>
              <a:t> + x</a:t>
            </a:r>
            <a:r>
              <a:rPr lang="en-US" sz="1800" baseline="-25000" dirty="0">
                <a:latin typeface="Aptos" panose="020B0004020202020204" pitchFamily="34" charset="0"/>
              </a:rPr>
              <a:t>2</a:t>
            </a:r>
          </a:p>
          <a:p>
            <a:pPr marL="0" indent="0">
              <a:buNone/>
            </a:pPr>
            <a:r>
              <a:rPr lang="en-US" sz="1800" dirty="0">
                <a:latin typeface="Aptos" panose="020B0004020202020204" pitchFamily="34" charset="0"/>
              </a:rPr>
              <a:t>So, θ = [-3,1,1]</a:t>
            </a:r>
          </a:p>
          <a:p>
            <a:pPr marL="0" indent="0">
              <a:buNone/>
            </a:pPr>
            <a:r>
              <a:rPr lang="en-US" sz="1800" dirty="0">
                <a:latin typeface="Aptos" panose="020B0004020202020204" pitchFamily="34" charset="0"/>
              </a:rPr>
              <a:t>This illustrate how the decision boundary has been defined θ-not ts data.</a:t>
            </a:r>
          </a:p>
        </p:txBody>
      </p:sp>
    </p:spTree>
    <p:extLst>
      <p:ext uri="{BB962C8B-B14F-4D97-AF65-F5344CB8AC3E}">
        <p14:creationId xmlns:p14="http://schemas.microsoft.com/office/powerpoint/2010/main" val="30188970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224D1-FCE1-DFA2-97CC-2546EDB8F0AD}"/>
              </a:ext>
            </a:extLst>
          </p:cNvPr>
          <p:cNvSpPr>
            <a:spLocks noGrp="1"/>
          </p:cNvSpPr>
          <p:nvPr>
            <p:ph type="title"/>
          </p:nvPr>
        </p:nvSpPr>
        <p:spPr>
          <a:xfrm>
            <a:off x="838200" y="365126"/>
            <a:ext cx="10515600" cy="824404"/>
          </a:xfrm>
        </p:spPr>
        <p:txBody>
          <a:bodyPr>
            <a:normAutofit/>
          </a:bodyPr>
          <a:lstStyle/>
          <a:p>
            <a:pPr algn="ctr"/>
            <a:r>
              <a:rPr lang="en-US" sz="2400" dirty="0">
                <a:latin typeface="Arial Black" panose="020B0A04020102020204" pitchFamily="34" charset="0"/>
              </a:rPr>
              <a:t>Decision boundary and sigmoid activation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A88147A-3CCB-6FC0-0F1A-C4A873CD7878}"/>
                  </a:ext>
                </a:extLst>
              </p:cNvPr>
              <p:cNvSpPr>
                <a:spLocks noGrp="1"/>
              </p:cNvSpPr>
              <p:nvPr>
                <p:ph idx="1"/>
              </p:nvPr>
            </p:nvSpPr>
            <p:spPr/>
            <p:txBody>
              <a:bodyPr>
                <a:normAutofit/>
              </a:bodyPr>
              <a:lstStyle/>
              <a:p>
                <a:pPr marL="0" indent="0">
                  <a:buNone/>
                </a:pPr>
                <a:r>
                  <a:rPr lang="en-US" sz="2000" dirty="0">
                    <a:latin typeface="Aptos" panose="020B0004020202020204" pitchFamily="34" charset="0"/>
                    <a:cs typeface="Times New Roman" panose="02020603050405020304" pitchFamily="18" charset="0"/>
                  </a:rPr>
                  <a:t>The sigmoid function  </a:t>
                </a: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num>
                      <m:den>
                        <m:r>
                          <m:rPr>
                            <m:nor/>
                          </m:rPr>
                          <a:rPr lang="en-US" sz="2000" i="0" dirty="0">
                            <a:latin typeface="Aptos" panose="020B0004020202020204" pitchFamily="34" charset="0"/>
                            <a:cs typeface="Times New Roman" panose="02020603050405020304" pitchFamily="18" charset="0"/>
                          </a:rPr>
                          <m:t>1 + e</m:t>
                        </m:r>
                        <m:r>
                          <m:rPr>
                            <m:nor/>
                          </m:rPr>
                          <a:rPr lang="en-US" sz="2000" i="0" baseline="30000" dirty="0">
                            <a:latin typeface="Aptos" panose="020B0004020202020204" pitchFamily="34" charset="0"/>
                            <a:cs typeface="Times New Roman" panose="02020603050405020304" pitchFamily="18" charset="0"/>
                          </a:rPr>
                          <m:t>−z</m:t>
                        </m:r>
                      </m:den>
                    </m:f>
                  </m:oMath>
                </a14:m>
                <a:r>
                  <a:rPr lang="en-US" sz="2000" dirty="0">
                    <a:latin typeface="Aptos" panose="020B0004020202020204" pitchFamily="34" charset="0"/>
                  </a:rPr>
                  <a:t>  has a key property:</a:t>
                </a:r>
              </a:p>
              <a:p>
                <a:pPr marL="0" indent="0">
                  <a:buNone/>
                </a:pPr>
                <a:r>
                  <a:rPr lang="en-US" sz="2000" dirty="0">
                    <a:latin typeface="Aptos" panose="020B0004020202020204" pitchFamily="34" charset="0"/>
                  </a:rPr>
                  <a:t>g(z) &gt; 0.5 when z &gt;0</a:t>
                </a:r>
              </a:p>
              <a:p>
                <a:pPr marL="0" indent="0">
                  <a:buNone/>
                </a:pPr>
                <a:r>
                  <a:rPr lang="en-US" sz="2000" dirty="0">
                    <a:latin typeface="Aptos" panose="020B0004020202020204" pitchFamily="34" charset="0"/>
                  </a:rPr>
                  <a:t>g(z) = 0.5  when z = 0</a:t>
                </a:r>
              </a:p>
              <a:p>
                <a:pPr marL="0" indent="0">
                  <a:buNone/>
                </a:pPr>
                <a:r>
                  <a:rPr lang="en-US" sz="2000" dirty="0">
                    <a:latin typeface="Aptos" panose="020B0004020202020204" pitchFamily="34" charset="0"/>
                  </a:rPr>
                  <a:t>g(z) &lt; 0.5 when z &lt;0</a:t>
                </a:r>
              </a:p>
              <a:p>
                <a:pPr marL="0" indent="0">
                  <a:buNone/>
                </a:pPr>
                <a:r>
                  <a:rPr lang="en-US" sz="2000" dirty="0">
                    <a:latin typeface="Aptos" panose="020B0004020202020204" pitchFamily="34" charset="0"/>
                  </a:rPr>
                  <a:t>So, the decision boundary is the set of points where:</a:t>
                </a:r>
              </a:p>
              <a:p>
                <a:pPr marL="0" indent="0">
                  <a:buNone/>
                </a:pPr>
                <a:r>
                  <a:rPr lang="en-US" sz="2000" dirty="0">
                    <a:latin typeface="Aptos" panose="020B0004020202020204" pitchFamily="34" charset="0"/>
                  </a:rPr>
                  <a:t>\theta^Tx = 0\quad=rightarrow\quad h_\theta(x) = 0.5</a:t>
                </a:r>
              </a:p>
              <a:p>
                <a:pPr marL="0" indent="0">
                  <a:buNone/>
                </a:pPr>
                <a:r>
                  <a:rPr lang="el-GR" sz="2000" dirty="0">
                    <a:latin typeface="Aptos" panose="020B0004020202020204" pitchFamily="34" charset="0"/>
                  </a:rPr>
                  <a:t>θ</a:t>
                </a:r>
                <a:r>
                  <a:rPr lang="en-US" sz="2000" baseline="30000" dirty="0">
                    <a:latin typeface="Aptos" panose="020B0004020202020204" pitchFamily="34" charset="0"/>
                  </a:rPr>
                  <a:t>T </a:t>
                </a:r>
                <a:r>
                  <a:rPr lang="en-US" sz="2000" dirty="0">
                    <a:latin typeface="Aptos" panose="020B0004020202020204" pitchFamily="34" charset="0"/>
                  </a:rPr>
                  <a:t> x = 0  </a:t>
                </a:r>
                <a:r>
                  <a:rPr lang="en-US" sz="2000" dirty="0">
                    <a:latin typeface="Aptos" panose="020B0004020202020204" pitchFamily="34" charset="0"/>
                    <a:sym typeface="Wingdings" panose="05000000000000000000" pitchFamily="2" charset="2"/>
                  </a:rPr>
                  <a:t>  h_</a:t>
                </a:r>
                <a:r>
                  <a:rPr lang="el-GR" sz="2000" dirty="0">
                    <a:latin typeface="Aptos" panose="020B0004020202020204" pitchFamily="34" charset="0"/>
                    <a:sym typeface="Wingdings" panose="05000000000000000000" pitchFamily="2" charset="2"/>
                  </a:rPr>
                  <a:t>θ</a:t>
                </a:r>
                <a:r>
                  <a:rPr lang="en-US" sz="2000" dirty="0">
                    <a:latin typeface="Aptos" panose="020B0004020202020204" pitchFamily="34" charset="0"/>
                    <a:sym typeface="Wingdings" panose="05000000000000000000" pitchFamily="2" charset="2"/>
                  </a:rPr>
                  <a:t> (x) = 0.5</a:t>
                </a:r>
              </a:p>
              <a:p>
                <a:pPr marL="0" indent="0">
                  <a:buNone/>
                </a:pPr>
                <a:r>
                  <a:rPr lang="en-US" sz="2000" dirty="0">
                    <a:latin typeface="Aptos" panose="020B0004020202020204" pitchFamily="34" charset="0"/>
                    <a:sym typeface="Wingdings" panose="05000000000000000000" pitchFamily="2" charset="2"/>
                  </a:rPr>
                  <a:t>Summary: make decision boundary based on the sign of  </a:t>
                </a:r>
                <a:r>
                  <a:rPr lang="en-US" sz="2000" dirty="0">
                    <a:latin typeface="Arial Black" panose="020B0A04020102020204" pitchFamily="34" charset="0"/>
                    <a:sym typeface="Wingdings" panose="05000000000000000000" pitchFamily="2" charset="2"/>
                  </a:rPr>
                  <a:t>z = </a:t>
                </a:r>
                <a:r>
                  <a:rPr lang="el-GR" sz="2000" dirty="0">
                    <a:latin typeface="Arial Black" panose="020B0A04020102020204" pitchFamily="34" charset="0"/>
                  </a:rPr>
                  <a:t>θ</a:t>
                </a:r>
                <a:r>
                  <a:rPr lang="en-US" sz="2000" baseline="30000" dirty="0">
                    <a:latin typeface="Arial Black" panose="020B0A04020102020204" pitchFamily="34" charset="0"/>
                  </a:rPr>
                  <a:t>T </a:t>
                </a:r>
                <a:r>
                  <a:rPr lang="en-US" sz="2000" dirty="0">
                    <a:latin typeface="Arial Black" panose="020B0A04020102020204" pitchFamily="34" charset="0"/>
                  </a:rPr>
                  <a:t> x</a:t>
                </a:r>
              </a:p>
              <a:p>
                <a:pPr marL="0" indent="0">
                  <a:buNone/>
                </a:pPr>
                <a:r>
                  <a:rPr lang="en-US" sz="2000" dirty="0">
                    <a:latin typeface="Arial Black" panose="020B0A04020102020204" pitchFamily="34" charset="0"/>
                  </a:rPr>
                  <a:t>Decision boundary is where z = 0 i.e., </a:t>
                </a:r>
                <a:r>
                  <a:rPr lang="en-US" sz="2000" dirty="0">
                    <a:latin typeface="Aptos" panose="020B0004020202020204" pitchFamily="34" charset="0"/>
                    <a:sym typeface="Wingdings" panose="05000000000000000000" pitchFamily="2" charset="2"/>
                  </a:rPr>
                  <a:t>h_</a:t>
                </a:r>
                <a:r>
                  <a:rPr lang="el-GR" sz="2000" dirty="0">
                    <a:latin typeface="Aptos" panose="020B0004020202020204" pitchFamily="34" charset="0"/>
                    <a:sym typeface="Wingdings" panose="05000000000000000000" pitchFamily="2" charset="2"/>
                  </a:rPr>
                  <a:t>θ</a:t>
                </a:r>
                <a:r>
                  <a:rPr lang="en-US" sz="2000" dirty="0">
                    <a:latin typeface="Aptos" panose="020B0004020202020204" pitchFamily="34" charset="0"/>
                    <a:sym typeface="Wingdings" panose="05000000000000000000" pitchFamily="2" charset="2"/>
                  </a:rPr>
                  <a:t> (x) = 0.5</a:t>
                </a:r>
                <a:endParaRPr lang="en-US" sz="2000" dirty="0">
                  <a:latin typeface="Arial Black" panose="020B0A04020102020204" pitchFamily="34" charset="0"/>
                </a:endParaRPr>
              </a:p>
            </p:txBody>
          </p:sp>
        </mc:Choice>
        <mc:Fallback xmlns="">
          <p:sp>
            <p:nvSpPr>
              <p:cNvPr id="3" name="Content Placeholder 2">
                <a:extLst>
                  <a:ext uri="{FF2B5EF4-FFF2-40B4-BE49-F238E27FC236}">
                    <a16:creationId xmlns:a16="http://schemas.microsoft.com/office/drawing/2014/main" id="{0A88147A-3CCB-6FC0-0F1A-C4A873CD7878}"/>
                  </a:ext>
                </a:extLst>
              </p:cNvPr>
              <p:cNvSpPr>
                <a:spLocks noGrp="1" noRot="1" noChangeAspect="1" noMove="1" noResize="1" noEditPoints="1" noAdjustHandles="1" noChangeArrowheads="1" noChangeShapeType="1" noTextEdit="1"/>
              </p:cNvSpPr>
              <p:nvPr>
                <p:ph idx="1"/>
              </p:nvPr>
            </p:nvSpPr>
            <p:spPr>
              <a:blipFill>
                <a:blip r:embed="rId2"/>
                <a:stretch>
                  <a:fillRect l="-638"/>
                </a:stretch>
              </a:blipFill>
            </p:spPr>
            <p:txBody>
              <a:bodyPr/>
              <a:lstStyle/>
              <a:p>
                <a:r>
                  <a:rPr lang="en-US">
                    <a:noFill/>
                  </a:rPr>
                  <a:t> </a:t>
                </a:r>
              </a:p>
            </p:txBody>
          </p:sp>
        </mc:Fallback>
      </mc:AlternateContent>
    </p:spTree>
    <p:extLst>
      <p:ext uri="{BB962C8B-B14F-4D97-AF65-F5344CB8AC3E}">
        <p14:creationId xmlns:p14="http://schemas.microsoft.com/office/powerpoint/2010/main" val="2218477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59CFC-4159-196D-EA48-36542B298CFA}"/>
              </a:ext>
            </a:extLst>
          </p:cNvPr>
          <p:cNvSpPr>
            <a:spLocks noGrp="1"/>
          </p:cNvSpPr>
          <p:nvPr>
            <p:ph type="title"/>
          </p:nvPr>
        </p:nvSpPr>
        <p:spPr>
          <a:xfrm>
            <a:off x="838200" y="365126"/>
            <a:ext cx="10515600" cy="403320"/>
          </a:xfrm>
        </p:spPr>
        <p:txBody>
          <a:bodyPr>
            <a:normAutofit fontScale="90000"/>
          </a:bodyPr>
          <a:lstStyle/>
          <a:p>
            <a:pPr algn="ctr"/>
            <a:r>
              <a:rPr lang="en-US" sz="2400" dirty="0">
                <a:latin typeface="Arial Black" panose="020B0A04020102020204" pitchFamily="34" charset="0"/>
              </a:rPr>
              <a:t>Neural Network classification</a:t>
            </a:r>
          </a:p>
        </p:txBody>
      </p:sp>
      <p:sp>
        <p:nvSpPr>
          <p:cNvPr id="3" name="Content Placeholder 2">
            <a:extLst>
              <a:ext uri="{FF2B5EF4-FFF2-40B4-BE49-F238E27FC236}">
                <a16:creationId xmlns:a16="http://schemas.microsoft.com/office/drawing/2014/main" id="{AD5FBEF6-DFC4-6405-DB2F-E2484EBDF2AF}"/>
              </a:ext>
            </a:extLst>
          </p:cNvPr>
          <p:cNvSpPr>
            <a:spLocks noGrp="1"/>
          </p:cNvSpPr>
          <p:nvPr>
            <p:ph idx="1"/>
          </p:nvPr>
        </p:nvSpPr>
        <p:spPr>
          <a:xfrm>
            <a:off x="704007" y="841572"/>
            <a:ext cx="10682131" cy="5335391"/>
          </a:xfrm>
        </p:spPr>
        <p:txBody>
          <a:bodyPr/>
          <a:lstStyle/>
          <a:p>
            <a:pPr marL="0" indent="0">
              <a:buNone/>
            </a:pPr>
            <a:r>
              <a:rPr lang="en-US" sz="1800" dirty="0">
                <a:latin typeface="Times New Roman" panose="02020603050405020304" pitchFamily="18" charset="0"/>
                <a:cs typeface="Times New Roman" panose="02020603050405020304" pitchFamily="18" charset="0"/>
              </a:rPr>
              <a:t>Training set: { (x</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 y</a:t>
            </a:r>
            <a:r>
              <a:rPr lang="en-US" sz="1800" baseline="30000" dirty="0">
                <a:latin typeface="Times New Roman" panose="02020603050405020304" pitchFamily="18" charset="0"/>
                <a:cs typeface="Times New Roman" panose="02020603050405020304" pitchFamily="18" charset="0"/>
              </a:rPr>
              <a:t>1</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(x</a:t>
            </a:r>
            <a:r>
              <a:rPr lang="en-US" sz="1800" baseline="30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 , y</a:t>
            </a:r>
            <a:r>
              <a:rPr lang="en-US" sz="1800" baseline="30000" dirty="0">
                <a:latin typeface="Times New Roman" panose="02020603050405020304" pitchFamily="18" charset="0"/>
                <a:cs typeface="Times New Roman" panose="02020603050405020304" pitchFamily="18" charset="0"/>
              </a:rPr>
              <a:t>2</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(x</a:t>
            </a:r>
            <a:r>
              <a:rPr lang="en-US" sz="1800" baseline="30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 y</a:t>
            </a:r>
            <a:r>
              <a:rPr lang="en-US" sz="1800" baseline="30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 ), … ((x</a:t>
            </a:r>
            <a:r>
              <a:rPr lang="en-US" sz="1800" baseline="30000" dirty="0">
                <a:latin typeface="Times New Roman" panose="02020603050405020304" pitchFamily="18" charset="0"/>
                <a:cs typeface="Times New Roman" panose="02020603050405020304" pitchFamily="18" charset="0"/>
              </a:rPr>
              <a:t>m</a:t>
            </a:r>
            <a:r>
              <a:rPr lang="en-US" sz="1800" dirty="0">
                <a:latin typeface="Times New Roman" panose="02020603050405020304" pitchFamily="18" charset="0"/>
                <a:cs typeface="Times New Roman" panose="02020603050405020304" pitchFamily="18" charset="0"/>
              </a:rPr>
              <a:t> , y</a:t>
            </a:r>
            <a:r>
              <a:rPr lang="en-US" sz="1800" baseline="30000" dirty="0">
                <a:latin typeface="Times New Roman" panose="02020603050405020304" pitchFamily="18" charset="0"/>
                <a:cs typeface="Times New Roman" panose="02020603050405020304" pitchFamily="18" charset="0"/>
              </a:rPr>
              <a:t>m</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p>
          <a:p>
            <a:pPr marL="0" indent="0">
              <a:buNone/>
            </a:pPr>
            <a:r>
              <a:rPr lang="en-US" sz="1800" dirty="0"/>
              <a:t>(an element of the k-dimensional Euclidean space)</a:t>
            </a:r>
            <a:r>
              <a:rPr lang="en-US" dirty="0"/>
              <a:t>. </a:t>
            </a:r>
            <a:r>
              <a:rPr lang="en-US" sz="1800" dirty="0">
                <a:latin typeface="Times New Roman" panose="02020603050405020304" pitchFamily="18" charset="0"/>
                <a:cs typeface="Times New Roman" panose="02020603050405020304" pitchFamily="18" charset="0"/>
              </a:rPr>
              <a:t>y  </a:t>
            </a:r>
            <a:r>
              <a:rPr lang="en-US" sz="1800" dirty="0">
                <a:latin typeface="Cambria Math" panose="02040503050406030204" pitchFamily="18" charset="0"/>
                <a:ea typeface="Cambria Math" panose="02040503050406030204" pitchFamily="18" charset="0"/>
                <a:cs typeface="Times New Roman" panose="02020603050405020304" pitchFamily="18" charset="0"/>
              </a:rPr>
              <a:t>∈ ℝ</a:t>
            </a:r>
            <a:r>
              <a:rPr lang="en-US" sz="1800" baseline="30000" dirty="0">
                <a:latin typeface="Cambria Math" panose="02040503050406030204" pitchFamily="18" charset="0"/>
                <a:ea typeface="Cambria Math" panose="02040503050406030204" pitchFamily="18" charset="0"/>
                <a:cs typeface="Times New Roman" panose="02020603050405020304" pitchFamily="18" charset="0"/>
              </a:rPr>
              <a:t> K</a:t>
            </a: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L = number of layers in network</a:t>
            </a:r>
          </a:p>
          <a:p>
            <a:pPr marL="0" indent="0">
              <a:buNone/>
            </a:pPr>
            <a:r>
              <a:rPr lang="en-US" sz="1800" dirty="0">
                <a:latin typeface="Times New Roman" panose="02020603050405020304" pitchFamily="18" charset="0"/>
                <a:cs typeface="Times New Roman" panose="02020603050405020304" pitchFamily="18" charset="0"/>
              </a:rPr>
              <a:t>S</a:t>
            </a:r>
            <a:r>
              <a:rPr lang="en-US" sz="1800" baseline="-25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 number of units(not counting bias unit) in layer l.</a:t>
            </a:r>
          </a:p>
          <a:p>
            <a:pPr marL="0" indent="0">
              <a:buNone/>
            </a:pPr>
            <a:r>
              <a:rPr lang="en-US" sz="1800" dirty="0">
                <a:latin typeface="Times New Roman" panose="02020603050405020304" pitchFamily="18" charset="0"/>
                <a:cs typeface="Times New Roman" panose="02020603050405020304" pitchFamily="18" charset="0"/>
              </a:rPr>
              <a:t>Binary classification</a:t>
            </a:r>
          </a:p>
          <a:p>
            <a:pPr marL="0" indent="0">
              <a:buNone/>
            </a:pPr>
            <a:r>
              <a:rPr lang="en-US" sz="1800" dirty="0">
                <a:latin typeface="Times New Roman" panose="02020603050405020304" pitchFamily="18" charset="0"/>
                <a:cs typeface="Times New Roman" panose="02020603050405020304" pitchFamily="18" charset="0"/>
              </a:rPr>
              <a:t>	y = 0 or 1</a:t>
            </a:r>
          </a:p>
          <a:p>
            <a:pPr marL="0" indent="0">
              <a:buNone/>
            </a:pPr>
            <a:r>
              <a:rPr lang="en-US" sz="1800" dirty="0">
                <a:latin typeface="Arial Black" panose="020B0A04020102020204" pitchFamily="34" charset="0"/>
                <a:cs typeface="Times New Roman" panose="02020603050405020304" pitchFamily="18" charset="0"/>
              </a:rPr>
              <a:t>	1 output unit</a:t>
            </a:r>
          </a:p>
          <a:p>
            <a:pPr marL="0" indent="0">
              <a:buNone/>
            </a:pPr>
            <a:r>
              <a:rPr lang="en-US" sz="1800" dirty="0">
                <a:latin typeface="Times New Roman" panose="02020603050405020304" pitchFamily="18" charset="0"/>
                <a:cs typeface="Times New Roman" panose="02020603050405020304" pitchFamily="18" charset="0"/>
              </a:rPr>
              <a:t> S</a:t>
            </a:r>
            <a:r>
              <a:rPr lang="en-US" sz="1800" baseline="-25000" dirty="0">
                <a:latin typeface="Times New Roman" panose="02020603050405020304" pitchFamily="18" charset="0"/>
                <a:cs typeface="Times New Roman" panose="02020603050405020304" pitchFamily="18" charset="0"/>
              </a:rPr>
              <a:t>L   </a:t>
            </a:r>
            <a:r>
              <a:rPr lang="en-US" sz="1800" dirty="0">
                <a:latin typeface="Times New Roman" panose="02020603050405020304" pitchFamily="18" charset="0"/>
                <a:cs typeface="Times New Roman" panose="02020603050405020304" pitchFamily="18" charset="0"/>
              </a:rPr>
              <a:t>is final out put layer</a:t>
            </a:r>
          </a:p>
          <a:p>
            <a:pPr marL="0" indent="0">
              <a:buNone/>
            </a:pPr>
            <a:endParaRPr lang="en-US" dirty="0"/>
          </a:p>
          <a:p>
            <a:pPr marL="0" indent="0">
              <a:buNone/>
            </a:pPr>
            <a:r>
              <a:rPr lang="en-US" dirty="0"/>
              <a:t>S</a:t>
            </a:r>
            <a:r>
              <a:rPr lang="en-US" baseline="-25000" dirty="0"/>
              <a:t>L  </a:t>
            </a:r>
            <a:r>
              <a:rPr lang="en-US" dirty="0"/>
              <a:t>= 1     k = 1 </a:t>
            </a:r>
          </a:p>
          <a:p>
            <a:pPr marL="0" indent="0">
              <a:buNone/>
            </a:pPr>
            <a:r>
              <a:rPr lang="en-US" dirty="0">
                <a:latin typeface="Arial Black" panose="020B0A04020102020204" pitchFamily="34" charset="0"/>
                <a:cs typeface="Times New Roman" panose="02020603050405020304" pitchFamily="18" charset="0"/>
              </a:rPr>
              <a:t>h</a:t>
            </a:r>
            <a:r>
              <a:rPr lang="en-US" baseline="-25000" dirty="0">
                <a:latin typeface="Arial Black" panose="020B0A04020102020204" pitchFamily="34" charset="0"/>
                <a:cs typeface="Times New Roman" panose="02020603050405020304" pitchFamily="18" charset="0"/>
              </a:rPr>
              <a:t>θ</a:t>
            </a:r>
            <a:r>
              <a:rPr lang="en-US" baseline="30000" dirty="0">
                <a:latin typeface="Arial Black" panose="020B0A04020102020204" pitchFamily="34" charset="0"/>
                <a:cs typeface="Times New Roman" panose="02020603050405020304" pitchFamily="18" charset="0"/>
              </a:rPr>
              <a:t>(x)        </a:t>
            </a:r>
            <a:r>
              <a:rPr lang="en-US" baseline="30000" dirty="0">
                <a:latin typeface="Cambria Math" panose="02040503050406030204" pitchFamily="18" charset="0"/>
                <a:ea typeface="Cambria Math" panose="02040503050406030204" pitchFamily="18" charset="0"/>
                <a:cs typeface="Times New Roman" panose="02020603050405020304" pitchFamily="18" charset="0"/>
              </a:rPr>
              <a:t>ℝ  real numbers</a:t>
            </a:r>
            <a:endParaRPr lang="en-US" baseline="30000" dirty="0">
              <a:latin typeface="Arial Black" panose="020B0A04020102020204" pitchFamily="34" charset="0"/>
              <a:cs typeface="Times New Roman" panose="02020603050405020304" pitchFamily="18" charset="0"/>
            </a:endParaRPr>
          </a:p>
          <a:p>
            <a:pPr marL="0" indent="0">
              <a:buNone/>
            </a:pPr>
            <a:endParaRPr lang="en-US" dirty="0"/>
          </a:p>
        </p:txBody>
      </p:sp>
      <p:pic>
        <p:nvPicPr>
          <p:cNvPr id="7" name="Picture 6">
            <a:extLst>
              <a:ext uri="{FF2B5EF4-FFF2-40B4-BE49-F238E27FC236}">
                <a16:creationId xmlns:a16="http://schemas.microsoft.com/office/drawing/2014/main" id="{2F7DB105-CBE5-2B6D-AB31-DF947499C45A}"/>
              </a:ext>
            </a:extLst>
          </p:cNvPr>
          <p:cNvPicPr>
            <a:picLocks noChangeAspect="1"/>
          </p:cNvPicPr>
          <p:nvPr/>
        </p:nvPicPr>
        <p:blipFill>
          <a:blip r:embed="rId2"/>
          <a:stretch>
            <a:fillRect/>
          </a:stretch>
        </p:blipFill>
        <p:spPr>
          <a:xfrm>
            <a:off x="6868435" y="931774"/>
            <a:ext cx="4714958" cy="1289883"/>
          </a:xfrm>
          <a:prstGeom prst="rect">
            <a:avLst/>
          </a:prstGeom>
        </p:spPr>
      </p:pic>
      <p:sp>
        <p:nvSpPr>
          <p:cNvPr id="9" name="TextBox 8">
            <a:extLst>
              <a:ext uri="{FF2B5EF4-FFF2-40B4-BE49-F238E27FC236}">
                <a16:creationId xmlns:a16="http://schemas.microsoft.com/office/drawing/2014/main" id="{53EFF71C-C865-E199-6EF7-D80DE598E24D}"/>
              </a:ext>
            </a:extLst>
          </p:cNvPr>
          <p:cNvSpPr txBox="1"/>
          <p:nvPr/>
        </p:nvSpPr>
        <p:spPr>
          <a:xfrm>
            <a:off x="6986858" y="2213161"/>
            <a:ext cx="2105953" cy="369332"/>
          </a:xfrm>
          <a:prstGeom prst="rect">
            <a:avLst/>
          </a:prstGeom>
          <a:noFill/>
        </p:spPr>
        <p:txBody>
          <a:bodyPr wrap="square">
            <a:spAutoFit/>
          </a:bodyPr>
          <a:lstStyle/>
          <a:p>
            <a:r>
              <a:rPr lang="en-US" dirty="0"/>
              <a:t>K output units</a:t>
            </a:r>
          </a:p>
        </p:txBody>
      </p:sp>
      <p:pic>
        <p:nvPicPr>
          <p:cNvPr id="12" name="Picture 11">
            <a:extLst>
              <a:ext uri="{FF2B5EF4-FFF2-40B4-BE49-F238E27FC236}">
                <a16:creationId xmlns:a16="http://schemas.microsoft.com/office/drawing/2014/main" id="{4C895B09-5E67-BA8E-93C4-922E6A4A3D35}"/>
              </a:ext>
            </a:extLst>
          </p:cNvPr>
          <p:cNvPicPr>
            <a:picLocks noChangeAspect="1"/>
          </p:cNvPicPr>
          <p:nvPr/>
        </p:nvPicPr>
        <p:blipFill>
          <a:blip r:embed="rId3"/>
          <a:stretch>
            <a:fillRect/>
          </a:stretch>
        </p:blipFill>
        <p:spPr>
          <a:xfrm>
            <a:off x="4193548" y="3034512"/>
            <a:ext cx="3677216" cy="2341338"/>
          </a:xfrm>
          <a:prstGeom prst="rect">
            <a:avLst/>
          </a:prstGeom>
        </p:spPr>
      </p:pic>
      <p:sp>
        <p:nvSpPr>
          <p:cNvPr id="5" name="TextBox 4">
            <a:extLst>
              <a:ext uri="{FF2B5EF4-FFF2-40B4-BE49-F238E27FC236}">
                <a16:creationId xmlns:a16="http://schemas.microsoft.com/office/drawing/2014/main" id="{2B8A07DD-6E83-1585-4D35-FB7C2F84C7A5}"/>
              </a:ext>
            </a:extLst>
          </p:cNvPr>
          <p:cNvSpPr txBox="1"/>
          <p:nvPr/>
        </p:nvSpPr>
        <p:spPr>
          <a:xfrm>
            <a:off x="7137175" y="2582493"/>
            <a:ext cx="3437864" cy="369332"/>
          </a:xfrm>
          <a:prstGeom prst="rect">
            <a:avLst/>
          </a:prstGeom>
          <a:noFill/>
        </p:spPr>
        <p:txBody>
          <a:bodyPr wrap="square" rtlCol="0">
            <a:spAutoFit/>
          </a:bodyPr>
          <a:lstStyle/>
          <a:p>
            <a:r>
              <a:rPr lang="en-US" dirty="0"/>
              <a:t>L = 4,  S</a:t>
            </a:r>
            <a:r>
              <a:rPr lang="en-US" baseline="-25000" dirty="0"/>
              <a:t>1 </a:t>
            </a:r>
            <a:r>
              <a:rPr lang="en-US" dirty="0"/>
              <a:t>= 3, S</a:t>
            </a:r>
            <a:r>
              <a:rPr lang="en-US" baseline="-25000" dirty="0"/>
              <a:t>2</a:t>
            </a:r>
            <a:r>
              <a:rPr lang="en-US" dirty="0"/>
              <a:t>= 5, S</a:t>
            </a:r>
            <a:r>
              <a:rPr lang="en-US" baseline="-25000" dirty="0"/>
              <a:t>3</a:t>
            </a:r>
            <a:r>
              <a:rPr lang="en-US" dirty="0"/>
              <a:t> = 5, S</a:t>
            </a:r>
            <a:r>
              <a:rPr lang="en-US" baseline="-25000" dirty="0"/>
              <a:t>4</a:t>
            </a:r>
            <a:r>
              <a:rPr lang="en-US" dirty="0"/>
              <a:t> =L</a:t>
            </a:r>
          </a:p>
        </p:txBody>
      </p:sp>
      <p:sp>
        <p:nvSpPr>
          <p:cNvPr id="8" name="TextBox 7">
            <a:extLst>
              <a:ext uri="{FF2B5EF4-FFF2-40B4-BE49-F238E27FC236}">
                <a16:creationId xmlns:a16="http://schemas.microsoft.com/office/drawing/2014/main" id="{79B9CE9D-6978-14A8-1469-91EE5F33AC90}"/>
              </a:ext>
            </a:extLst>
          </p:cNvPr>
          <p:cNvSpPr txBox="1"/>
          <p:nvPr/>
        </p:nvSpPr>
        <p:spPr>
          <a:xfrm>
            <a:off x="640945" y="5263296"/>
            <a:ext cx="6674991" cy="923330"/>
          </a:xfrm>
          <a:prstGeom prst="rect">
            <a:avLst/>
          </a:prstGeom>
          <a:noFill/>
        </p:spPr>
        <p:txBody>
          <a:bodyPr wrap="square" rtlCol="0">
            <a:spAutoFit/>
          </a:bodyPr>
          <a:lstStyle/>
          <a:p>
            <a:endParaRPr lang="en-US" dirty="0"/>
          </a:p>
          <a:p>
            <a:r>
              <a:rPr lang="en-US" dirty="0"/>
              <a:t>     If k =2 then use binary classification for Neural Network classification</a:t>
            </a:r>
          </a:p>
        </p:txBody>
      </p:sp>
      <p:cxnSp>
        <p:nvCxnSpPr>
          <p:cNvPr id="10" name="Straight Arrow Connector 9">
            <a:extLst>
              <a:ext uri="{FF2B5EF4-FFF2-40B4-BE49-F238E27FC236}">
                <a16:creationId xmlns:a16="http://schemas.microsoft.com/office/drawing/2014/main" id="{7D19C39B-CC00-9F91-9B9C-E0599E588D08}"/>
              </a:ext>
            </a:extLst>
          </p:cNvPr>
          <p:cNvCxnSpPr/>
          <p:nvPr/>
        </p:nvCxnSpPr>
        <p:spPr>
          <a:xfrm flipV="1">
            <a:off x="1189529" y="3916545"/>
            <a:ext cx="0" cy="21848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4A1F046-5875-5ECB-76F1-57B1E3A8510F}"/>
              </a:ext>
            </a:extLst>
          </p:cNvPr>
          <p:cNvSpPr txBox="1"/>
          <p:nvPr/>
        </p:nvSpPr>
        <p:spPr>
          <a:xfrm>
            <a:off x="792975" y="4068643"/>
            <a:ext cx="1138986"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Final layer/ output units</a:t>
            </a:r>
          </a:p>
        </p:txBody>
      </p:sp>
      <p:sp>
        <p:nvSpPr>
          <p:cNvPr id="13" name="Flowchart: Connector 12">
            <a:extLst>
              <a:ext uri="{FF2B5EF4-FFF2-40B4-BE49-F238E27FC236}">
                <a16:creationId xmlns:a16="http://schemas.microsoft.com/office/drawing/2014/main" id="{F3FF44CF-64A1-4095-841F-A760D22BB31B}"/>
              </a:ext>
            </a:extLst>
          </p:cNvPr>
          <p:cNvSpPr/>
          <p:nvPr/>
        </p:nvSpPr>
        <p:spPr>
          <a:xfrm>
            <a:off x="3867993" y="3034512"/>
            <a:ext cx="404602" cy="394488"/>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Arrow Connector 14">
            <a:extLst>
              <a:ext uri="{FF2B5EF4-FFF2-40B4-BE49-F238E27FC236}">
                <a16:creationId xmlns:a16="http://schemas.microsoft.com/office/drawing/2014/main" id="{6D5672A0-D5C5-9AF1-4015-59DAB835916D}"/>
              </a:ext>
            </a:extLst>
          </p:cNvPr>
          <p:cNvCxnSpPr/>
          <p:nvPr/>
        </p:nvCxnSpPr>
        <p:spPr>
          <a:xfrm>
            <a:off x="3447207" y="3034512"/>
            <a:ext cx="420786" cy="1051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2949B88-4CE5-527D-C94A-994AB368D01C}"/>
              </a:ext>
            </a:extLst>
          </p:cNvPr>
          <p:cNvCxnSpPr/>
          <p:nvPr/>
        </p:nvCxnSpPr>
        <p:spPr>
          <a:xfrm flipV="1">
            <a:off x="3673784" y="3220630"/>
            <a:ext cx="194209" cy="2994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71850E1-B6E2-6F96-1790-E130E61AA906}"/>
              </a:ext>
            </a:extLst>
          </p:cNvPr>
          <p:cNvCxnSpPr/>
          <p:nvPr/>
        </p:nvCxnSpPr>
        <p:spPr>
          <a:xfrm>
            <a:off x="3447207" y="3139710"/>
            <a:ext cx="420786" cy="809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DFC7081-06F6-6E80-5832-44B6FBC6BB15}"/>
              </a:ext>
            </a:extLst>
          </p:cNvPr>
          <p:cNvCxnSpPr/>
          <p:nvPr/>
        </p:nvCxnSpPr>
        <p:spPr>
          <a:xfrm>
            <a:off x="4272595" y="3220630"/>
            <a:ext cx="28322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F5CF55F-319B-7A40-C922-638AFDC4E7A8}"/>
              </a:ext>
            </a:extLst>
          </p:cNvPr>
          <p:cNvSpPr txBox="1"/>
          <p:nvPr/>
        </p:nvSpPr>
        <p:spPr>
          <a:xfrm>
            <a:off x="3333919" y="3641416"/>
            <a:ext cx="938677" cy="913070"/>
          </a:xfrm>
          <a:prstGeom prst="rect">
            <a:avLst/>
          </a:prstGeom>
          <a:noFill/>
        </p:spPr>
        <p:txBody>
          <a:bodyPr wrap="square" rtlCol="0">
            <a:spAutoFit/>
          </a:bodyPr>
          <a:lstStyle/>
          <a:p>
            <a:r>
              <a:rPr lang="en-US" sz="1600" dirty="0">
                <a:latin typeface="Arial Black" panose="020B0A04020102020204" pitchFamily="34" charset="0"/>
                <a:cs typeface="Times New Roman" panose="02020603050405020304" pitchFamily="18" charset="0"/>
              </a:rPr>
              <a:t>h</a:t>
            </a:r>
            <a:r>
              <a:rPr lang="en-US" sz="1600" baseline="-25000" dirty="0">
                <a:latin typeface="Arial Black" panose="020B0A04020102020204" pitchFamily="34" charset="0"/>
                <a:cs typeface="Times New Roman" panose="02020603050405020304" pitchFamily="18" charset="0"/>
              </a:rPr>
              <a:t>θ</a:t>
            </a:r>
            <a:r>
              <a:rPr lang="en-US" sz="1600" baseline="30000" dirty="0">
                <a:latin typeface="Arial Black" panose="020B0A04020102020204" pitchFamily="34" charset="0"/>
                <a:cs typeface="Times New Roman" panose="02020603050405020304" pitchFamily="18" charset="0"/>
              </a:rPr>
              <a:t>(x)</a:t>
            </a:r>
          </a:p>
          <a:p>
            <a:endParaRPr lang="en-US" sz="1600" baseline="30000" dirty="0">
              <a:latin typeface="Arial Black" panose="020B0A04020102020204" pitchFamily="34" charset="0"/>
              <a:cs typeface="Times New Roman" panose="02020603050405020304" pitchFamily="18" charset="0"/>
            </a:endParaRPr>
          </a:p>
          <a:p>
            <a:r>
              <a:rPr lang="en-US" sz="1600" baseline="30000" dirty="0">
                <a:latin typeface="Arial Black" panose="020B0A04020102020204" pitchFamily="34" charset="0"/>
                <a:cs typeface="Times New Roman" panose="02020603050405020304" pitchFamily="18" charset="0"/>
              </a:rPr>
              <a:t>One output</a:t>
            </a:r>
            <a:endParaRPr lang="en-US" sz="1600" dirty="0"/>
          </a:p>
        </p:txBody>
      </p:sp>
      <p:cxnSp>
        <p:nvCxnSpPr>
          <p:cNvPr id="24" name="Straight Arrow Connector 23">
            <a:extLst>
              <a:ext uri="{FF2B5EF4-FFF2-40B4-BE49-F238E27FC236}">
                <a16:creationId xmlns:a16="http://schemas.microsoft.com/office/drawing/2014/main" id="{D4B0F7CB-9ABA-33D6-879B-99E9AFEF3546}"/>
              </a:ext>
            </a:extLst>
          </p:cNvPr>
          <p:cNvCxnSpPr/>
          <p:nvPr/>
        </p:nvCxnSpPr>
        <p:spPr>
          <a:xfrm flipH="1">
            <a:off x="1783545" y="5263296"/>
            <a:ext cx="39651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A6D5230-CB6D-5428-54E8-C35926E037B7}"/>
              </a:ext>
            </a:extLst>
          </p:cNvPr>
          <p:cNvCxnSpPr/>
          <p:nvPr/>
        </p:nvCxnSpPr>
        <p:spPr>
          <a:xfrm flipV="1">
            <a:off x="9945112" y="2856488"/>
            <a:ext cx="0" cy="46933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B27A2D57-C2F3-22C4-C3DB-BE997C5C6A31}"/>
              </a:ext>
            </a:extLst>
          </p:cNvPr>
          <p:cNvSpPr txBox="1"/>
          <p:nvPr/>
        </p:nvSpPr>
        <p:spPr>
          <a:xfrm>
            <a:off x="9540515" y="3520035"/>
            <a:ext cx="1399918" cy="369332"/>
          </a:xfrm>
          <a:prstGeom prst="rect">
            <a:avLst/>
          </a:prstGeom>
          <a:noFill/>
        </p:spPr>
        <p:txBody>
          <a:bodyPr wrap="square" rtlCol="0">
            <a:spAutoFit/>
          </a:bodyPr>
          <a:lstStyle/>
          <a:p>
            <a:r>
              <a:rPr lang="en-US" dirty="0"/>
              <a:t>Output layer</a:t>
            </a:r>
          </a:p>
        </p:txBody>
      </p:sp>
    </p:spTree>
    <p:extLst>
      <p:ext uri="{BB962C8B-B14F-4D97-AF65-F5344CB8AC3E}">
        <p14:creationId xmlns:p14="http://schemas.microsoft.com/office/powerpoint/2010/main" val="3709551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F6859-2428-33BE-2298-53E2E3BAC9CF}"/>
              </a:ext>
            </a:extLst>
          </p:cNvPr>
          <p:cNvSpPr>
            <a:spLocks noGrp="1"/>
          </p:cNvSpPr>
          <p:nvPr>
            <p:ph type="title"/>
          </p:nvPr>
        </p:nvSpPr>
        <p:spPr/>
        <p:txBody>
          <a:bodyPr>
            <a:normAutofit/>
          </a:bodyPr>
          <a:lstStyle/>
          <a:p>
            <a:pPr algn="ctr"/>
            <a:r>
              <a:rPr lang="en-US" sz="2400" dirty="0">
                <a:latin typeface="Arial Black" panose="020B0A04020102020204" pitchFamily="34" charset="0"/>
              </a:rPr>
              <a:t>Logistic regression cost function or log loss</a:t>
            </a:r>
          </a:p>
        </p:txBody>
      </p:sp>
      <p:sp>
        <p:nvSpPr>
          <p:cNvPr id="3" name="Content Placeholder 2">
            <a:extLst>
              <a:ext uri="{FF2B5EF4-FFF2-40B4-BE49-F238E27FC236}">
                <a16:creationId xmlns:a16="http://schemas.microsoft.com/office/drawing/2014/main" id="{FE9DE2EB-4EE9-C532-F06A-975A678C0308}"/>
              </a:ext>
            </a:extLst>
          </p:cNvPr>
          <p:cNvSpPr>
            <a:spLocks noGrp="1"/>
          </p:cNvSpPr>
          <p:nvPr>
            <p:ph idx="1"/>
          </p:nvPr>
        </p:nvSpPr>
        <p:spPr/>
        <p:txBody>
          <a:bodyPr>
            <a:normAutofit/>
          </a:bodyPr>
          <a:lstStyle/>
          <a:p>
            <a:r>
              <a:rPr lang="en-US" sz="1800" dirty="0"/>
              <a:t>Quantifies errors or ensures convex optimization problems.</a:t>
            </a:r>
          </a:p>
          <a:p>
            <a:r>
              <a:rPr lang="en-US" sz="1800" dirty="0"/>
              <a:t>What is the predicted value as h</a:t>
            </a:r>
            <a:r>
              <a:rPr lang="el-GR" sz="1800" baseline="-250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(x) and the actual value in hand.</a:t>
            </a:r>
          </a:p>
          <a:p>
            <a:r>
              <a:rPr lang="en-US" sz="1800" dirty="0">
                <a:latin typeface="Times New Roman" panose="02020603050405020304" pitchFamily="18" charset="0"/>
                <a:cs typeface="Times New Roman" panose="02020603050405020304" pitchFamily="18" charset="0"/>
              </a:rPr>
              <a:t>Logistic regression use Logarithmic Cost Function to ensure that the optimization problem is convex, which guarantees that an algorithm like gradient descent will find the global minimum</a:t>
            </a:r>
            <a:r>
              <a:rPr lang="en-US" dirty="0"/>
              <a:t>. </a:t>
            </a:r>
          </a:p>
          <a:p>
            <a:r>
              <a:rPr lang="en-US" sz="1800" dirty="0">
                <a:latin typeface="Times New Roman" panose="02020603050405020304" pitchFamily="18" charset="0"/>
                <a:cs typeface="Times New Roman" panose="02020603050405020304" pitchFamily="18" charset="0"/>
              </a:rPr>
              <a:t>binary cross-entropy loss</a:t>
            </a:r>
          </a:p>
          <a:p>
            <a:r>
              <a:rPr lang="en-US" sz="1800" dirty="0">
                <a:latin typeface="Times New Roman" panose="02020603050405020304" pitchFamily="18" charset="0"/>
                <a:cs typeface="Times New Roman" panose="02020603050405020304" pitchFamily="18" charset="0"/>
              </a:rPr>
              <a:t>Cost function formula for Logistic Regression: For a single training example, the loss function is defined as: </a:t>
            </a:r>
          </a:p>
          <a:p>
            <a:pPr marL="342900" indent="-342900">
              <a:buFont typeface="+mj-lt"/>
              <a:buAutoNum type="arabicPeriod"/>
            </a:pPr>
            <a:r>
              <a:rPr lang="en-US" sz="1800" dirty="0">
                <a:latin typeface="Arial Black" panose="020B0A04020102020204" pitchFamily="34" charset="0"/>
                <a:cs typeface="Times New Roman" panose="02020603050405020304" pitchFamily="18" charset="0"/>
              </a:rPr>
              <a:t>cost(h_</a:t>
            </a:r>
            <a:r>
              <a:rPr lang="el-GR" sz="1800" dirty="0">
                <a:latin typeface="Arial Black" panose="020B0A04020102020204" pitchFamily="34" charset="0"/>
                <a:cs typeface="Times New Roman" panose="02020603050405020304" pitchFamily="18" charset="0"/>
              </a:rPr>
              <a:t>θ</a:t>
            </a:r>
            <a:r>
              <a:rPr lang="en-US" sz="1800" dirty="0">
                <a:latin typeface="Arial Black" panose="020B0A04020102020204" pitchFamily="34" charset="0"/>
                <a:cs typeface="Times New Roman" panose="02020603050405020304" pitchFamily="18" charset="0"/>
              </a:rPr>
              <a:t>(x), y) =  </a:t>
            </a:r>
            <a:r>
              <a:rPr lang="en-US" sz="1800" dirty="0">
                <a:latin typeface="Times New Roman" panose="02020603050405020304" pitchFamily="18" charset="0"/>
                <a:cs typeface="Times New Roman" panose="02020603050405020304" pitchFamily="18" charset="0"/>
              </a:rPr>
              <a:t>-log(h_</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(x))  if  y = 1</a:t>
            </a:r>
          </a:p>
          <a:p>
            <a:pPr marL="342900" indent="-342900">
              <a:buFont typeface="+mj-lt"/>
              <a:buAutoNum type="arabicPeriod"/>
            </a:pPr>
            <a:r>
              <a:rPr lang="en-US" sz="1800" dirty="0">
                <a:latin typeface="Arial Black" panose="020B0A04020102020204" pitchFamily="34" charset="0"/>
              </a:rPr>
              <a:t>cost(h_</a:t>
            </a:r>
            <a:r>
              <a:rPr lang="el-GR" sz="1800" dirty="0">
                <a:latin typeface="Arial Black" panose="020B0A04020102020204" pitchFamily="34" charset="0"/>
              </a:rPr>
              <a:t>θ</a:t>
            </a:r>
            <a:r>
              <a:rPr lang="en-US" sz="1800" dirty="0">
                <a:latin typeface="Arial Black" panose="020B0A04020102020204" pitchFamily="34" charset="0"/>
              </a:rPr>
              <a:t>(x), y)  = </a:t>
            </a:r>
            <a:r>
              <a:rPr lang="en-US" sz="1800" dirty="0"/>
              <a:t>-log(1- h_</a:t>
            </a:r>
            <a:r>
              <a:rPr lang="el-GR" sz="1800" dirty="0"/>
              <a:t>θ</a:t>
            </a:r>
            <a:r>
              <a:rPr lang="en-US" sz="1800" dirty="0"/>
              <a:t>(x)  if y = 0</a:t>
            </a:r>
          </a:p>
          <a:p>
            <a:pPr marL="0" indent="0">
              <a:buNone/>
            </a:pPr>
            <a:endParaRPr lang="en-US" sz="1800" dirty="0"/>
          </a:p>
          <a:p>
            <a:pPr marL="342900" indent="-342900">
              <a:buFont typeface="+mj-lt"/>
              <a:buAutoNum type="arabicPeriod"/>
            </a:pPr>
            <a:endParaRPr lang="en-US" sz="1800" dirty="0"/>
          </a:p>
          <a:p>
            <a:pPr marL="0" indent="0">
              <a:buNone/>
            </a:pPr>
            <a:endParaRPr lang="en-US" sz="1800" dirty="0">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142669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74204-0339-F7EC-7A6B-ACABAAFB2BD3}"/>
              </a:ext>
            </a:extLst>
          </p:cNvPr>
          <p:cNvSpPr>
            <a:spLocks noGrp="1"/>
          </p:cNvSpPr>
          <p:nvPr>
            <p:ph type="title"/>
          </p:nvPr>
        </p:nvSpPr>
        <p:spPr>
          <a:xfrm>
            <a:off x="838200" y="365126"/>
            <a:ext cx="10515600" cy="396830"/>
          </a:xfrm>
        </p:spPr>
        <p:txBody>
          <a:bodyPr>
            <a:normAutofit fontScale="90000"/>
          </a:bodyPr>
          <a:lstStyle/>
          <a:p>
            <a:pPr algn="ctr"/>
            <a:r>
              <a:rPr lang="en-US" sz="2400" dirty="0">
                <a:latin typeface="Arial Black" panose="020B0A04020102020204" pitchFamily="34" charset="0"/>
              </a:rPr>
              <a:t>Logistic regression cost function </a:t>
            </a:r>
          </a:p>
        </p:txBody>
      </p:sp>
      <p:sp>
        <p:nvSpPr>
          <p:cNvPr id="3" name="Content Placeholder 2">
            <a:extLst>
              <a:ext uri="{FF2B5EF4-FFF2-40B4-BE49-F238E27FC236}">
                <a16:creationId xmlns:a16="http://schemas.microsoft.com/office/drawing/2014/main" id="{50B9DE6B-324B-8070-6FF4-8595BBEB0764}"/>
              </a:ext>
            </a:extLst>
          </p:cNvPr>
          <p:cNvSpPr>
            <a:spLocks noGrp="1"/>
          </p:cNvSpPr>
          <p:nvPr>
            <p:ph idx="1"/>
          </p:nvPr>
        </p:nvSpPr>
        <p:spPr>
          <a:xfrm>
            <a:off x="692544" y="761956"/>
            <a:ext cx="10515600" cy="5334088"/>
          </a:xfrm>
        </p:spPr>
        <p:txBody>
          <a:bodyPr/>
          <a:lstStyle/>
          <a:p>
            <a:pPr marL="0" indent="0">
              <a:buNone/>
            </a:pPr>
            <a:r>
              <a:rPr lang="en-US" dirty="0"/>
              <a:t>cost(h_</a:t>
            </a:r>
            <a:r>
              <a:rPr lang="el-GR" dirty="0"/>
              <a:t>θ</a:t>
            </a:r>
            <a:r>
              <a:rPr lang="en-US" dirty="0"/>
              <a:t>(x), y) = 	</a:t>
            </a:r>
            <a:r>
              <a:rPr lang="en-US" sz="1800" dirty="0"/>
              <a:t>-log(h_</a:t>
            </a:r>
            <a:r>
              <a:rPr lang="el-GR" sz="1800" dirty="0"/>
              <a:t>θ</a:t>
            </a:r>
            <a:r>
              <a:rPr lang="en-US" sz="1800" dirty="0"/>
              <a:t>(x))  if  y = 1</a:t>
            </a:r>
          </a:p>
          <a:p>
            <a:pPr marL="0" indent="0">
              <a:buNone/>
            </a:pPr>
            <a:r>
              <a:rPr lang="en-US" sz="1800" dirty="0"/>
              <a:t>			-log(1- h_</a:t>
            </a:r>
            <a:r>
              <a:rPr lang="el-GR" sz="1800" dirty="0"/>
              <a:t>θ</a:t>
            </a:r>
            <a:r>
              <a:rPr lang="en-US" sz="1800" dirty="0"/>
              <a:t>(x)  if y = 0</a:t>
            </a:r>
          </a:p>
          <a:p>
            <a:pPr marL="0" indent="0">
              <a:buNone/>
            </a:pPr>
            <a:r>
              <a:rPr lang="en-US" sz="1800" dirty="0"/>
              <a:t>and you're now stepping into the heart of </a:t>
            </a:r>
            <a:r>
              <a:rPr lang="en-US" sz="1800" b="1" dirty="0"/>
              <a:t>logistic regression's cost function</a:t>
            </a:r>
            <a:r>
              <a:rPr lang="en-US" sz="1800" dirty="0"/>
              <a:t>, where probability theory meets optimization. </a:t>
            </a:r>
          </a:p>
          <a:p>
            <a:pPr marL="0" indent="0">
              <a:buNone/>
            </a:pPr>
            <a:r>
              <a:rPr lang="en-US" sz="1800" dirty="0">
                <a:latin typeface="Arial Black" panose="020B0A04020102020204" pitchFamily="34" charset="0"/>
              </a:rPr>
              <a:t>The Core Idea: Penalize Wrong Predictions:</a:t>
            </a:r>
          </a:p>
          <a:p>
            <a:pPr marL="0" indent="0">
              <a:buNone/>
            </a:pPr>
            <a:r>
              <a:rPr lang="en-US" sz="1800" dirty="0"/>
              <a:t>In logistic regression, the hypothesis ℎ𝜃(𝑥) outputs a probability that 𝑦=1. So, we want a cost function that:</a:t>
            </a:r>
          </a:p>
          <a:p>
            <a:pPr lvl="1">
              <a:buFont typeface="Wingdings" panose="05000000000000000000" pitchFamily="2" charset="2"/>
              <a:buChar char="§"/>
            </a:pPr>
            <a:r>
              <a:rPr lang="en-US" sz="1400" dirty="0"/>
              <a:t>Rewards confident correct predictions</a:t>
            </a:r>
          </a:p>
          <a:p>
            <a:pPr lvl="1">
              <a:buFont typeface="Wingdings" panose="05000000000000000000" pitchFamily="2" charset="2"/>
              <a:buChar char="§"/>
            </a:pPr>
            <a:r>
              <a:rPr lang="en-US" sz="1400" dirty="0"/>
              <a:t>Penalizes confident wrong predictions</a:t>
            </a:r>
          </a:p>
          <a:p>
            <a:pPr lvl="1">
              <a:buFont typeface="Wingdings" panose="05000000000000000000" pitchFamily="2" charset="2"/>
              <a:buChar char="§"/>
            </a:pPr>
            <a:r>
              <a:rPr lang="en-US" sz="1400" dirty="0"/>
              <a:t>Is convex, so gradient descent can find the global minimum</a:t>
            </a:r>
          </a:p>
          <a:p>
            <a:pPr>
              <a:buFont typeface="Wingdings" panose="05000000000000000000" pitchFamily="2" charset="2"/>
              <a:buChar char="§"/>
            </a:pPr>
            <a:r>
              <a:rPr lang="en-US" sz="1800" dirty="0">
                <a:latin typeface="Arial Black" panose="020B0A04020102020204" pitchFamily="34" charset="0"/>
              </a:rPr>
              <a:t>Case-by-Case Breakdown:</a:t>
            </a:r>
          </a:p>
          <a:p>
            <a:pPr>
              <a:buFont typeface="Wingdings" panose="05000000000000000000" pitchFamily="2" charset="2"/>
              <a:buChar char="§"/>
            </a:pPr>
            <a:r>
              <a:rPr lang="en-US" sz="1800" dirty="0">
                <a:latin typeface="Times New Roman" panose="02020603050405020304" pitchFamily="18" charset="0"/>
                <a:cs typeface="Times New Roman" panose="02020603050405020304" pitchFamily="18" charset="0"/>
              </a:rPr>
              <a:t>If 𝑦=1:We want ℎ</a:t>
            </a:r>
            <a:r>
              <a:rPr lang="en-US" sz="1800" baseline="-25000" dirty="0">
                <a:latin typeface="Times New Roman" panose="02020603050405020304" pitchFamily="18" charset="0"/>
                <a:cs typeface="Times New Roman" panose="02020603050405020304" pitchFamily="18" charset="0"/>
              </a:rPr>
              <a:t>𝜃</a:t>
            </a:r>
            <a:r>
              <a:rPr lang="en-US" sz="1800" dirty="0">
                <a:latin typeface="Times New Roman" panose="02020603050405020304" pitchFamily="18" charset="0"/>
                <a:cs typeface="Times New Roman" panose="02020603050405020304" pitchFamily="18" charset="0"/>
              </a:rPr>
              <a:t>(𝑥) to be close to 1. So, the cost is: </a:t>
            </a:r>
            <a:r>
              <a:rPr lang="en-US" sz="1800" dirty="0"/>
              <a:t>cost(h_</a:t>
            </a:r>
            <a:r>
              <a:rPr lang="el-GR" sz="1800" dirty="0"/>
              <a:t>θ</a:t>
            </a:r>
            <a:r>
              <a:rPr lang="en-US" sz="1800" dirty="0"/>
              <a:t>(x), y) = -log(h_</a:t>
            </a:r>
            <a:r>
              <a:rPr lang="el-GR" sz="1800" dirty="0"/>
              <a:t>θ</a:t>
            </a:r>
            <a:r>
              <a:rPr lang="en-US" sz="1800" dirty="0"/>
              <a:t>(x)) </a:t>
            </a:r>
          </a:p>
          <a:p>
            <a:pPr marL="800100" lvl="1" indent="-342900">
              <a:buFont typeface="+mj-lt"/>
              <a:buAutoNum type="arabicPeriod"/>
            </a:pPr>
            <a:r>
              <a:rPr lang="en-US" sz="1400" dirty="0"/>
              <a:t>If ℎ𝜃(𝑥)=1, cost = 0 (perfect prediction). </a:t>
            </a:r>
          </a:p>
          <a:p>
            <a:pPr marL="800100" lvl="1" indent="-342900">
              <a:buFont typeface="+mj-lt"/>
              <a:buAutoNum type="arabicPeriod"/>
            </a:pPr>
            <a:r>
              <a:rPr lang="en-US" sz="1400" dirty="0"/>
              <a:t>if ℎ𝜃(𝑥)→0, cost → ∞ (very wrong)</a:t>
            </a:r>
          </a:p>
          <a:p>
            <a:pPr>
              <a:buFont typeface="Wingdings" panose="05000000000000000000" pitchFamily="2" charset="2"/>
              <a:buChar char="§"/>
            </a:pPr>
            <a:r>
              <a:rPr lang="en-US" sz="1800" dirty="0">
                <a:latin typeface="Times New Roman" panose="02020603050405020304" pitchFamily="18" charset="0"/>
                <a:cs typeface="Times New Roman" panose="02020603050405020304" pitchFamily="18" charset="0"/>
              </a:rPr>
              <a:t>If y = 0 : </a:t>
            </a:r>
            <a:r>
              <a:rPr lang="en-US" sz="1800" dirty="0"/>
              <a:t>We want ℎ𝜃(𝑥) to be close to 0. So, the cost is: -log(1- h_</a:t>
            </a:r>
            <a:r>
              <a:rPr lang="el-GR" sz="1800" dirty="0"/>
              <a:t>θ</a:t>
            </a:r>
            <a:r>
              <a:rPr lang="en-US" sz="1800" dirty="0"/>
              <a:t>(x) )</a:t>
            </a:r>
          </a:p>
          <a:p>
            <a:pPr marL="800100" lvl="1" indent="-342900">
              <a:buFont typeface="+mj-lt"/>
              <a:buAutoNum type="arabicPeriod"/>
            </a:pPr>
            <a:r>
              <a:rPr lang="en-US" sz="1400" dirty="0">
                <a:latin typeface="Times New Roman" panose="02020603050405020304" pitchFamily="18" charset="0"/>
                <a:cs typeface="Times New Roman" panose="02020603050405020304" pitchFamily="18" charset="0"/>
              </a:rPr>
              <a:t>If ℎ_𝜃(𝑥)=0, cost = 0 (perfect prediction)</a:t>
            </a:r>
          </a:p>
          <a:p>
            <a:pPr marL="800100" lvl="1" indent="-342900">
              <a:buFont typeface="+mj-lt"/>
              <a:buAutoNum type="arabicPeriod"/>
            </a:pPr>
            <a:r>
              <a:rPr lang="en-US" sz="1400" dirty="0">
                <a:latin typeface="Times New Roman" panose="02020603050405020304" pitchFamily="18" charset="0"/>
                <a:cs typeface="Times New Roman" panose="02020603050405020304" pitchFamily="18" charset="0"/>
              </a:rPr>
              <a:t>If ℎ𝜃(𝑥)→1, cost → ∞ (very wrong): Like that  a restaurant got 4.5 over  5 score  but  the food  quality is  very poor</a:t>
            </a:r>
          </a:p>
          <a:p>
            <a:pPr marL="0" indent="0">
              <a:buNone/>
            </a:pPr>
            <a:endParaRPr lang="en-US" sz="1800" dirty="0">
              <a:latin typeface="Arial Black" panose="020B0A04020102020204" pitchFamily="34" charset="0"/>
            </a:endParaRPr>
          </a:p>
        </p:txBody>
      </p:sp>
      <p:sp>
        <p:nvSpPr>
          <p:cNvPr id="4" name="Freeform: Shape 3">
            <a:extLst>
              <a:ext uri="{FF2B5EF4-FFF2-40B4-BE49-F238E27FC236}">
                <a16:creationId xmlns:a16="http://schemas.microsoft.com/office/drawing/2014/main" id="{FDA0A90C-8F1C-E7D1-B76A-86D73D00EE95}"/>
              </a:ext>
            </a:extLst>
          </p:cNvPr>
          <p:cNvSpPr/>
          <p:nvPr/>
        </p:nvSpPr>
        <p:spPr>
          <a:xfrm>
            <a:off x="3293458" y="890124"/>
            <a:ext cx="347958" cy="679730"/>
          </a:xfrm>
          <a:custGeom>
            <a:avLst/>
            <a:gdLst>
              <a:gd name="connsiteX0" fmla="*/ 283222 w 347958"/>
              <a:gd name="connsiteY0" fmla="*/ 0 h 841796"/>
              <a:gd name="connsiteX1" fmla="*/ 178025 w 347958"/>
              <a:gd name="connsiteY1" fmla="*/ 8092 h 841796"/>
              <a:gd name="connsiteX2" fmla="*/ 145657 w 347958"/>
              <a:gd name="connsiteY2" fmla="*/ 32368 h 841796"/>
              <a:gd name="connsiteX3" fmla="*/ 121381 w 347958"/>
              <a:gd name="connsiteY3" fmla="*/ 48552 h 841796"/>
              <a:gd name="connsiteX4" fmla="*/ 64737 w 347958"/>
              <a:gd name="connsiteY4" fmla="*/ 113288 h 841796"/>
              <a:gd name="connsiteX5" fmla="*/ 56645 w 347958"/>
              <a:gd name="connsiteY5" fmla="*/ 161841 h 841796"/>
              <a:gd name="connsiteX6" fmla="*/ 72829 w 347958"/>
              <a:gd name="connsiteY6" fmla="*/ 299405 h 841796"/>
              <a:gd name="connsiteX7" fmla="*/ 80921 w 347958"/>
              <a:gd name="connsiteY7" fmla="*/ 323681 h 841796"/>
              <a:gd name="connsiteX8" fmla="*/ 89013 w 347958"/>
              <a:gd name="connsiteY8" fmla="*/ 356050 h 841796"/>
              <a:gd name="connsiteX9" fmla="*/ 80921 w 347958"/>
              <a:gd name="connsiteY9" fmla="*/ 396510 h 841796"/>
              <a:gd name="connsiteX10" fmla="*/ 0 w 347958"/>
              <a:gd name="connsiteY10" fmla="*/ 469338 h 841796"/>
              <a:gd name="connsiteX11" fmla="*/ 64737 w 347958"/>
              <a:gd name="connsiteY11" fmla="*/ 477430 h 841796"/>
              <a:gd name="connsiteX12" fmla="*/ 72829 w 347958"/>
              <a:gd name="connsiteY12" fmla="*/ 542166 h 841796"/>
              <a:gd name="connsiteX13" fmla="*/ 80921 w 347958"/>
              <a:gd name="connsiteY13" fmla="*/ 582627 h 841796"/>
              <a:gd name="connsiteX14" fmla="*/ 72829 w 347958"/>
              <a:gd name="connsiteY14" fmla="*/ 704007 h 841796"/>
              <a:gd name="connsiteX15" fmla="*/ 64737 w 347958"/>
              <a:gd name="connsiteY15" fmla="*/ 768743 h 841796"/>
              <a:gd name="connsiteX16" fmla="*/ 226577 w 347958"/>
              <a:gd name="connsiteY16" fmla="*/ 833480 h 841796"/>
              <a:gd name="connsiteX17" fmla="*/ 347958 w 347958"/>
              <a:gd name="connsiteY17" fmla="*/ 841572 h 841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7958" h="841796">
                <a:moveTo>
                  <a:pt x="283222" y="0"/>
                </a:moveTo>
                <a:cubicBezTo>
                  <a:pt x="248156" y="2697"/>
                  <a:pt x="212259" y="37"/>
                  <a:pt x="178025" y="8092"/>
                </a:cubicBezTo>
                <a:cubicBezTo>
                  <a:pt x="164897" y="11181"/>
                  <a:pt x="156632" y="24529"/>
                  <a:pt x="145657" y="32368"/>
                </a:cubicBezTo>
                <a:cubicBezTo>
                  <a:pt x="137743" y="38021"/>
                  <a:pt x="128765" y="42223"/>
                  <a:pt x="121381" y="48552"/>
                </a:cubicBezTo>
                <a:cubicBezTo>
                  <a:pt x="92048" y="73695"/>
                  <a:pt x="87056" y="83529"/>
                  <a:pt x="64737" y="113288"/>
                </a:cubicBezTo>
                <a:cubicBezTo>
                  <a:pt x="62040" y="129472"/>
                  <a:pt x="56645" y="145433"/>
                  <a:pt x="56645" y="161841"/>
                </a:cubicBezTo>
                <a:cubicBezTo>
                  <a:pt x="56645" y="201562"/>
                  <a:pt x="62277" y="257198"/>
                  <a:pt x="72829" y="299405"/>
                </a:cubicBezTo>
                <a:cubicBezTo>
                  <a:pt x="74898" y="307680"/>
                  <a:pt x="78578" y="315479"/>
                  <a:pt x="80921" y="323681"/>
                </a:cubicBezTo>
                <a:cubicBezTo>
                  <a:pt x="83976" y="334375"/>
                  <a:pt x="86316" y="345260"/>
                  <a:pt x="89013" y="356050"/>
                </a:cubicBezTo>
                <a:cubicBezTo>
                  <a:pt x="86316" y="369537"/>
                  <a:pt x="88550" y="385066"/>
                  <a:pt x="80921" y="396510"/>
                </a:cubicBezTo>
                <a:cubicBezTo>
                  <a:pt x="55513" y="434622"/>
                  <a:pt x="32612" y="447596"/>
                  <a:pt x="0" y="469338"/>
                </a:cubicBezTo>
                <a:cubicBezTo>
                  <a:pt x="21579" y="472035"/>
                  <a:pt x="49359" y="462053"/>
                  <a:pt x="64737" y="477430"/>
                </a:cubicBezTo>
                <a:cubicBezTo>
                  <a:pt x="80114" y="492807"/>
                  <a:pt x="69522" y="520672"/>
                  <a:pt x="72829" y="542166"/>
                </a:cubicBezTo>
                <a:cubicBezTo>
                  <a:pt x="74920" y="555760"/>
                  <a:pt x="78224" y="569140"/>
                  <a:pt x="80921" y="582627"/>
                </a:cubicBezTo>
                <a:cubicBezTo>
                  <a:pt x="78224" y="623087"/>
                  <a:pt x="76342" y="663610"/>
                  <a:pt x="72829" y="704007"/>
                </a:cubicBezTo>
                <a:cubicBezTo>
                  <a:pt x="70945" y="725672"/>
                  <a:pt x="54503" y="749555"/>
                  <a:pt x="64737" y="768743"/>
                </a:cubicBezTo>
                <a:cubicBezTo>
                  <a:pt x="102351" y="839270"/>
                  <a:pt x="163832" y="826875"/>
                  <a:pt x="226577" y="833480"/>
                </a:cubicBezTo>
                <a:cubicBezTo>
                  <a:pt x="325700" y="843914"/>
                  <a:pt x="255979" y="841572"/>
                  <a:pt x="347958" y="841572"/>
                </a:cubicBezTo>
              </a:path>
            </a:pathLst>
          </a:cu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85097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3699F-EF0B-2DD8-0059-E1C8D2C04DBE}"/>
              </a:ext>
            </a:extLst>
          </p:cNvPr>
          <p:cNvSpPr>
            <a:spLocks noGrp="1"/>
          </p:cNvSpPr>
          <p:nvPr>
            <p:ph type="title"/>
          </p:nvPr>
        </p:nvSpPr>
        <p:spPr>
          <a:xfrm>
            <a:off x="838200" y="365125"/>
            <a:ext cx="10515600" cy="565459"/>
          </a:xfrm>
        </p:spPr>
        <p:txBody>
          <a:bodyPr>
            <a:normAutofit/>
          </a:bodyPr>
          <a:lstStyle/>
          <a:p>
            <a:pPr algn="ctr"/>
            <a:r>
              <a:rPr lang="en-US" sz="2400" dirty="0">
                <a:latin typeface="Arial Black" panose="020B0A04020102020204" pitchFamily="34" charset="0"/>
              </a:rPr>
              <a:t>Why Use Logarithms?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C4FCC16-0663-C1E8-204D-F4B03623FF9A}"/>
                  </a:ext>
                </a:extLst>
              </p:cNvPr>
              <p:cNvSpPr>
                <a:spLocks noGrp="1"/>
              </p:cNvSpPr>
              <p:nvPr>
                <p:ph idx="1"/>
              </p:nvPr>
            </p:nvSpPr>
            <p:spPr>
              <a:xfrm>
                <a:off x="838200" y="1068149"/>
                <a:ext cx="10515600" cy="5108814"/>
              </a:xfrm>
            </p:spPr>
            <p:txBody>
              <a:bodyPr>
                <a:normAutofit fontScale="92500" lnSpcReduction="10000"/>
              </a:bodyPr>
              <a:lstStyle/>
              <a:p>
                <a:pPr marL="0" indent="0">
                  <a:buNone/>
                </a:pPr>
                <a:r>
                  <a:rPr lang="en-US" sz="1800" dirty="0">
                    <a:latin typeface="Times New Roman" panose="02020603050405020304" pitchFamily="18" charset="0"/>
                    <a:cs typeface="Times New Roman" panose="02020603050405020304" pitchFamily="18" charset="0"/>
                  </a:rPr>
                  <a:t>Logarithms grow slowly near 1 and explode near 0 — perfect for penalizing overconfident wrong predictions. They come from maximum likelihood estimation: The likelihood of observing the data is:</a:t>
                </a:r>
              </a:p>
              <a:p>
                <a:pPr marL="0" indent="0">
                  <a:buNone/>
                </a:pPr>
                <a:r>
                  <a:rPr lang="es-ES" sz="1800" dirty="0">
                    <a:latin typeface="Times New Roman" panose="02020603050405020304" pitchFamily="18" charset="0"/>
                    <a:cs typeface="Times New Roman" panose="02020603050405020304" pitchFamily="18" charset="0"/>
                  </a:rPr>
                  <a:t>P(y=1|x ; θ) + P(y=0|x ; θ) = 1</a:t>
                </a:r>
              </a:p>
              <a:p>
                <a:pPr marL="0" indent="0">
                  <a:buNone/>
                </a:pPr>
                <a:r>
                  <a:rPr lang="en-US" sz="1800" dirty="0">
                    <a:latin typeface="Times New Roman" panose="02020603050405020304" pitchFamily="18" charset="0"/>
                    <a:cs typeface="Times New Roman" panose="02020603050405020304" pitchFamily="18" charset="0"/>
                  </a:rPr>
                  <a:t>P(y | x;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 h</a:t>
                </a:r>
                <a:r>
                  <a:rPr lang="en-US" sz="1800" baseline="-25000" dirty="0">
                    <a:latin typeface="Times New Roman" panose="02020603050405020304" pitchFamily="18" charset="0"/>
                    <a:cs typeface="Times New Roman" panose="02020603050405020304" pitchFamily="18" charset="0"/>
                  </a:rPr>
                  <a:t>_ </a:t>
                </a:r>
                <a:r>
                  <a:rPr lang="el-GR" sz="18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(x)^y  . (1- h_</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(x))</a:t>
                </a:r>
                <a:r>
                  <a:rPr lang="en-US" sz="1800" baseline="30000" dirty="0">
                    <a:latin typeface="Times New Roman" panose="02020603050405020304" pitchFamily="18" charset="0"/>
                    <a:cs typeface="Times New Roman" panose="02020603050405020304" pitchFamily="18" charset="0"/>
                  </a:rPr>
                  <a:t>(1- y ) </a:t>
                </a: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P( y =1| x;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 h</a:t>
                </a:r>
                <a:r>
                  <a:rPr lang="en-US" sz="1800" baseline="-25000" dirty="0">
                    <a:latin typeface="Times New Roman" panose="02020603050405020304" pitchFamily="18" charset="0"/>
                    <a:cs typeface="Times New Roman" panose="02020603050405020304" pitchFamily="18" charset="0"/>
                  </a:rPr>
                  <a:t>_ </a:t>
                </a:r>
                <a:r>
                  <a:rPr lang="el-GR" sz="18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(x)^y  </a:t>
                </a:r>
              </a:p>
              <a:p>
                <a:pPr marL="0" indent="0">
                  <a:buNone/>
                </a:pPr>
                <a:r>
                  <a:rPr lang="es-ES" sz="1800" dirty="0">
                    <a:latin typeface="Times New Roman" panose="02020603050405020304" pitchFamily="18" charset="0"/>
                    <a:cs typeface="Times New Roman" panose="02020603050405020304" pitchFamily="18" charset="0"/>
                  </a:rPr>
                  <a:t>P(y=0|x ; θ) = </a:t>
                </a:r>
                <a:r>
                  <a:rPr lang="en-US" sz="1800" dirty="0">
                    <a:latin typeface="Times New Roman" panose="02020603050405020304" pitchFamily="18" charset="0"/>
                    <a:cs typeface="Times New Roman" panose="02020603050405020304" pitchFamily="18" charset="0"/>
                  </a:rPr>
                  <a:t>(1- h_</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(x))</a:t>
                </a:r>
                <a:r>
                  <a:rPr lang="en-US" sz="1800" baseline="30000" dirty="0">
                    <a:latin typeface="Times New Roman" panose="02020603050405020304" pitchFamily="18" charset="0"/>
                    <a:cs typeface="Times New Roman" panose="02020603050405020304" pitchFamily="18" charset="0"/>
                  </a:rPr>
                  <a:t>(1- y ) </a:t>
                </a:r>
                <a:endParaRPr lang="en-US" dirty="0"/>
              </a:p>
              <a:p>
                <a:pPr marL="0" indent="0">
                  <a:buNone/>
                </a:pPr>
                <a:r>
                  <a:rPr lang="en-US" sz="1800" dirty="0">
                    <a:latin typeface="Times New Roman" panose="02020603050405020304" pitchFamily="18" charset="0"/>
                    <a:cs typeface="Times New Roman" panose="02020603050405020304" pitchFamily="18" charset="0"/>
                  </a:rPr>
                  <a:t>Taking the </a:t>
                </a:r>
                <a:r>
                  <a:rPr lang="en-US" sz="1800" b="1" dirty="0">
                    <a:latin typeface="Times New Roman" panose="02020603050405020304" pitchFamily="18" charset="0"/>
                    <a:cs typeface="Times New Roman" panose="02020603050405020304" pitchFamily="18" charset="0"/>
                  </a:rPr>
                  <a:t>negative log</a:t>
                </a:r>
                <a:r>
                  <a:rPr lang="en-US" sz="1800" dirty="0">
                    <a:latin typeface="Times New Roman" panose="02020603050405020304" pitchFamily="18" charset="0"/>
                    <a:cs typeface="Times New Roman" panose="02020603050405020304" pitchFamily="18" charset="0"/>
                  </a:rPr>
                  <a:t> gives:</a:t>
                </a:r>
              </a:p>
              <a:p>
                <a:pPr marL="0" indent="0">
                  <a:buNone/>
                </a:pPr>
                <a:r>
                  <a:rPr lang="en-US" sz="1800" dirty="0">
                    <a:latin typeface="Times New Roman" panose="02020603050405020304" pitchFamily="18" charset="0"/>
                    <a:cs typeface="Times New Roman" panose="02020603050405020304" pitchFamily="18" charset="0"/>
                  </a:rPr>
                  <a:t>-log (</a:t>
                </a:r>
                <a:r>
                  <a:rPr lang="en-US" sz="1800" dirty="0"/>
                  <a:t>h_</a:t>
                </a:r>
                <a:r>
                  <a:rPr lang="el-GR" sz="1800" dirty="0"/>
                  <a:t>θ</a:t>
                </a:r>
                <a:r>
                  <a:rPr lang="en-US" sz="1800" dirty="0"/>
                  <a:t>(x) </a:t>
                </a:r>
                <a:r>
                  <a:rPr lang="en-US" sz="1800" baseline="30000" dirty="0"/>
                  <a:t>y  </a:t>
                </a:r>
                <a:r>
                  <a:rPr lang="en-US" sz="1800" dirty="0"/>
                  <a:t>(1- h_</a:t>
                </a:r>
                <a:r>
                  <a:rPr lang="el-GR" sz="1800" dirty="0"/>
                  <a:t>θ</a:t>
                </a:r>
                <a:r>
                  <a:rPr lang="en-US" sz="1800" dirty="0"/>
                  <a:t>(x) </a:t>
                </a:r>
                <a:r>
                  <a:rPr lang="en-US" sz="1800" baseline="30000" dirty="0"/>
                  <a:t>(1- y ) </a:t>
                </a:r>
                <a:r>
                  <a:rPr lang="en-US" sz="1800" dirty="0"/>
                  <a:t>)</a:t>
                </a:r>
              </a:p>
              <a:p>
                <a:pPr marL="0" indent="0">
                  <a:buNone/>
                </a:pPr>
                <a:r>
                  <a:rPr lang="en-US" sz="1800" dirty="0"/>
                  <a:t>cost(h_</a:t>
                </a:r>
                <a:r>
                  <a:rPr lang="el-GR" sz="1800" dirty="0"/>
                  <a:t>θ</a:t>
                </a:r>
                <a:r>
                  <a:rPr lang="en-US" sz="1800" dirty="0"/>
                  <a:t>(x), y) = - </a:t>
                </a:r>
                <a14:m>
                  <m:oMath xmlns:m="http://schemas.openxmlformats.org/officeDocument/2006/math">
                    <m:d>
                      <m:dPr>
                        <m:begChr m:val="⌈"/>
                        <m:endChr m:val="⌉"/>
                        <m:ctrlPr>
                          <a:rPr lang="en-US" sz="1800" b="0" i="1" smtClean="0">
                            <a:latin typeface="Cambria Math" panose="02040503050406030204" pitchFamily="18" charset="0"/>
                          </a:rPr>
                        </m:ctrlPr>
                      </m:dPr>
                      <m:e>
                        <m:r>
                          <a:rPr lang="en-US" sz="1800" b="0" i="1" smtClean="0">
                            <a:latin typeface="Cambria Math" panose="02040503050406030204" pitchFamily="18" charset="0"/>
                          </a:rPr>
                          <m:t> </m:t>
                        </m:r>
                        <m:r>
                          <a:rPr lang="en-US" sz="1800" b="0" i="1" smtClean="0">
                            <a:latin typeface="Cambria Math" panose="02040503050406030204" pitchFamily="18" charset="0"/>
                          </a:rPr>
                          <m:t>𝑦</m:t>
                        </m:r>
                        <m:r>
                          <a:rPr lang="en-US" sz="1800" b="0" i="1" smtClean="0">
                            <a:latin typeface="Cambria Math" panose="02040503050406030204" pitchFamily="18" charset="0"/>
                          </a:rPr>
                          <m:t> </m:t>
                        </m:r>
                        <m:r>
                          <m:rPr>
                            <m:nor/>
                          </m:rPr>
                          <a:rPr lang="en-US" sz="1800" i="0" dirty="0">
                            <a:latin typeface="Times New Roman" panose="02020603050405020304" pitchFamily="18" charset="0"/>
                            <a:cs typeface="Times New Roman" panose="02020603050405020304" pitchFamily="18" charset="0"/>
                          </a:rPr>
                          <m:t>log(h_</m:t>
                        </m:r>
                        <m:r>
                          <m:rPr>
                            <m:nor/>
                          </m:rPr>
                          <a:rPr lang="el-GR" sz="1800" i="0" dirty="0">
                            <a:latin typeface="Times New Roman" panose="02020603050405020304" pitchFamily="18" charset="0"/>
                            <a:cs typeface="Times New Roman" panose="02020603050405020304" pitchFamily="18" charset="0"/>
                          </a:rPr>
                          <m:t>θ</m:t>
                        </m:r>
                        <m:r>
                          <m:rPr>
                            <m:nor/>
                          </m:rPr>
                          <a:rPr lang="en-US" sz="1800" i="0" dirty="0">
                            <a:latin typeface="Times New Roman" panose="02020603050405020304" pitchFamily="18" charset="0"/>
                            <a:cs typeface="Times New Roman" panose="02020603050405020304" pitchFamily="18" charset="0"/>
                          </a:rPr>
                          <m:t>(x))  +  (1− y ) log ( 1 − h_</m:t>
                        </m:r>
                        <m:r>
                          <m:rPr>
                            <m:nor/>
                          </m:rPr>
                          <a:rPr lang="el-GR" sz="1800" i="0" dirty="0">
                            <a:latin typeface="Times New Roman" panose="02020603050405020304" pitchFamily="18" charset="0"/>
                            <a:cs typeface="Times New Roman" panose="02020603050405020304" pitchFamily="18" charset="0"/>
                          </a:rPr>
                          <m:t>θ</m:t>
                        </m:r>
                        <m:r>
                          <m:rPr>
                            <m:nor/>
                          </m:rPr>
                          <a:rPr lang="en-US" sz="1800" i="0" dirty="0">
                            <a:latin typeface="Times New Roman" panose="02020603050405020304" pitchFamily="18" charset="0"/>
                            <a:cs typeface="Times New Roman" panose="02020603050405020304" pitchFamily="18" charset="0"/>
                          </a:rPr>
                          <m:t>(x)) </m:t>
                        </m:r>
                      </m:e>
                    </m:d>
                  </m:oMath>
                </a14:m>
                <a:endParaRPr lang="en-US" sz="1800" dirty="0"/>
              </a:p>
              <a:p>
                <a:pPr marL="0" indent="0">
                  <a:buNone/>
                </a:pPr>
                <a:r>
                  <a:rPr lang="en-US" sz="1800" dirty="0"/>
                  <a:t>This unified form is elegant, differentiable, and convex — ideal for optimization.</a:t>
                </a:r>
              </a:p>
              <a:p>
                <a:pPr marL="0" indent="0">
                  <a:buNone/>
                </a:pPr>
                <a:r>
                  <a:rPr lang="en-US" sz="1800" dirty="0"/>
                  <a:t>So, we are using the definition of log and simplify </a:t>
                </a:r>
                <a:r>
                  <a:rPr lang="es-ES" sz="1800" dirty="0">
                    <a:latin typeface="Times New Roman" panose="02020603050405020304" pitchFamily="18" charset="0"/>
                    <a:cs typeface="Times New Roman" panose="02020603050405020304" pitchFamily="18" charset="0"/>
                  </a:rPr>
                  <a:t>P(y=1|x ; θ) + P(y=0|x ; θ) = </a:t>
                </a:r>
                <a:r>
                  <a:rPr lang="en-US" sz="1800" dirty="0">
                    <a:latin typeface="Times New Roman" panose="02020603050405020304" pitchFamily="18" charset="0"/>
                    <a:cs typeface="Times New Roman" panose="02020603050405020304" pitchFamily="18" charset="0"/>
                  </a:rPr>
                  <a:t>h_</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(x) </a:t>
                </a:r>
                <a:r>
                  <a:rPr lang="en-US" sz="1800" baseline="30000" dirty="0">
                    <a:latin typeface="Times New Roman" panose="02020603050405020304" pitchFamily="18" charset="0"/>
                    <a:cs typeface="Times New Roman" panose="02020603050405020304" pitchFamily="18" charset="0"/>
                  </a:rPr>
                  <a:t>y  </a:t>
                </a:r>
                <a:r>
                  <a:rPr lang="en-US" sz="1800" dirty="0">
                    <a:latin typeface="Times New Roman" panose="02020603050405020304" pitchFamily="18" charset="0"/>
                    <a:cs typeface="Times New Roman" panose="02020603050405020304" pitchFamily="18" charset="0"/>
                  </a:rPr>
                  <a:t> (1- h_</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(x) </a:t>
                </a:r>
                <a:r>
                  <a:rPr lang="en-US" sz="1800" baseline="30000" dirty="0">
                    <a:latin typeface="Times New Roman" panose="02020603050405020304" pitchFamily="18" charset="0"/>
                    <a:cs typeface="Times New Roman" panose="02020603050405020304" pitchFamily="18" charset="0"/>
                  </a:rPr>
                  <a:t>(1- y ) </a:t>
                </a:r>
                <a:r>
                  <a:rPr lang="en-US" sz="1800" dirty="0"/>
                  <a:t>)</a:t>
                </a:r>
              </a:p>
              <a:p>
                <a:r>
                  <a:rPr lang="en-US" sz="1800" b="1" dirty="0"/>
                  <a:t>Summary</a:t>
                </a:r>
              </a:p>
              <a:p>
                <a:r>
                  <a:rPr lang="en-US" sz="1800" dirty="0"/>
                  <a:t>The </a:t>
                </a:r>
                <a:r>
                  <a:rPr lang="en-US" sz="1800" b="1" dirty="0"/>
                  <a:t>negative log</a:t>
                </a:r>
                <a:r>
                  <a:rPr lang="en-US" sz="1800" dirty="0"/>
                  <a:t> cost function punishes confident wrong predictions.</a:t>
                </a:r>
              </a:p>
              <a:p>
                <a:r>
                  <a:rPr lang="en-US" sz="1800" dirty="0"/>
                  <a:t>It ensures </a:t>
                </a:r>
                <a:r>
                  <a:rPr lang="en-US" sz="1800" b="1" dirty="0"/>
                  <a:t>convexity</a:t>
                </a:r>
                <a:r>
                  <a:rPr lang="en-US" sz="1800" dirty="0"/>
                  <a:t>, so gradient descent works reliably.</a:t>
                </a:r>
              </a:p>
              <a:p>
                <a:r>
                  <a:rPr lang="en-US" sz="1800" dirty="0"/>
                  <a:t>It’s derived from </a:t>
                </a:r>
                <a:r>
                  <a:rPr lang="en-US" sz="1800" b="1" dirty="0"/>
                  <a:t>log-likelihood</a:t>
                </a:r>
                <a:r>
                  <a:rPr lang="en-US" sz="1800" dirty="0"/>
                  <a:t>, making it statistically principled.</a:t>
                </a:r>
              </a:p>
              <a:p>
                <a:pPr marL="0" indent="0">
                  <a:buNone/>
                </a:pPr>
                <a:endParaRPr lang="en-US" sz="1800" dirty="0"/>
              </a:p>
            </p:txBody>
          </p:sp>
        </mc:Choice>
        <mc:Fallback xmlns="">
          <p:sp>
            <p:nvSpPr>
              <p:cNvPr id="3" name="Content Placeholder 2">
                <a:extLst>
                  <a:ext uri="{FF2B5EF4-FFF2-40B4-BE49-F238E27FC236}">
                    <a16:creationId xmlns:a16="http://schemas.microsoft.com/office/drawing/2014/main" id="{4C4FCC16-0663-C1E8-204D-F4B03623FF9A}"/>
                  </a:ext>
                </a:extLst>
              </p:cNvPr>
              <p:cNvSpPr>
                <a:spLocks noGrp="1" noRot="1" noChangeAspect="1" noMove="1" noResize="1" noEditPoints="1" noAdjustHandles="1" noChangeArrowheads="1" noChangeShapeType="1" noTextEdit="1"/>
              </p:cNvSpPr>
              <p:nvPr>
                <p:ph idx="1"/>
              </p:nvPr>
            </p:nvSpPr>
            <p:spPr>
              <a:xfrm>
                <a:off x="838200" y="1068149"/>
                <a:ext cx="10515600" cy="5108814"/>
              </a:xfrm>
              <a:blipFill>
                <a:blip r:embed="rId2"/>
                <a:stretch>
                  <a:fillRect l="-406" t="-1193"/>
                </a:stretch>
              </a:blipFill>
            </p:spPr>
            <p:txBody>
              <a:bodyPr/>
              <a:lstStyle/>
              <a:p>
                <a:r>
                  <a:rPr lang="en-US">
                    <a:noFill/>
                  </a:rPr>
                  <a:t> </a:t>
                </a:r>
              </a:p>
            </p:txBody>
          </p:sp>
        </mc:Fallback>
      </mc:AlternateContent>
    </p:spTree>
    <p:extLst>
      <p:ext uri="{BB962C8B-B14F-4D97-AF65-F5344CB8AC3E}">
        <p14:creationId xmlns:p14="http://schemas.microsoft.com/office/powerpoint/2010/main" val="4244120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DAE1E-F1DB-8571-9AB2-89FCECD54FEF}"/>
              </a:ext>
            </a:extLst>
          </p:cNvPr>
          <p:cNvSpPr>
            <a:spLocks noGrp="1"/>
          </p:cNvSpPr>
          <p:nvPr>
            <p:ph type="title"/>
          </p:nvPr>
        </p:nvSpPr>
        <p:spPr>
          <a:xfrm>
            <a:off x="838200" y="365125"/>
            <a:ext cx="10515600" cy="977643"/>
          </a:xfrm>
        </p:spPr>
        <p:txBody>
          <a:bodyPr>
            <a:normAutofit/>
          </a:bodyPr>
          <a:lstStyle/>
          <a:p>
            <a:pPr algn="ctr"/>
            <a:r>
              <a:rPr lang="en-US" sz="2400" dirty="0">
                <a:latin typeface="Arial Black" panose="020B0A04020102020204" pitchFamily="34" charset="0"/>
              </a:rPr>
              <a:t>From Likelihood to Log-Likelihood — The Full Training Set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DEDB61C-EEAF-D861-9115-14BD2A3D3BC2}"/>
                  </a:ext>
                </a:extLst>
              </p:cNvPr>
              <p:cNvSpPr>
                <a:spLocks noGrp="1"/>
              </p:cNvSpPr>
              <p:nvPr>
                <p:ph idx="1"/>
              </p:nvPr>
            </p:nvSpPr>
            <p:spPr>
              <a:xfrm>
                <a:off x="838200" y="1342768"/>
                <a:ext cx="10515600" cy="4834195"/>
              </a:xfrm>
            </p:spPr>
            <p:txBody>
              <a:bodyPr>
                <a:normAutofit/>
              </a:bodyPr>
              <a:lstStyle/>
              <a:p>
                <a:r>
                  <a:rPr lang="en-US" sz="2000" dirty="0"/>
                  <a:t>Having established the per-example likelihood:</a:t>
                </a:r>
              </a:p>
              <a:p>
                <a:pPr marL="0" indent="0">
                  <a:buNone/>
                </a:pPr>
                <a14:m>
                  <m:oMathPara xmlns:m="http://schemas.openxmlformats.org/officeDocument/2006/math">
                    <m:oMath>
                      <m:r>
                        <a:rPr lang="en-US" sz="2000" i="1">
                          <a:latin typeface="Cambria Math" panose="02040503050406030204" pitchFamily="18" charset="0"/>
                        </a:rPr>
                        <m:t>𝑃</m:t>
                      </m:r>
                      <m:d>
                        <m:dPr>
                          <m:sepChr m:val=";"/>
                          <m:ctrlPr>
                            <a:rPr lang="en-US" sz="2000" i="1">
                              <a:latin typeface="Cambria Math" panose="02040503050406030204" pitchFamily="18" charset="0"/>
                            </a:rPr>
                          </m:ctrlPr>
                        </m:dPr>
                        <m:e>
                          <m:r>
                            <a:rPr lang="en-US" sz="2000" i="1">
                              <a:latin typeface="Cambria Math" panose="02040503050406030204" pitchFamily="18" charset="0"/>
                            </a:rPr>
                            <m:t>𝑦</m:t>
                          </m:r>
                        </m:e>
                        <m:e>
                          <m:r>
                            <a:rPr lang="en-US" sz="2000">
                              <a:latin typeface="Cambria Math" panose="02040503050406030204" pitchFamily="18" charset="0"/>
                            </a:rPr>
                            <m:t>∣</m:t>
                          </m:r>
                          <m:r>
                            <a:rPr lang="en-US" sz="2000" i="1">
                              <a:latin typeface="Cambria Math" panose="02040503050406030204" pitchFamily="18" charset="0"/>
                            </a:rPr>
                            <m:t>𝑥</m:t>
                          </m:r>
                          <m:r>
                            <a:rPr lang="en-US" sz="2000" i="1">
                              <a:latin typeface="Cambria Math" panose="02040503050406030204" pitchFamily="18" charset="0"/>
                            </a:rPr>
                            <m:t>𝜃</m:t>
                          </m:r>
                        </m:e>
                      </m:d>
                      <m:r>
                        <a:rPr lang="en-US" sz="200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ℎ</m:t>
                          </m:r>
                        </m:e>
                        <m:sub>
                          <m:r>
                            <a:rPr lang="en-US" sz="2000" i="1">
                              <a:latin typeface="Cambria Math" panose="02040503050406030204" pitchFamily="18" charset="0"/>
                            </a:rPr>
                            <m:t>𝜃</m:t>
                          </m:r>
                        </m:sub>
                      </m:sSub>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r>
                                <a:rPr lang="en-US" sz="2000" i="1">
                                  <a:latin typeface="Cambria Math" panose="02040503050406030204" pitchFamily="18" charset="0"/>
                                </a:rPr>
                                <m:t>𝑥</m:t>
                              </m:r>
                            </m:e>
                          </m:d>
                        </m:e>
                        <m:sup>
                          <m:r>
                            <a:rPr lang="en-US" sz="2000" i="1">
                              <a:latin typeface="Cambria Math" panose="02040503050406030204" pitchFamily="18" charset="0"/>
                            </a:rPr>
                            <m:t>𝑦</m:t>
                          </m:r>
                        </m:sup>
                      </m:sSup>
                      <m:sSup>
                        <m:sSupPr>
                          <m:ctrlPr>
                            <a:rPr lang="en-US" sz="2000" i="1">
                              <a:latin typeface="Cambria Math" panose="02040503050406030204" pitchFamily="18" charset="0"/>
                            </a:rPr>
                          </m:ctrlPr>
                        </m:sSupPr>
                        <m:e>
                          <m:d>
                            <m:dPr>
                              <m:ctrlPr>
                                <a:rPr lang="en-US" sz="2000">
                                  <a:latin typeface="Cambria Math" panose="02040503050406030204" pitchFamily="18" charset="0"/>
                                </a:rPr>
                              </m:ctrlPr>
                            </m:dPr>
                            <m:e>
                              <m:r>
                                <a:rPr lang="en-US" sz="2000">
                                  <a:latin typeface="Cambria Math" panose="02040503050406030204" pitchFamily="18" charset="0"/>
                                </a:rPr>
                                <m:t>1−</m:t>
                              </m:r>
                              <m:sSub>
                                <m:sSubPr>
                                  <m:ctrlPr>
                                    <a:rPr lang="en-US" sz="2000" i="1">
                                      <a:latin typeface="Cambria Math" panose="02040503050406030204" pitchFamily="18" charset="0"/>
                                    </a:rPr>
                                  </m:ctrlPr>
                                </m:sSubPr>
                                <m:e>
                                  <m:r>
                                    <a:rPr lang="en-US" sz="2000" i="1">
                                      <a:latin typeface="Cambria Math" panose="02040503050406030204" pitchFamily="18" charset="0"/>
                                    </a:rPr>
                                    <m:t>ℎ</m:t>
                                  </m:r>
                                </m:e>
                                <m:sub>
                                  <m:r>
                                    <a:rPr lang="en-US" sz="2000" i="1">
                                      <a:latin typeface="Cambria Math" panose="02040503050406030204" pitchFamily="18" charset="0"/>
                                    </a:rPr>
                                    <m:t>𝜃</m:t>
                                  </m:r>
                                </m:sub>
                              </m:sSub>
                              <m:d>
                                <m:dPr>
                                  <m:ctrlPr>
                                    <a:rPr lang="en-US" sz="2000" i="1">
                                      <a:latin typeface="Cambria Math" panose="02040503050406030204" pitchFamily="18" charset="0"/>
                                    </a:rPr>
                                  </m:ctrlPr>
                                </m:dPr>
                                <m:e>
                                  <m:r>
                                    <a:rPr lang="en-US" sz="2000" i="1">
                                      <a:latin typeface="Cambria Math" panose="02040503050406030204" pitchFamily="18" charset="0"/>
                                    </a:rPr>
                                    <m:t>𝑥</m:t>
                                  </m:r>
                                </m:e>
                              </m:d>
                            </m:e>
                          </m:d>
                        </m:e>
                        <m:sup>
                          <m:r>
                            <a:rPr lang="en-US" sz="2000">
                              <a:latin typeface="Cambria Math" panose="02040503050406030204" pitchFamily="18" charset="0"/>
                            </a:rPr>
                            <m:t>1−</m:t>
                          </m:r>
                          <m:r>
                            <a:rPr lang="en-US" sz="2000" i="1">
                              <a:latin typeface="Cambria Math" panose="02040503050406030204" pitchFamily="18" charset="0"/>
                            </a:rPr>
                            <m:t>𝑦</m:t>
                          </m:r>
                        </m:sup>
                      </m:sSup>
                    </m:oMath>
                  </m:oMathPara>
                </a14:m>
                <a:endParaRPr lang="en-US" sz="2000" dirty="0"/>
              </a:p>
              <a:p>
                <a:r>
                  <a:rPr lang="en-US" sz="2000" dirty="0"/>
                  <a:t>To estimate the best parameters </a:t>
                </a:r>
                <a14:m>
                  <m:oMath xmlns:m="http://schemas.openxmlformats.org/officeDocument/2006/math">
                    <m:r>
                      <a:rPr lang="en-US" sz="2000" i="1">
                        <a:latin typeface="Cambria Math" panose="02040503050406030204" pitchFamily="18" charset="0"/>
                      </a:rPr>
                      <m:t>𝜃</m:t>
                    </m:r>
                  </m:oMath>
                </a14:m>
                <a:r>
                  <a:rPr lang="en-US" sz="2000" dirty="0"/>
                  <a:t>, we maximize the </a:t>
                </a:r>
                <a:r>
                  <a:rPr lang="en-US" sz="2000" b="1" dirty="0"/>
                  <a:t>log-likelihood summed over all </a:t>
                </a:r>
                <a14:m>
                  <m:oMath xmlns:m="http://schemas.openxmlformats.org/officeDocument/2006/math">
                    <m:r>
                      <a:rPr lang="en-US" sz="2000" i="1">
                        <a:latin typeface="Cambria Math" panose="02040503050406030204" pitchFamily="18" charset="0"/>
                      </a:rPr>
                      <m:t>𝑚</m:t>
                    </m:r>
                  </m:oMath>
                </a14:m>
                <a:r>
                  <a:rPr lang="en-US" sz="2000" b="1" dirty="0"/>
                  <a:t>training examples</a:t>
                </a:r>
                <a:r>
                  <a:rPr lang="en-US" sz="2000" dirty="0"/>
                  <a:t>:</a:t>
                </a:r>
              </a:p>
              <a:p>
                <a14:m>
                  <m:oMath xmlns:m="http://schemas.openxmlformats.org/officeDocument/2006/math">
                    <m:func>
                      <m:funcPr>
                        <m:ctrlPr>
                          <a:rPr lang="en-US" sz="2000">
                            <a:latin typeface="Cambria Math" panose="02040503050406030204" pitchFamily="18" charset="0"/>
                          </a:rPr>
                        </m:ctrlPr>
                      </m:funcPr>
                      <m:fName>
                        <m:r>
                          <m:rPr>
                            <m:sty m:val="p"/>
                          </m:rPr>
                          <a:rPr lang="en-US" sz="2000">
                            <a:latin typeface="Cambria Math" panose="02040503050406030204" pitchFamily="18" charset="0"/>
                          </a:rPr>
                          <m:t>log</m:t>
                        </m:r>
                      </m:fName>
                      <m:e>
                        <m:r>
                          <a:rPr lang="en-US" sz="2000" i="1">
                            <a:latin typeface="Cambria Math" panose="02040503050406030204" pitchFamily="18" charset="0"/>
                          </a:rPr>
                          <m:t>𝐿</m:t>
                        </m:r>
                      </m:e>
                    </m:func>
                    <m:d>
                      <m:dPr>
                        <m:ctrlPr>
                          <a:rPr lang="en-US" sz="2000" i="1">
                            <a:latin typeface="Cambria Math" panose="02040503050406030204" pitchFamily="18" charset="0"/>
                          </a:rPr>
                        </m:ctrlPr>
                      </m:dPr>
                      <m:e>
                        <m:r>
                          <a:rPr lang="en-US" sz="2000" i="1">
                            <a:latin typeface="Cambria Math" panose="02040503050406030204" pitchFamily="18" charset="0"/>
                          </a:rPr>
                          <m:t>𝜃</m:t>
                        </m:r>
                      </m:e>
                    </m:d>
                    <m:r>
                      <a:rPr lang="en-US" sz="2000">
                        <a:latin typeface="Cambria Math" panose="02040503050406030204" pitchFamily="18" charset="0"/>
                      </a:rPr>
                      <m:t>=</m:t>
                    </m:r>
                    <m:nary>
                      <m:naryPr>
                        <m:chr m:val="∑"/>
                        <m:grow m:val="on"/>
                        <m:ctrlPr>
                          <a:rPr lang="en-US" sz="2000" i="1">
                            <a:latin typeface="Cambria Math" panose="02040503050406030204" pitchFamily="18" charset="0"/>
                          </a:rPr>
                        </m:ctrlPr>
                      </m:naryPr>
                      <m:sub>
                        <m:r>
                          <a:rPr lang="en-US" sz="2000" i="1">
                            <a:latin typeface="Cambria Math" panose="02040503050406030204" pitchFamily="18" charset="0"/>
                          </a:rPr>
                          <m:t>𝑖</m:t>
                        </m:r>
                        <m:r>
                          <a:rPr lang="en-US" sz="2000">
                            <a:latin typeface="Cambria Math" panose="02040503050406030204" pitchFamily="18" charset="0"/>
                          </a:rPr>
                          <m:t>=1</m:t>
                        </m:r>
                      </m:sub>
                      <m:sup>
                        <m:r>
                          <a:rPr lang="en-US" sz="2000" i="1">
                            <a:latin typeface="Cambria Math" panose="02040503050406030204" pitchFamily="18" charset="0"/>
                          </a:rPr>
                          <m:t>𝑚</m:t>
                        </m:r>
                      </m:sup>
                      <m:e>
                        <m:d>
                          <m:dPr>
                            <m:begChr m:val="["/>
                            <m:endChr m:val="]"/>
                            <m:ctrlPr>
                              <a:rPr lang="en-US" sz="2000" i="1">
                                <a:latin typeface="Cambria Math" panose="02040503050406030204" pitchFamily="18" charset="0"/>
                              </a:rPr>
                            </m:ctrlPr>
                          </m:dPr>
                          <m:e>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d>
                                  <m:dPr>
                                    <m:ctrlPr>
                                      <a:rPr lang="en-US" sz="2000" i="1">
                                        <a:latin typeface="Cambria Math" panose="02040503050406030204" pitchFamily="18" charset="0"/>
                                      </a:rPr>
                                    </m:ctrlPr>
                                  </m:dPr>
                                  <m:e>
                                    <m:r>
                                      <a:rPr lang="en-US" sz="2000" i="1">
                                        <a:latin typeface="Cambria Math" panose="02040503050406030204" pitchFamily="18" charset="0"/>
                                      </a:rPr>
                                      <m:t>𝑖</m:t>
                                    </m:r>
                                  </m:e>
                                </m:d>
                              </m:sup>
                            </m:sSup>
                            <m:func>
                              <m:funcPr>
                                <m:ctrlPr>
                                  <a:rPr lang="en-US" sz="2000">
                                    <a:latin typeface="Cambria Math" panose="02040503050406030204" pitchFamily="18" charset="0"/>
                                  </a:rPr>
                                </m:ctrlPr>
                              </m:funcPr>
                              <m:fName>
                                <m:r>
                                  <m:rPr>
                                    <m:sty m:val="p"/>
                                  </m:rPr>
                                  <a:rPr lang="en-US" sz="2000">
                                    <a:latin typeface="Cambria Math" panose="02040503050406030204" pitchFamily="18" charset="0"/>
                                  </a:rPr>
                                  <m:t>log</m:t>
                                </m:r>
                              </m:fName>
                              <m:e>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ℎ</m:t>
                                        </m:r>
                                      </m:e>
                                      <m:sub>
                                        <m:r>
                                          <a:rPr lang="en-US" sz="2000" i="1">
                                            <a:latin typeface="Cambria Math" panose="02040503050406030204" pitchFamily="18" charset="0"/>
                                          </a:rPr>
                                          <m:t>𝜃</m:t>
                                        </m:r>
                                      </m:sub>
                                    </m:sSub>
                                    <m:d>
                                      <m:dPr>
                                        <m:ctrlPr>
                                          <a:rPr lang="en-US" sz="2000" i="1">
                                            <a:latin typeface="Cambria Math" panose="02040503050406030204" pitchFamily="18" charset="0"/>
                                          </a:rPr>
                                        </m:ctrlPr>
                                      </m:dPr>
                                      <m:e>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d>
                                              <m:dPr>
                                                <m:ctrlPr>
                                                  <a:rPr lang="en-US" sz="2000" i="1">
                                                    <a:latin typeface="Cambria Math" panose="02040503050406030204" pitchFamily="18" charset="0"/>
                                                  </a:rPr>
                                                </m:ctrlPr>
                                              </m:dPr>
                                              <m:e>
                                                <m:r>
                                                  <a:rPr lang="en-US" sz="2000" i="1">
                                                    <a:latin typeface="Cambria Math" panose="02040503050406030204" pitchFamily="18" charset="0"/>
                                                  </a:rPr>
                                                  <m:t>𝑖</m:t>
                                                </m:r>
                                              </m:e>
                                            </m:d>
                                          </m:sup>
                                        </m:sSup>
                                      </m:e>
                                    </m:d>
                                  </m:e>
                                </m:d>
                              </m:e>
                            </m:func>
                            <m:r>
                              <a:rPr lang="en-US" sz="2000">
                                <a:latin typeface="Cambria Math" panose="02040503050406030204" pitchFamily="18" charset="0"/>
                              </a:rPr>
                              <m:t>+</m:t>
                            </m:r>
                            <m:d>
                              <m:dPr>
                                <m:ctrlPr>
                                  <a:rPr lang="en-US" sz="2000">
                                    <a:latin typeface="Cambria Math" panose="02040503050406030204" pitchFamily="18" charset="0"/>
                                  </a:rPr>
                                </m:ctrlPr>
                              </m:dPr>
                              <m:e>
                                <m:r>
                                  <a:rPr lang="en-US" sz="2000">
                                    <a:latin typeface="Cambria Math" panose="02040503050406030204" pitchFamily="18" charset="0"/>
                                  </a:rPr>
                                  <m:t>1−</m:t>
                                </m:r>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d>
                                      <m:dPr>
                                        <m:ctrlPr>
                                          <a:rPr lang="en-US" sz="2000" i="1">
                                            <a:latin typeface="Cambria Math" panose="02040503050406030204" pitchFamily="18" charset="0"/>
                                          </a:rPr>
                                        </m:ctrlPr>
                                      </m:dPr>
                                      <m:e>
                                        <m:r>
                                          <a:rPr lang="en-US" sz="2000" i="1">
                                            <a:latin typeface="Cambria Math" panose="02040503050406030204" pitchFamily="18" charset="0"/>
                                          </a:rPr>
                                          <m:t>𝑖</m:t>
                                        </m:r>
                                      </m:e>
                                    </m:d>
                                  </m:sup>
                                </m:sSup>
                              </m:e>
                            </m:d>
                            <m:func>
                              <m:funcPr>
                                <m:ctrlPr>
                                  <a:rPr lang="en-US" sz="2000">
                                    <a:latin typeface="Cambria Math" panose="02040503050406030204" pitchFamily="18" charset="0"/>
                                  </a:rPr>
                                </m:ctrlPr>
                              </m:funcPr>
                              <m:fName>
                                <m:r>
                                  <m:rPr>
                                    <m:sty m:val="p"/>
                                  </m:rPr>
                                  <a:rPr lang="en-US" sz="2000">
                                    <a:latin typeface="Cambria Math" panose="02040503050406030204" pitchFamily="18" charset="0"/>
                                  </a:rPr>
                                  <m:t>log</m:t>
                                </m:r>
                              </m:fName>
                              <m:e>
                                <m:d>
                                  <m:dPr>
                                    <m:ctrlPr>
                                      <a:rPr lang="en-US" sz="2000">
                                        <a:latin typeface="Cambria Math" panose="02040503050406030204" pitchFamily="18" charset="0"/>
                                      </a:rPr>
                                    </m:ctrlPr>
                                  </m:dPr>
                                  <m:e>
                                    <m:r>
                                      <a:rPr lang="en-US" sz="2000">
                                        <a:latin typeface="Cambria Math" panose="02040503050406030204" pitchFamily="18" charset="0"/>
                                      </a:rPr>
                                      <m:t>1−</m:t>
                                    </m:r>
                                    <m:sSub>
                                      <m:sSubPr>
                                        <m:ctrlPr>
                                          <a:rPr lang="en-US" sz="2000" i="1">
                                            <a:latin typeface="Cambria Math" panose="02040503050406030204" pitchFamily="18" charset="0"/>
                                          </a:rPr>
                                        </m:ctrlPr>
                                      </m:sSubPr>
                                      <m:e>
                                        <m:r>
                                          <a:rPr lang="en-US" sz="2000" i="1">
                                            <a:latin typeface="Cambria Math" panose="02040503050406030204" pitchFamily="18" charset="0"/>
                                          </a:rPr>
                                          <m:t>ℎ</m:t>
                                        </m:r>
                                      </m:e>
                                      <m:sub>
                                        <m:r>
                                          <a:rPr lang="en-US" sz="2000" i="1">
                                            <a:latin typeface="Cambria Math" panose="02040503050406030204" pitchFamily="18" charset="0"/>
                                          </a:rPr>
                                          <m:t>𝜃</m:t>
                                        </m:r>
                                      </m:sub>
                                    </m:sSub>
                                    <m:d>
                                      <m:dPr>
                                        <m:ctrlPr>
                                          <a:rPr lang="en-US" sz="2000" i="1">
                                            <a:latin typeface="Cambria Math" panose="02040503050406030204" pitchFamily="18" charset="0"/>
                                          </a:rPr>
                                        </m:ctrlPr>
                                      </m:dPr>
                                      <m:e>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d>
                                              <m:dPr>
                                                <m:ctrlPr>
                                                  <a:rPr lang="en-US" sz="2000" i="1">
                                                    <a:latin typeface="Cambria Math" panose="02040503050406030204" pitchFamily="18" charset="0"/>
                                                  </a:rPr>
                                                </m:ctrlPr>
                                              </m:dPr>
                                              <m:e>
                                                <m:r>
                                                  <a:rPr lang="en-US" sz="2000" i="1">
                                                    <a:latin typeface="Cambria Math" panose="02040503050406030204" pitchFamily="18" charset="0"/>
                                                  </a:rPr>
                                                  <m:t>𝑖</m:t>
                                                </m:r>
                                              </m:e>
                                            </m:d>
                                          </m:sup>
                                        </m:sSup>
                                      </m:e>
                                    </m:d>
                                  </m:e>
                                </m:d>
                              </m:e>
                            </m:func>
                          </m:e>
                        </m:d>
                      </m:e>
                    </m:nary>
                  </m:oMath>
                </a14:m>
                <a:endParaRPr lang="en-US" sz="2000" dirty="0"/>
              </a:p>
              <a:p>
                <a:r>
                  <a:rPr lang="en-US" sz="2000" dirty="0"/>
                  <a:t>This expanded form is what's actually implemented when training a logistic regression model — each training example contributes one term to the sum, and the parameters </a:t>
                </a:r>
                <a14:m>
                  <m:oMath xmlns:m="http://schemas.openxmlformats.org/officeDocument/2006/math">
                    <m:r>
                      <a:rPr lang="en-US" sz="2000" i="1">
                        <a:latin typeface="Cambria Math" panose="02040503050406030204" pitchFamily="18" charset="0"/>
                      </a:rPr>
                      <m:t>𝜃</m:t>
                    </m:r>
                  </m:oMath>
                </a14:m>
                <a:r>
                  <a:rPr lang="en-US" sz="2000" dirty="0"/>
                  <a:t>are chosen to maximize this total.</a:t>
                </a:r>
              </a:p>
              <a:p>
                <a:pPr marL="0" indent="0">
                  <a:buNone/>
                </a:pPr>
                <a:endParaRPr lang="en-US" dirty="0"/>
              </a:p>
              <a:p>
                <a:endParaRPr lang="en-US" dirty="0"/>
              </a:p>
            </p:txBody>
          </p:sp>
        </mc:Choice>
        <mc:Fallback xmlns="">
          <p:sp>
            <p:nvSpPr>
              <p:cNvPr id="3" name="Content Placeholder 2">
                <a:extLst>
                  <a:ext uri="{FF2B5EF4-FFF2-40B4-BE49-F238E27FC236}">
                    <a16:creationId xmlns:a16="http://schemas.microsoft.com/office/drawing/2014/main" id="{BDEDB61C-EEAF-D861-9115-14BD2A3D3BC2}"/>
                  </a:ext>
                </a:extLst>
              </p:cNvPr>
              <p:cNvSpPr>
                <a:spLocks noGrp="1" noRot="1" noChangeAspect="1" noMove="1" noResize="1" noEditPoints="1" noAdjustHandles="1" noChangeArrowheads="1" noChangeShapeType="1" noTextEdit="1"/>
              </p:cNvSpPr>
              <p:nvPr>
                <p:ph idx="1"/>
              </p:nvPr>
            </p:nvSpPr>
            <p:spPr>
              <a:xfrm>
                <a:off x="838200" y="1342768"/>
                <a:ext cx="10515600" cy="4834195"/>
              </a:xfrm>
              <a:blipFill>
                <a:blip r:embed="rId2"/>
                <a:stretch>
                  <a:fillRect l="-522" t="-1261"/>
                </a:stretch>
              </a:blipFill>
            </p:spPr>
            <p:txBody>
              <a:bodyPr/>
              <a:lstStyle/>
              <a:p>
                <a:r>
                  <a:rPr lang="en-US">
                    <a:noFill/>
                  </a:rPr>
                  <a:t> </a:t>
                </a:r>
              </a:p>
            </p:txBody>
          </p:sp>
        </mc:Fallback>
      </mc:AlternateContent>
    </p:spTree>
    <p:extLst>
      <p:ext uri="{BB962C8B-B14F-4D97-AF65-F5344CB8AC3E}">
        <p14:creationId xmlns:p14="http://schemas.microsoft.com/office/powerpoint/2010/main" val="27976910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36C6-6F71-EE52-5F15-ABE1662C457D}"/>
              </a:ext>
            </a:extLst>
          </p:cNvPr>
          <p:cNvSpPr>
            <a:spLocks noGrp="1"/>
          </p:cNvSpPr>
          <p:nvPr>
            <p:ph type="title"/>
          </p:nvPr>
        </p:nvSpPr>
        <p:spPr>
          <a:xfrm>
            <a:off x="838200" y="365126"/>
            <a:ext cx="10515600" cy="816312"/>
          </a:xfrm>
        </p:spPr>
        <p:txBody>
          <a:bodyPr>
            <a:normAutofit/>
          </a:bodyPr>
          <a:lstStyle/>
          <a:p>
            <a:pPr algn="ctr"/>
            <a:r>
              <a:rPr lang="en-US" sz="2400" dirty="0">
                <a:latin typeface="Arial Black" panose="020B0A04020102020204" pitchFamily="34" charset="0"/>
              </a:rPr>
              <a:t>2. Log-Likelihood Function</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E22CACE-FF99-C8E5-9D21-8F8CF92C5012}"/>
                  </a:ext>
                </a:extLst>
              </p:cNvPr>
              <p:cNvSpPr>
                <a:spLocks noGrp="1"/>
              </p:cNvSpPr>
              <p:nvPr>
                <p:ph idx="1"/>
              </p:nvPr>
            </p:nvSpPr>
            <p:spPr>
              <a:xfrm>
                <a:off x="838200" y="1391830"/>
                <a:ext cx="10515600" cy="4785133"/>
              </a:xfrm>
            </p:spPr>
            <p:txBody>
              <a:bodyPr>
                <a:normAutofit fontScale="70000" lnSpcReduction="20000"/>
              </a:bodyPr>
              <a:lstStyle/>
              <a:p>
                <a:r>
                  <a:rPr lang="en-US" dirty="0"/>
                  <a:t>we maximize the likelihood over all training examples:</a:t>
                </a:r>
              </a:p>
              <a:p>
                <a:r>
                  <a:rPr lang="en-US" dirty="0">
                    <a:latin typeface="Arial Black" panose="020B0A04020102020204" pitchFamily="34" charset="0"/>
                  </a:rPr>
                  <a:t>L(</a:t>
                </a:r>
                <a:r>
                  <a:rPr lang="el-GR" dirty="0">
                    <a:latin typeface="Arial Black" panose="020B0A04020102020204" pitchFamily="34" charset="0"/>
                    <a:cs typeface="Times New Roman" panose="02020603050405020304" pitchFamily="18" charset="0"/>
                  </a:rPr>
                  <a:t>ϴ</a:t>
                </a:r>
                <a:r>
                  <a:rPr lang="en-US" dirty="0">
                    <a:latin typeface="Arial Black" panose="020B0A04020102020204" pitchFamily="34" charset="0"/>
                    <a:cs typeface="Times New Roman" panose="02020603050405020304" pitchFamily="18" charset="0"/>
                  </a:rPr>
                  <a:t>)  =  </a:t>
                </a:r>
                <a14:m>
                  <m:oMath xmlns:m="http://schemas.openxmlformats.org/officeDocument/2006/math">
                    <m:nary>
                      <m:naryPr>
                        <m:chr m:val="∏"/>
                        <m:ctrlPr>
                          <a:rPr lang="en-US" i="1">
                            <a:latin typeface="Cambria Math" panose="02040503050406030204" pitchFamily="18" charset="0"/>
                            <a:cs typeface="Times New Roman" panose="02020603050405020304" pitchFamily="18" charset="0"/>
                          </a:rPr>
                        </m:ctrlPr>
                      </m:naryPr>
                      <m:sub>
                        <m:r>
                          <m:rPr>
                            <m:brk m:alnAt="23"/>
                          </m:rPr>
                          <a:rPr lang="en-US" i="1">
                            <a:latin typeface="Cambria Math" panose="02040503050406030204" pitchFamily="18" charset="0"/>
                            <a:cs typeface="Times New Roman" panose="02020603050405020304" pitchFamily="18" charset="0"/>
                          </a:rPr>
                          <m:t>𝑖</m:t>
                        </m:r>
                        <m:r>
                          <a:rPr lang="en-US" i="1">
                            <a:latin typeface="Cambria Math" panose="02040503050406030204" pitchFamily="18" charset="0"/>
                            <a:cs typeface="Times New Roman" panose="02020603050405020304" pitchFamily="18" charset="0"/>
                          </a:rPr>
                          <m:t>=1</m:t>
                        </m:r>
                      </m:sub>
                      <m:sup>
                        <m:r>
                          <a:rPr lang="en-US" i="1">
                            <a:latin typeface="Cambria Math" panose="02040503050406030204" pitchFamily="18" charset="0"/>
                            <a:cs typeface="Times New Roman" panose="02020603050405020304" pitchFamily="18" charset="0"/>
                          </a:rPr>
                          <m:t>𝑚</m:t>
                        </m:r>
                      </m:sup>
                      <m:e>
                        <m:r>
                          <a:rPr lang="en-US" i="1">
                            <a:latin typeface="Cambria Math" panose="02040503050406030204" pitchFamily="18" charset="0"/>
                            <a:cs typeface="Times New Roman" panose="02020603050405020304" pitchFamily="18" charset="0"/>
                          </a:rPr>
                          <m:t>𝑃</m:t>
                        </m:r>
                        <m:r>
                          <a:rPr lang="en-US" i="1">
                            <a:latin typeface="Cambria Math" panose="02040503050406030204" pitchFamily="18" charset="0"/>
                            <a:cs typeface="Times New Roman" panose="02020603050405020304" pitchFamily="18" charset="0"/>
                          </a:rPr>
                          <m:t>( </m:t>
                        </m:r>
                        <m:r>
                          <a:rPr lang="en-US" i="1">
                            <a:latin typeface="Cambria Math" panose="02040503050406030204" pitchFamily="18" charset="0"/>
                            <a:cs typeface="Times New Roman" panose="02020603050405020304" pitchFamily="18" charset="0"/>
                          </a:rPr>
                          <m:t>𝑦</m:t>
                        </m:r>
                        <m:r>
                          <a:rPr lang="en-US" i="1" baseline="30000">
                            <a:latin typeface="Cambria Math" panose="02040503050406030204" pitchFamily="18" charset="0"/>
                            <a:cs typeface="Times New Roman" panose="02020603050405020304" pitchFamily="18" charset="0"/>
                          </a:rPr>
                          <m:t>(</m:t>
                        </m:r>
                        <m:r>
                          <a:rPr lang="en-US" i="1" baseline="30000">
                            <a:latin typeface="Cambria Math" panose="02040503050406030204" pitchFamily="18" charset="0"/>
                            <a:cs typeface="Times New Roman" panose="02020603050405020304" pitchFamily="18" charset="0"/>
                          </a:rPr>
                          <m:t>𝑖</m:t>
                        </m:r>
                        <m:r>
                          <a:rPr lang="en-US" i="1" baseline="30000">
                            <a:latin typeface="Cambria Math" panose="02040503050406030204" pitchFamily="18" charset="0"/>
                            <a:cs typeface="Times New Roman" panose="02020603050405020304" pitchFamily="18" charset="0"/>
                          </a:rPr>
                          <m:t>)</m:t>
                        </m:r>
                      </m:e>
                    </m:nary>
                  </m:oMath>
                </a14:m>
                <a:r>
                  <a:rPr lang="en-US" dirty="0">
                    <a:latin typeface="Arial Black" panose="020B0A04020102020204" pitchFamily="34" charset="0"/>
                  </a:rPr>
                  <a:t>  |  x </a:t>
                </a:r>
                <a:r>
                  <a:rPr lang="en-US" baseline="30000" dirty="0">
                    <a:latin typeface="Arial Black" panose="020B0A04020102020204" pitchFamily="34" charset="0"/>
                  </a:rPr>
                  <a:t>(i) </a:t>
                </a:r>
                <a:r>
                  <a:rPr lang="en-US" dirty="0">
                    <a:latin typeface="Arial Black" panose="020B0A04020102020204" pitchFamily="34" charset="0"/>
                  </a:rPr>
                  <a:t> ; </a:t>
                </a:r>
                <a:r>
                  <a:rPr lang="el-GR" dirty="0">
                    <a:latin typeface="Arial Black" panose="020B0A04020102020204" pitchFamily="34" charset="0"/>
                    <a:cs typeface="Times New Roman" panose="02020603050405020304" pitchFamily="18" charset="0"/>
                  </a:rPr>
                  <a:t>ϴ</a:t>
                </a:r>
                <a:r>
                  <a:rPr lang="en-US" dirty="0">
                    <a:latin typeface="Arial Black" panose="020B0A04020102020204" pitchFamily="34" charset="0"/>
                    <a:cs typeface="Times New Roman" panose="02020603050405020304" pitchFamily="18" charset="0"/>
                  </a:rPr>
                  <a:t>) </a:t>
                </a:r>
                <a:endParaRPr lang="en-US" baseline="30000" dirty="0">
                  <a:latin typeface="Arial Black" panose="020B0A04020102020204" pitchFamily="34" charset="0"/>
                </a:endParaRPr>
              </a:p>
              <a:p>
                <a:endParaRPr lang="en-US" dirty="0"/>
              </a:p>
              <a:p>
                <a:r>
                  <a:rPr lang="en-US" dirty="0"/>
                  <a:t>This is the </a:t>
                </a:r>
                <a:r>
                  <a:rPr lang="en-US" b="1" dirty="0"/>
                  <a:t>log-likelihood function</a:t>
                </a:r>
                <a:r>
                  <a:rPr lang="en-US" dirty="0"/>
                  <a:t>, and its </a:t>
                </a:r>
                <a:r>
                  <a:rPr lang="en-US" b="1" dirty="0"/>
                  <a:t>negative</a:t>
                </a:r>
                <a:r>
                  <a:rPr lang="en-US" dirty="0"/>
                  <a:t> becomes the </a:t>
                </a:r>
                <a:r>
                  <a:rPr lang="en-US" b="1" dirty="0"/>
                  <a:t>cost function</a:t>
                </a:r>
                <a:r>
                  <a:rPr lang="en-US" dirty="0"/>
                  <a:t> we minimize during training. </a:t>
                </a:r>
              </a:p>
              <a:p>
                <a:r>
                  <a:rPr lang="en-US" dirty="0"/>
                  <a:t>Taking the log of the likelihood (to simplify multiplication into addition):</a:t>
                </a:r>
              </a:p>
              <a:p>
                <a:endParaRPr lang="en-US" sz="2400" dirty="0">
                  <a:latin typeface="Arial Black" panose="020B0A04020102020204" pitchFamily="34" charset="0"/>
                </a:endParaRPr>
              </a:p>
              <a:p>
                <a:r>
                  <a:rPr lang="en-US" sz="2900" dirty="0">
                    <a:latin typeface="Arial Black" panose="020B0A04020102020204" pitchFamily="34" charset="0"/>
                  </a:rPr>
                  <a:t>Log L(</a:t>
                </a:r>
                <a:r>
                  <a:rPr lang="el-GR" sz="2900" dirty="0">
                    <a:latin typeface="Arial Black" panose="020B0A04020102020204" pitchFamily="34" charset="0"/>
                    <a:cs typeface="Times New Roman" panose="02020603050405020304" pitchFamily="18" charset="0"/>
                  </a:rPr>
                  <a:t>θ</a:t>
                </a:r>
                <a:r>
                  <a:rPr lang="en-US" sz="2900" dirty="0">
                    <a:latin typeface="Arial Black" panose="020B0A04020102020204" pitchFamily="34" charset="0"/>
                    <a:cs typeface="Times New Roman" panose="02020603050405020304" pitchFamily="18" charset="0"/>
                  </a:rPr>
                  <a:t>) = </a:t>
                </a:r>
                <a14:m>
                  <m:oMath xmlns:m="http://schemas.openxmlformats.org/officeDocument/2006/math">
                    <m:nary>
                      <m:naryPr>
                        <m:chr m:val="∑"/>
                        <m:limLoc m:val="subSup"/>
                        <m:ctrlPr>
                          <a:rPr lang="en-US" sz="2900" i="1">
                            <a:latin typeface="Cambria Math" panose="02040503050406030204" pitchFamily="18" charset="0"/>
                            <a:cs typeface="Times New Roman" panose="02020603050405020304" pitchFamily="18" charset="0"/>
                          </a:rPr>
                        </m:ctrlPr>
                      </m:naryPr>
                      <m:sub>
                        <m:r>
                          <m:rPr>
                            <m:brk m:alnAt="25"/>
                          </m:rPr>
                          <a:rPr lang="en-US" sz="2900" i="1">
                            <a:latin typeface="Cambria Math" panose="02040503050406030204" pitchFamily="18" charset="0"/>
                            <a:cs typeface="Times New Roman" panose="02020603050405020304" pitchFamily="18" charset="0"/>
                          </a:rPr>
                          <m:t>1</m:t>
                        </m:r>
                      </m:sub>
                      <m:sup>
                        <m:r>
                          <a:rPr lang="en-US" sz="2900" i="1">
                            <a:latin typeface="Cambria Math" panose="02040503050406030204" pitchFamily="18" charset="0"/>
                            <a:cs typeface="Times New Roman" panose="02020603050405020304" pitchFamily="18" charset="0"/>
                          </a:rPr>
                          <m:t>𝑚</m:t>
                        </m:r>
                      </m:sup>
                      <m:e>
                        <m:r>
                          <a:rPr lang="en-US" sz="2900" i="1">
                            <a:latin typeface="Cambria Math" panose="02040503050406030204" pitchFamily="18" charset="0"/>
                            <a:cs typeface="Times New Roman" panose="02020603050405020304" pitchFamily="18" charset="0"/>
                          </a:rPr>
                          <m:t>[ </m:t>
                        </m:r>
                      </m:e>
                    </m:nary>
                  </m:oMath>
                </a14:m>
                <a:r>
                  <a:rPr lang="en-US" sz="2900" dirty="0">
                    <a:latin typeface="Arial Black" panose="020B0A04020102020204" pitchFamily="34" charset="0"/>
                  </a:rPr>
                  <a:t>[𝑦</a:t>
                </a:r>
                <a:r>
                  <a:rPr lang="en-US" sz="2900" baseline="30000" dirty="0">
                    <a:latin typeface="Arial Black" panose="020B0A04020102020204" pitchFamily="34" charset="0"/>
                  </a:rPr>
                  <a:t>(𝑖)</a:t>
                </a:r>
                <a:r>
                  <a:rPr lang="en-US" sz="2900" dirty="0">
                    <a:latin typeface="Arial Black" panose="020B0A04020102020204" pitchFamily="34" charset="0"/>
                  </a:rPr>
                  <a:t>log⁡(ℎ</a:t>
                </a:r>
                <a:r>
                  <a:rPr lang="en-US" sz="2900" baseline="-25000" dirty="0">
                    <a:latin typeface="Arial Black" panose="020B0A04020102020204" pitchFamily="34" charset="0"/>
                  </a:rPr>
                  <a:t>𝜃</a:t>
                </a:r>
                <a:r>
                  <a:rPr lang="en-US" sz="2900" dirty="0">
                    <a:latin typeface="Arial Black" panose="020B0A04020102020204" pitchFamily="34" charset="0"/>
                  </a:rPr>
                  <a:t>(𝑥</a:t>
                </a:r>
                <a:r>
                  <a:rPr lang="en-US" sz="2900" baseline="30000" dirty="0">
                    <a:latin typeface="Arial Black" panose="020B0A04020102020204" pitchFamily="34" charset="0"/>
                  </a:rPr>
                  <a:t>(𝑖)</a:t>
                </a:r>
                <a:r>
                  <a:rPr lang="en-US" sz="2900" dirty="0">
                    <a:latin typeface="Arial Black" panose="020B0A04020102020204" pitchFamily="34" charset="0"/>
                  </a:rPr>
                  <a:t>))+(1−𝑦</a:t>
                </a:r>
                <a:r>
                  <a:rPr lang="en-US" sz="2900" baseline="30000" dirty="0">
                    <a:latin typeface="Arial Black" panose="020B0A04020102020204" pitchFamily="34" charset="0"/>
                  </a:rPr>
                  <a:t>(𝑖)</a:t>
                </a:r>
                <a:r>
                  <a:rPr lang="en-US" sz="2900" dirty="0">
                    <a:latin typeface="Arial Black" panose="020B0A04020102020204" pitchFamily="34" charset="0"/>
                  </a:rPr>
                  <a:t>)log⁡(1−ℎ</a:t>
                </a:r>
                <a:r>
                  <a:rPr lang="en-US" sz="2900" baseline="-25000" dirty="0">
                    <a:latin typeface="Arial Black" panose="020B0A04020102020204" pitchFamily="34" charset="0"/>
                  </a:rPr>
                  <a:t>𝜃</a:t>
                </a:r>
                <a:r>
                  <a:rPr lang="en-US" sz="2900" dirty="0">
                    <a:latin typeface="Arial Black" panose="020B0A04020102020204" pitchFamily="34" charset="0"/>
                  </a:rPr>
                  <a:t>(𝑥</a:t>
                </a:r>
                <a:r>
                  <a:rPr lang="en-US" sz="2900" baseline="30000" dirty="0">
                    <a:latin typeface="Arial Black" panose="020B0A04020102020204" pitchFamily="34" charset="0"/>
                  </a:rPr>
                  <a:t>(𝑖)</a:t>
                </a:r>
                <a:r>
                  <a:rPr lang="en-US" sz="2900" dirty="0">
                    <a:latin typeface="Arial Black" panose="020B0A04020102020204" pitchFamily="34" charset="0"/>
                  </a:rPr>
                  <a:t>))]      </a:t>
                </a:r>
                <a:r>
                  <a:rPr lang="en-US" dirty="0"/>
                  <a:t>       	</a:t>
                </a:r>
              </a:p>
              <a:p>
                <a:endParaRPr lang="en-US" dirty="0"/>
              </a:p>
              <a:p>
                <a:r>
                  <a:rPr lang="en-US" dirty="0"/>
                  <a:t>This is the log-likelihood function, and its negative becomes the cost function we minimize during training. </a:t>
                </a:r>
              </a:p>
              <a:p>
                <a:r>
                  <a:rPr lang="en-US" dirty="0">
                    <a:latin typeface="Arial Black" panose="020B0A04020102020204" pitchFamily="34" charset="0"/>
                  </a:rPr>
                  <a:t>Why This Works</a:t>
                </a:r>
              </a:p>
              <a:p>
                <a:r>
                  <a:rPr lang="en-US" dirty="0">
                    <a:latin typeface="Times New Roman" panose="02020603050405020304" pitchFamily="18" charset="0"/>
                    <a:cs typeface="Times New Roman" panose="02020603050405020304" pitchFamily="18" charset="0"/>
                  </a:rPr>
                  <a:t>It’s derived from probability theory, not just intuition. It’s convex, so gradient descent can reliably find the global minimum. It penalizes confident wrong predictions harshly — exactly what we want in classification.</a:t>
                </a:r>
              </a:p>
              <a:p>
                <a:endParaRPr lang="en-US" dirty="0"/>
              </a:p>
            </p:txBody>
          </p:sp>
        </mc:Choice>
        <mc:Fallback xmlns="">
          <p:sp>
            <p:nvSpPr>
              <p:cNvPr id="3" name="Content Placeholder 2">
                <a:extLst>
                  <a:ext uri="{FF2B5EF4-FFF2-40B4-BE49-F238E27FC236}">
                    <a16:creationId xmlns:a16="http://schemas.microsoft.com/office/drawing/2014/main" id="{4E22CACE-FF99-C8E5-9D21-8F8CF92C5012}"/>
                  </a:ext>
                </a:extLst>
              </p:cNvPr>
              <p:cNvSpPr>
                <a:spLocks noGrp="1" noRot="1" noChangeAspect="1" noMove="1" noResize="1" noEditPoints="1" noAdjustHandles="1" noChangeArrowheads="1" noChangeShapeType="1" noTextEdit="1"/>
              </p:cNvSpPr>
              <p:nvPr>
                <p:ph idx="1"/>
              </p:nvPr>
            </p:nvSpPr>
            <p:spPr>
              <a:xfrm>
                <a:off x="838200" y="1391830"/>
                <a:ext cx="10515600" cy="4785133"/>
              </a:xfrm>
              <a:blipFill>
                <a:blip r:embed="rId2"/>
                <a:stretch>
                  <a:fillRect l="-522" t="-4841" r="-348"/>
                </a:stretch>
              </a:blipFill>
            </p:spPr>
            <p:txBody>
              <a:bodyPr/>
              <a:lstStyle/>
              <a:p>
                <a:r>
                  <a:rPr lang="en-US">
                    <a:noFill/>
                  </a:rPr>
                  <a:t> </a:t>
                </a:r>
              </a:p>
            </p:txBody>
          </p:sp>
        </mc:Fallback>
      </mc:AlternateContent>
    </p:spTree>
    <p:extLst>
      <p:ext uri="{BB962C8B-B14F-4D97-AF65-F5344CB8AC3E}">
        <p14:creationId xmlns:p14="http://schemas.microsoft.com/office/powerpoint/2010/main" val="1736837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47205-919B-0361-AE25-9F94197BD7B0}"/>
              </a:ext>
            </a:extLst>
          </p:cNvPr>
          <p:cNvSpPr>
            <a:spLocks noGrp="1"/>
          </p:cNvSpPr>
          <p:nvPr>
            <p:ph type="title"/>
          </p:nvPr>
        </p:nvSpPr>
        <p:spPr>
          <a:xfrm>
            <a:off x="838200" y="365126"/>
            <a:ext cx="10515600" cy="678748"/>
          </a:xfrm>
        </p:spPr>
        <p:txBody>
          <a:bodyPr>
            <a:normAutofit/>
          </a:bodyPr>
          <a:lstStyle/>
          <a:p>
            <a:pPr algn="ctr"/>
            <a:r>
              <a:rPr lang="en-US" sz="2400" dirty="0">
                <a:latin typeface="Arial Black" panose="020B0A04020102020204" pitchFamily="34" charset="0"/>
              </a:rPr>
              <a:t>Why This Works</a:t>
            </a:r>
            <a:endParaRPr lang="en-US" dirty="0"/>
          </a:p>
        </p:txBody>
      </p:sp>
      <p:sp>
        <p:nvSpPr>
          <p:cNvPr id="3" name="Content Placeholder 2">
            <a:extLst>
              <a:ext uri="{FF2B5EF4-FFF2-40B4-BE49-F238E27FC236}">
                <a16:creationId xmlns:a16="http://schemas.microsoft.com/office/drawing/2014/main" id="{AA54ADD4-D44A-CCB8-2B44-5E2AE2D69DED}"/>
              </a:ext>
            </a:extLst>
          </p:cNvPr>
          <p:cNvSpPr>
            <a:spLocks noGrp="1"/>
          </p:cNvSpPr>
          <p:nvPr>
            <p:ph idx="1"/>
          </p:nvPr>
        </p:nvSpPr>
        <p:spPr>
          <a:xfrm>
            <a:off x="838200" y="1181437"/>
            <a:ext cx="10515600" cy="4995526"/>
          </a:xfrm>
        </p:spPr>
        <p:txBody>
          <a:bodyPr>
            <a:normAutofit lnSpcReduction="10000"/>
          </a:bodyPr>
          <a:lstStyle/>
          <a:p>
            <a:pPr marL="0" indent="0">
              <a:buNone/>
            </a:pPr>
            <a:r>
              <a:rPr lang="en-US" sz="1800" dirty="0">
                <a:latin typeface="Times New Roman" panose="02020603050405020304" pitchFamily="18" charset="0"/>
                <a:cs typeface="Times New Roman" panose="02020603050405020304" pitchFamily="18" charset="0"/>
              </a:rPr>
              <a:t>It’s derived from probability theory, not just intuition. It’s convex, so gradient descent can reliably find the global minimum. It penalizes confident wrong predictions harshly — exactly what we want in classification.</a:t>
            </a: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Finalize the neural network modules</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Backpropagation intuition</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Cost surface visualization</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Regularization and dropouts</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SoftMax and multiclass classification</a:t>
            </a: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Probability foundations</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Discrete vs Continuous Distributions</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Probability mass  vs  density functions</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Expectation , variance, and entropy</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Bays’ theorem and conditional probability</a:t>
            </a: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Probabilistic Modeling in ML </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Likelihood and Loglikelihood </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Maximum Likelihood Estimation(MLE)</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Map estimation :Maximum a Posteriori (MAP) estimation</a:t>
            </a:r>
          </a:p>
          <a:p>
            <a:pPr marL="342900" indent="-342900">
              <a:buFont typeface="+mj-lt"/>
              <a:buAutoNum type="arabicPeriod"/>
            </a:pPr>
            <a:endParaRPr lang="en-US" sz="1800" dirty="0">
              <a:latin typeface="Times New Roman" panose="02020603050405020304" pitchFamily="18" charset="0"/>
              <a:cs typeface="Times New Roman" panose="02020603050405020304" pitchFamily="18" charset="0"/>
            </a:endParaRPr>
          </a:p>
          <a:p>
            <a:pPr marL="800100" lvl="1" indent="-342900">
              <a:buFont typeface="+mj-lt"/>
              <a:buAutoNum type="arabicPeriod"/>
            </a:pPr>
            <a:endParaRPr lang="en-US" sz="1400" dirty="0">
              <a:latin typeface="Times New Roman" panose="02020603050405020304" pitchFamily="18" charset="0"/>
              <a:cs typeface="Times New Roman" panose="02020603050405020304" pitchFamily="18" charset="0"/>
            </a:endParaRPr>
          </a:p>
          <a:p>
            <a:pPr marL="800100" lvl="1" indent="-342900">
              <a:buFont typeface="+mj-lt"/>
              <a:buAutoNum type="arabicPeriod"/>
            </a:pPr>
            <a:endParaRPr lang="en-US" sz="1400"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sz="1800" dirty="0">
              <a:latin typeface="Times New Roman" panose="02020603050405020304" pitchFamily="18" charset="0"/>
              <a:cs typeface="Times New Roman" panose="02020603050405020304" pitchFamily="18" charset="0"/>
            </a:endParaRPr>
          </a:p>
          <a:p>
            <a:pPr marL="800100" lvl="1" indent="-342900">
              <a:buFont typeface="+mj-lt"/>
              <a:buAutoNum type="arabicPeriod"/>
            </a:pPr>
            <a:endParaRPr lang="en-US" sz="1400" dirty="0">
              <a:latin typeface="Times New Roman" panose="02020603050405020304" pitchFamily="18" charset="0"/>
              <a:cs typeface="Times New Roman" panose="02020603050405020304" pitchFamily="18" charset="0"/>
            </a:endParaRPr>
          </a:p>
          <a:p>
            <a:pPr marL="800100" lvl="1" indent="-342900">
              <a:buFont typeface="+mj-lt"/>
              <a:buAutoNum type="arabicPeriod"/>
            </a:pPr>
            <a:endParaRPr lang="en-US" sz="1400" dirty="0">
              <a:latin typeface="Times New Roman" panose="02020603050405020304" pitchFamily="18" charset="0"/>
              <a:cs typeface="Times New Roman" panose="02020603050405020304" pitchFamily="18" charset="0"/>
            </a:endParaRPr>
          </a:p>
          <a:p>
            <a:pPr marL="800100" lvl="1" indent="-342900">
              <a:buFont typeface="+mj-lt"/>
              <a:buAutoNum type="arabicPeriod"/>
            </a:pPr>
            <a:endParaRPr lang="en-US" sz="1400" dirty="0">
              <a:latin typeface="Times New Roman" panose="02020603050405020304" pitchFamily="18" charset="0"/>
              <a:cs typeface="Times New Roman" panose="02020603050405020304" pitchFamily="18" charset="0"/>
            </a:endParaRPr>
          </a:p>
          <a:p>
            <a:pPr marL="800100" lvl="1" indent="-342900">
              <a:buFont typeface="+mj-lt"/>
              <a:buAutoNum type="arabicPeriod"/>
            </a:pPr>
            <a:endParaRPr lang="en-US" sz="14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2343460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756837-192C-E6BA-5588-A0181348D568}"/>
              </a:ext>
            </a:extLst>
          </p:cNvPr>
          <p:cNvSpPr>
            <a:spLocks noGrp="1"/>
          </p:cNvSpPr>
          <p:nvPr>
            <p:ph idx="1"/>
          </p:nvPr>
        </p:nvSpPr>
        <p:spPr>
          <a:xfrm>
            <a:off x="1210434" y="267037"/>
            <a:ext cx="10515600" cy="6055582"/>
          </a:xfrm>
        </p:spPr>
        <p:txBody>
          <a:bodyPr/>
          <a:lstStyle/>
          <a:p>
            <a:pPr marL="0" indent="0">
              <a:buNone/>
            </a:pPr>
            <a:r>
              <a:rPr lang="en-US" sz="2000" dirty="0"/>
              <a:t>4. </a:t>
            </a:r>
            <a:r>
              <a:rPr lang="en-US" sz="2000" dirty="0">
                <a:latin typeface="Times New Roman" panose="02020603050405020304" pitchFamily="18" charset="0"/>
                <a:cs typeface="Times New Roman" panose="02020603050405020304" pitchFamily="18" charset="0"/>
              </a:rPr>
              <a:t>Information theory</a:t>
            </a:r>
          </a:p>
          <a:p>
            <a:pPr marL="800100" lvl="1" indent="-342900">
              <a:buFont typeface="+mj-lt"/>
              <a:buAutoNum type="arabicPeriod"/>
            </a:pPr>
            <a:r>
              <a:rPr lang="en-US" sz="1800" dirty="0">
                <a:latin typeface="Times New Roman" panose="02020603050405020304" pitchFamily="18" charset="0"/>
                <a:cs typeface="Times New Roman" panose="02020603050405020304" pitchFamily="18" charset="0"/>
              </a:rPr>
              <a:t>Cross Entropy and KL divergence. D </a:t>
            </a:r>
            <a:r>
              <a:rPr lang="en-US" sz="1800" b="1" baseline="-25000" dirty="0"/>
              <a:t>KL </a:t>
            </a:r>
            <a:r>
              <a:rPr lang="en-US" sz="1800" b="1" dirty="0"/>
              <a:t>Divergence  (P‖Q)</a:t>
            </a:r>
            <a:r>
              <a:rPr lang="en-US" sz="1800" dirty="0"/>
              <a:t>: Measures the </a:t>
            </a:r>
            <a:r>
              <a:rPr lang="en-US" sz="1800" b="1" dirty="0"/>
              <a:t>relative entropy</a:t>
            </a:r>
            <a:r>
              <a:rPr lang="en-US" sz="1800" dirty="0"/>
              <a:t>, which is the exact amount of </a:t>
            </a:r>
            <a:r>
              <a:rPr lang="en-US" sz="1800" i="1" dirty="0"/>
              <a:t>extra</a:t>
            </a:r>
            <a:r>
              <a:rPr lang="en-US" sz="1800" dirty="0"/>
              <a:t> surprise or information wasted by using Q instead of P. </a:t>
            </a:r>
            <a:r>
              <a:rPr lang="en-US" b="1" dirty="0"/>
              <a:t>P (The Truth)</a:t>
            </a:r>
            <a:r>
              <a:rPr lang="en-US" dirty="0"/>
              <a:t>: The actual, real-world data distribution (e.g., the true labels).</a:t>
            </a:r>
            <a:r>
              <a:rPr lang="en-US" b="1" dirty="0"/>
              <a:t> Q (The Model)</a:t>
            </a:r>
            <a:r>
              <a:rPr lang="en-US" dirty="0"/>
              <a:t>: Your estimated or predicted probability distribution.</a:t>
            </a:r>
            <a:endParaRPr lang="en-US" b="1" dirty="0"/>
          </a:p>
          <a:p>
            <a:pPr marL="800100" lvl="1" indent="-342900">
              <a:buFont typeface="+mj-lt"/>
              <a:buAutoNum type="arabicPeriod"/>
            </a:pPr>
            <a:r>
              <a:rPr lang="en-US" dirty="0">
                <a:latin typeface="Times New Roman" panose="02020603050405020304" pitchFamily="18" charset="0"/>
                <a:cs typeface="Times New Roman" panose="02020603050405020304" pitchFamily="18" charset="0"/>
              </a:rPr>
              <a:t>Mutual information</a:t>
            </a:r>
          </a:p>
          <a:p>
            <a:pPr marL="800100" lvl="1" indent="-342900">
              <a:buFont typeface="+mj-lt"/>
              <a:buAutoNum type="arabicPeriod"/>
            </a:pPr>
            <a:r>
              <a:rPr lang="en-US" dirty="0">
                <a:latin typeface="Times New Roman" panose="02020603050405020304" pitchFamily="18" charset="0"/>
                <a:cs typeface="Times New Roman" panose="02020603050405020304" pitchFamily="18" charset="0"/>
              </a:rPr>
              <a:t>Bits, Entrop, Compression</a:t>
            </a:r>
            <a:endParaRPr lang="en-US" dirty="0"/>
          </a:p>
          <a:p>
            <a:pPr marL="457200" lvl="1" indent="0">
              <a:buNone/>
            </a:pPr>
            <a:endParaRPr lang="en-US" sz="18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5. Transition to RAG AI</a:t>
            </a:r>
          </a:p>
          <a:p>
            <a:pPr marL="800100" lvl="1" indent="-342900">
              <a:buFont typeface="+mj-lt"/>
              <a:buAutoNum type="arabicPeriod"/>
            </a:pPr>
            <a:r>
              <a:rPr lang="en-US" sz="2000" dirty="0">
                <a:latin typeface="Times New Roman" panose="02020603050405020304" pitchFamily="18" charset="0"/>
                <a:cs typeface="Times New Roman" panose="02020603050405020304" pitchFamily="18" charset="0"/>
              </a:rPr>
              <a:t>Retrieve mechanism</a:t>
            </a:r>
          </a:p>
          <a:p>
            <a:pPr marL="800100" lvl="1" indent="-342900">
              <a:buFont typeface="+mj-lt"/>
              <a:buAutoNum type="arabicPeriod"/>
            </a:pPr>
            <a:r>
              <a:rPr lang="en-US" sz="2000" dirty="0">
                <a:latin typeface="Times New Roman" panose="02020603050405020304" pitchFamily="18" charset="0"/>
                <a:cs typeface="Times New Roman" panose="02020603050405020304" pitchFamily="18" charset="0"/>
              </a:rPr>
              <a:t>Embedding similarity</a:t>
            </a:r>
          </a:p>
          <a:p>
            <a:pPr marL="800100" lvl="1" indent="-342900">
              <a:buFont typeface="+mj-lt"/>
              <a:buAutoNum type="arabicPeriod"/>
            </a:pPr>
            <a:r>
              <a:rPr lang="en-US" sz="2000" dirty="0">
                <a:latin typeface="Times New Roman" panose="02020603050405020304" pitchFamily="18" charset="0"/>
                <a:cs typeface="Times New Roman" panose="02020603050405020304" pitchFamily="18" charset="0"/>
              </a:rPr>
              <a:t>Fusion of retrieved context with generation.</a:t>
            </a:r>
            <a:r>
              <a:rPr lang="en-US" sz="2000" dirty="0"/>
              <a:t> Fusion is the specific mechanism or step where a model combines retrieved background information with its own internal knowledge to generate a final response</a:t>
            </a:r>
            <a:endParaRPr lang="en-US" sz="2000" dirty="0">
              <a:latin typeface="Times New Roman" panose="02020603050405020304" pitchFamily="18" charset="0"/>
              <a:cs typeface="Times New Roman" panose="02020603050405020304" pitchFamily="18" charset="0"/>
            </a:endParaRPr>
          </a:p>
          <a:p>
            <a:pPr marL="800100" lvl="1" indent="-342900">
              <a:buFont typeface="+mj-lt"/>
              <a:buAutoNum type="arabicPeriod"/>
            </a:pPr>
            <a:r>
              <a:rPr lang="en-US" sz="2000" dirty="0">
                <a:latin typeface="Times New Roman" panose="02020603050405020304" pitchFamily="18" charset="0"/>
                <a:cs typeface="Times New Roman" panose="02020603050405020304" pitchFamily="18" charset="0"/>
              </a:rPr>
              <a:t>Probabilistic scoring of retrieved documents</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08845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490CA-731B-AE85-5D6D-3E1926A5F765}"/>
              </a:ext>
            </a:extLst>
          </p:cNvPr>
          <p:cNvSpPr>
            <a:spLocks noGrp="1"/>
          </p:cNvSpPr>
          <p:nvPr>
            <p:ph type="title"/>
          </p:nvPr>
        </p:nvSpPr>
        <p:spPr>
          <a:xfrm>
            <a:off x="838200" y="365125"/>
            <a:ext cx="10515600" cy="897233"/>
          </a:xfrm>
        </p:spPr>
        <p:txBody>
          <a:bodyPr>
            <a:normAutofit fontScale="90000"/>
          </a:bodyPr>
          <a:lstStyle/>
          <a:p>
            <a:br>
              <a:rPr lang="en-US" sz="2000" dirty="0">
                <a:latin typeface="Aptos" panose="020B0004020202020204" pitchFamily="34" charset="0"/>
                <a:hlinkClick r:id="rId2"/>
              </a:rPr>
            </a:br>
            <a:br>
              <a:rPr lang="en-US" sz="2000" dirty="0">
                <a:latin typeface="Aptos" panose="020B0004020202020204" pitchFamily="34" charset="0"/>
                <a:hlinkClick r:id="rId2"/>
              </a:rPr>
            </a:br>
            <a:r>
              <a:rPr lang="en-US" sz="2000" dirty="0">
                <a:latin typeface="Aptos" panose="020B0004020202020204" pitchFamily="34" charset="0"/>
                <a:hlinkClick r:id="rId2"/>
              </a:rPr>
              <a:t>https://www.seas.upenn.edu/~cis5190/spring2019/lectures/05_LogisticRegression.pdf</a:t>
            </a:r>
            <a:br>
              <a:rPr lang="en-US" sz="2000" dirty="0">
                <a:latin typeface="Aptos" panose="020B0004020202020204" pitchFamily="34" charset="0"/>
              </a:rPr>
            </a:br>
            <a:r>
              <a:rPr lang="en-US" sz="2000" dirty="0">
                <a:latin typeface="Aptos" panose="020B0004020202020204" pitchFamily="34" charset="0"/>
                <a:hlinkClick r:id="rId2"/>
              </a:rPr>
              <a:t>https://www.seas.upenn.edu/~cis5190/spring2019/lectures/05_LogisticRegression.pdf</a:t>
            </a:r>
            <a:br>
              <a:rPr lang="en-US" sz="2000" dirty="0">
                <a:latin typeface="Aptos" panose="020B0004020202020204" pitchFamily="34" charset="0"/>
              </a:rPr>
            </a:br>
            <a:br>
              <a:rPr lang="en-US" sz="2000" dirty="0"/>
            </a:br>
            <a:br>
              <a:rPr lang="en-US" sz="2000" dirty="0"/>
            </a:br>
            <a:endParaRPr lang="en-US" sz="2000" dirty="0"/>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6341FAD6-EDB8-9C18-F0C5-7C16AE4F881D}"/>
                  </a:ext>
                </a:extLst>
              </p:cNvPr>
              <p:cNvSpPr>
                <a:spLocks noGrp="1"/>
              </p:cNvSpPr>
              <p:nvPr>
                <p:ph idx="1"/>
              </p:nvPr>
            </p:nvSpPr>
            <p:spPr>
              <a:xfrm>
                <a:off x="838200" y="1351370"/>
                <a:ext cx="10515600" cy="4825593"/>
              </a:xfrm>
            </p:spPr>
            <p:txBody>
              <a:bodyPr>
                <a:normAutofit/>
              </a:bodyPr>
              <a:lstStyle/>
              <a:p>
                <a:r>
                  <a:rPr lang="en-US" sz="1800" dirty="0">
                    <a:latin typeface="Times New Roman" panose="02020603050405020304" pitchFamily="18" charset="0"/>
                    <a:cs typeface="Times New Roman" panose="02020603050405020304" pitchFamily="18" charset="0"/>
                  </a:rPr>
                  <a:t>Minimizing cost function and backpropagation.</a:t>
                </a:r>
              </a:p>
              <a:p>
                <a:r>
                  <a:rPr lang="en-US" sz="1800" dirty="0">
                    <a:latin typeface="Arial Black" panose="020B0A04020102020204" pitchFamily="34" charset="0"/>
                    <a:cs typeface="Times New Roman" panose="02020603050405020304" pitchFamily="18" charset="0"/>
                  </a:rPr>
                  <a:t>1/m∑</a:t>
                </a:r>
                <a:r>
                  <a:rPr lang="en-US" sz="1800" baseline="-25000" dirty="0">
                    <a:latin typeface="Arial Black" panose="020B0A04020102020204" pitchFamily="34" charset="0"/>
                    <a:cs typeface="Times New Roman" panose="02020603050405020304" pitchFamily="18" charset="0"/>
                  </a:rPr>
                  <a:t>i=1</a:t>
                </a:r>
                <a:r>
                  <a:rPr lang="en-US" sz="1800" baseline="30000" dirty="0">
                    <a:latin typeface="Arial Black" panose="020B0A04020102020204" pitchFamily="34" charset="0"/>
                    <a:cs typeface="Times New Roman" panose="02020603050405020304" pitchFamily="18" charset="0"/>
                  </a:rPr>
                  <a:t> m</a:t>
                </a:r>
                <a:r>
                  <a:rPr lang="en-US" sz="1800" dirty="0">
                    <a:latin typeface="Arial Black" panose="020B0A04020102020204" pitchFamily="34" charset="0"/>
                    <a:cs typeface="Times New Roman" panose="02020603050405020304" pitchFamily="18" charset="0"/>
                  </a:rPr>
                  <a:t>∑</a:t>
                </a:r>
                <a:r>
                  <a:rPr lang="en-US" sz="1800" baseline="-25000" dirty="0">
                    <a:latin typeface="Arial Black" panose="020B0A04020102020204" pitchFamily="34" charset="0"/>
                    <a:cs typeface="Times New Roman" panose="02020603050405020304" pitchFamily="18" charset="0"/>
                  </a:rPr>
                  <a:t>k=1</a:t>
                </a:r>
                <a:r>
                  <a:rPr lang="en-US" sz="1800" baseline="30000" dirty="0">
                    <a:latin typeface="Arial Black" panose="020B0A04020102020204" pitchFamily="34" charset="0"/>
                    <a:cs typeface="Times New Roman" panose="02020603050405020304" pitchFamily="18" charset="0"/>
                  </a:rPr>
                  <a:t>K</a:t>
                </a:r>
                <a:r>
                  <a:rPr lang="en-US" sz="1800" dirty="0">
                    <a:latin typeface="Arial Black" panose="020B0A04020102020204" pitchFamily="34" charset="0"/>
                    <a:cs typeface="Times New Roman" panose="02020603050405020304" pitchFamily="18" charset="0"/>
                  </a:rPr>
                  <a:t>[y</a:t>
                </a:r>
                <a:r>
                  <a:rPr lang="en-US" sz="1800" baseline="-25000" dirty="0">
                    <a:latin typeface="Arial Black" panose="020B0A04020102020204" pitchFamily="34" charset="0"/>
                    <a:cs typeface="Times New Roman" panose="02020603050405020304" pitchFamily="18" charset="0"/>
                  </a:rPr>
                  <a:t>k</a:t>
                </a:r>
                <a:r>
                  <a:rPr lang="en-US" sz="1800" dirty="0">
                    <a:latin typeface="Arial Black" panose="020B0A04020102020204" pitchFamily="34" charset="0"/>
                    <a:cs typeface="Times New Roman" panose="02020603050405020304" pitchFamily="18" charset="0"/>
                  </a:rPr>
                  <a:t> </a:t>
                </a:r>
                <a:r>
                  <a:rPr lang="en-US" sz="1800" baseline="30000" dirty="0">
                    <a:latin typeface="Arial Black" panose="020B0A04020102020204" pitchFamily="34" charset="0"/>
                    <a:cs typeface="Times New Roman" panose="02020603050405020304" pitchFamily="18" charset="0"/>
                  </a:rPr>
                  <a:t>(i)</a:t>
                </a:r>
                <a:r>
                  <a:rPr lang="en-US" sz="1800" dirty="0">
                    <a:latin typeface="Arial Black" panose="020B0A04020102020204" pitchFamily="34" charset="0"/>
                    <a:cs typeface="Times New Roman" panose="02020603050405020304" pitchFamily="18" charset="0"/>
                  </a:rPr>
                  <a:t>log(h</a:t>
                </a:r>
                <a:r>
                  <a:rPr lang="el-GR" sz="1800" baseline="-25000" dirty="0">
                    <a:latin typeface="Arial Black" panose="020B0A04020102020204" pitchFamily="34" charset="0"/>
                    <a:cs typeface="Times New Roman" panose="02020603050405020304" pitchFamily="18" charset="0"/>
                  </a:rPr>
                  <a:t>θ </a:t>
                </a:r>
                <a:r>
                  <a:rPr lang="en-US" sz="1800" dirty="0">
                    <a:latin typeface="Arial Black" panose="020B0A04020102020204" pitchFamily="34" charset="0"/>
                    <a:cs typeface="Times New Roman" panose="02020603050405020304" pitchFamily="18" charset="0"/>
                  </a:rPr>
                  <a:t>x</a:t>
                </a:r>
                <a:r>
                  <a:rPr lang="en-US" sz="1800" baseline="30000" dirty="0">
                    <a:latin typeface="Arial Black" panose="020B0A04020102020204" pitchFamily="34" charset="0"/>
                    <a:cs typeface="Times New Roman" panose="02020603050405020304" pitchFamily="18" charset="0"/>
                  </a:rPr>
                  <a:t> (i)</a:t>
                </a:r>
                <a:r>
                  <a:rPr lang="en-US" sz="1800" dirty="0">
                    <a:latin typeface="Arial Black" panose="020B0A04020102020204" pitchFamily="34" charset="0"/>
                    <a:cs typeface="Times New Roman" panose="02020603050405020304" pitchFamily="18" charset="0"/>
                  </a:rPr>
                  <a:t>)</a:t>
                </a:r>
                <a:r>
                  <a:rPr lang="en-US" sz="1800" baseline="-25000" dirty="0">
                    <a:latin typeface="Arial Black" panose="020B0A04020102020204" pitchFamily="34" charset="0"/>
                    <a:cs typeface="Times New Roman" panose="02020603050405020304" pitchFamily="18" charset="0"/>
                  </a:rPr>
                  <a:t>k</a:t>
                </a:r>
                <a:r>
                  <a:rPr lang="en-US" sz="1800" dirty="0">
                    <a:latin typeface="Arial Black" panose="020B0A04020102020204" pitchFamily="34" charset="0"/>
                    <a:cs typeface="Times New Roman" panose="02020603050405020304" pitchFamily="18" charset="0"/>
                  </a:rPr>
                  <a:t> + (1−y</a:t>
                </a:r>
                <a:r>
                  <a:rPr lang="en-US" sz="1800" baseline="-25000" dirty="0">
                    <a:latin typeface="Arial Black" panose="020B0A04020102020204" pitchFamily="34" charset="0"/>
                    <a:cs typeface="Times New Roman" panose="02020603050405020304" pitchFamily="18" charset="0"/>
                  </a:rPr>
                  <a:t>k</a:t>
                </a:r>
                <a:r>
                  <a:rPr lang="en-US" sz="1800" dirty="0">
                    <a:latin typeface="Arial Black" panose="020B0A04020102020204" pitchFamily="34" charset="0"/>
                    <a:cs typeface="Times New Roman" panose="02020603050405020304" pitchFamily="18" charset="0"/>
                  </a:rPr>
                  <a:t> (</a:t>
                </a:r>
                <a:r>
                  <a:rPr lang="en-US" sz="1800" baseline="30000" dirty="0">
                    <a:latin typeface="Arial Black" panose="020B0A04020102020204" pitchFamily="34" charset="0"/>
                    <a:cs typeface="Times New Roman" panose="02020603050405020304" pitchFamily="18" charset="0"/>
                  </a:rPr>
                  <a:t>i)</a:t>
                </a:r>
                <a:r>
                  <a:rPr lang="en-US" sz="1800" dirty="0">
                    <a:latin typeface="Arial Black" panose="020B0A04020102020204" pitchFamily="34" charset="0"/>
                    <a:cs typeface="Times New Roman" panose="02020603050405020304" pitchFamily="18" charset="0"/>
                  </a:rPr>
                  <a:t>) log(1−h</a:t>
                </a:r>
                <a:r>
                  <a:rPr lang="el-GR" sz="1800" baseline="-25000" dirty="0">
                    <a:latin typeface="Arial Black" panose="020B0A04020102020204" pitchFamily="34" charset="0"/>
                    <a:cs typeface="Times New Roman" panose="02020603050405020304" pitchFamily="18" charset="0"/>
                  </a:rPr>
                  <a:t>θ</a:t>
                </a:r>
                <a:r>
                  <a:rPr lang="el-GR" sz="1800" dirty="0">
                    <a:latin typeface="Arial Black" panose="020B0A04020102020204" pitchFamily="34" charset="0"/>
                    <a:cs typeface="Times New Roman" panose="02020603050405020304" pitchFamily="18" charset="0"/>
                  </a:rPr>
                  <a:t>(</a:t>
                </a:r>
                <a:r>
                  <a:rPr lang="en-US" sz="1800" dirty="0">
                    <a:latin typeface="Arial Black" panose="020B0A04020102020204" pitchFamily="34" charset="0"/>
                    <a:cs typeface="Times New Roman" panose="02020603050405020304" pitchFamily="18" charset="0"/>
                  </a:rPr>
                  <a:t>x </a:t>
                </a:r>
                <a:r>
                  <a:rPr lang="en-US" sz="1800" baseline="30000" dirty="0">
                    <a:latin typeface="Arial Black" panose="020B0A04020102020204" pitchFamily="34" charset="0"/>
                    <a:cs typeface="Times New Roman" panose="02020603050405020304" pitchFamily="18" charset="0"/>
                  </a:rPr>
                  <a:t>(i)</a:t>
                </a:r>
                <a:r>
                  <a:rPr lang="en-US" sz="1800" dirty="0">
                    <a:latin typeface="Arial Black" panose="020B0A04020102020204" pitchFamily="34" charset="0"/>
                    <a:cs typeface="Times New Roman" panose="02020603050405020304" pitchFamily="18" charset="0"/>
                  </a:rPr>
                  <a:t>)</a:t>
                </a:r>
                <a:r>
                  <a:rPr lang="en-US" sz="1800" baseline="-25000" dirty="0">
                    <a:latin typeface="Arial Black" panose="020B0A04020102020204" pitchFamily="34" charset="0"/>
                    <a:cs typeface="Times New Roman" panose="02020603050405020304" pitchFamily="18" charset="0"/>
                  </a:rPr>
                  <a:t>k</a:t>
                </a:r>
                <a:r>
                  <a:rPr lang="en-US" sz="1800" dirty="0">
                    <a:latin typeface="Arial Black" panose="020B0A04020102020204" pitchFamily="34" charset="0"/>
                    <a:cs typeface="Times New Roman" panose="02020603050405020304" pitchFamily="18" charset="0"/>
                  </a:rPr>
                  <a:t>]</a:t>
                </a:r>
              </a:p>
              <a:p>
                <a:r>
                  <a:rPr lang="en-US" sz="1800" dirty="0">
                    <a:latin typeface="Times New Roman" panose="02020603050405020304" pitchFamily="18" charset="0"/>
                    <a:cs typeface="Times New Roman" panose="02020603050405020304" pitchFamily="18" charset="0"/>
                  </a:rPr>
                  <a:t>min</a:t>
                </a:r>
                <a:r>
                  <a:rPr lang="el-GR" sz="1800" baseline="-250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J(</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t>
                </a:r>
              </a:p>
              <a:p>
                <a:r>
                  <a:rPr lang="en-US" sz="1800" dirty="0">
                    <a:latin typeface="Times New Roman" panose="02020603050405020304" pitchFamily="18" charset="0"/>
                    <a:cs typeface="Times New Roman" panose="02020603050405020304" pitchFamily="18" charset="0"/>
                  </a:rPr>
                  <a:t>Need  code to compute:</a:t>
                </a:r>
              </a:p>
              <a:p>
                <a:pPr marL="914400" lvl="1" indent="-457200">
                  <a:buFont typeface="+mj-lt"/>
                  <a:buAutoNum type="arabicPeriod"/>
                </a:pPr>
                <a:r>
                  <a:rPr lang="en-US" sz="1800" dirty="0">
                    <a:latin typeface="Times New Roman" panose="02020603050405020304" pitchFamily="18" charset="0"/>
                    <a:cs typeface="Times New Roman" panose="02020603050405020304" pitchFamily="18" charset="0"/>
                  </a:rPr>
                  <a:t>J(</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a:t>
                </a:r>
              </a:p>
              <a:p>
                <a:pPr marL="914400" lvl="1" indent="-457200">
                  <a:buFont typeface="+mj-lt"/>
                  <a:buAutoNum type="arabicPeriod"/>
                </a:pPr>
                <a14:m>
                  <m:oMath xmlns:m="http://schemas.openxmlformats.org/officeDocument/2006/math">
                    <m:f>
                      <m:fPr>
                        <m:ctrlPr>
                          <a:rPr lang="el-GR" sz="1800" i="1">
                            <a:latin typeface="Cambria Math" panose="02040503050406030204" pitchFamily="18" charset="0"/>
                          </a:rPr>
                        </m:ctrlPr>
                      </m:fPr>
                      <m:num>
                        <m:r>
                          <a:rPr lang="el-GR" sz="1800" i="1">
                            <a:latin typeface="Cambria Math" panose="02040503050406030204" pitchFamily="18" charset="0"/>
                          </a:rPr>
                          <m:t>𝛿</m:t>
                        </m:r>
                      </m:num>
                      <m:den>
                        <m:r>
                          <a:rPr lang="el-GR" sz="1800" i="1">
                            <a:latin typeface="Cambria Math" panose="02040503050406030204" pitchFamily="18" charset="0"/>
                          </a:rPr>
                          <m:t>𝛿</m:t>
                        </m:r>
                        <m:r>
                          <a:rPr lang="en-US" sz="1800" i="1">
                            <a:latin typeface="Cambria Math" panose="02040503050406030204" pitchFamily="18" charset="0"/>
                          </a:rPr>
                          <m:t>  </m:t>
                        </m:r>
                        <m:r>
                          <m:rPr>
                            <m:sty m:val="p"/>
                          </m:rPr>
                          <a:rPr lang="el-GR" sz="1800" i="1">
                            <a:latin typeface="Cambria Math" panose="02040503050406030204" pitchFamily="18" charset="0"/>
                          </a:rPr>
                          <m:t>ϴ</m:t>
                        </m:r>
                        <m:r>
                          <a:rPr lang="en-US" sz="1800" i="1" baseline="30000">
                            <a:latin typeface="Cambria Math" panose="02040503050406030204" pitchFamily="18" charset="0"/>
                          </a:rPr>
                          <m:t>𝑙</m:t>
                        </m:r>
                        <m:r>
                          <a:rPr lang="en-US" sz="1800" i="1">
                            <a:latin typeface="Cambria Math" panose="02040503050406030204" pitchFamily="18" charset="0"/>
                          </a:rPr>
                          <m:t> </m:t>
                        </m:r>
                        <m:r>
                          <a:rPr lang="en-US" sz="1800" i="1" baseline="-25000">
                            <a:latin typeface="Cambria Math" panose="02040503050406030204" pitchFamily="18" charset="0"/>
                          </a:rPr>
                          <m:t>𝑗𝑖</m:t>
                        </m:r>
                      </m:den>
                    </m:f>
                  </m:oMath>
                </a14:m>
                <a:r>
                  <a:rPr lang="en-US" sz="1800" dirty="0">
                    <a:latin typeface="Arial Black" panose="020B0A04020102020204" pitchFamily="34" charset="0"/>
                    <a:cs typeface="Times New Roman" panose="02020603050405020304" pitchFamily="18" charset="0"/>
                  </a:rPr>
                  <a:t>J(</a:t>
                </a:r>
                <a:r>
                  <a:rPr lang="el-GR" sz="1800" dirty="0">
                    <a:latin typeface="Arial Black" panose="020B0A04020102020204" pitchFamily="34" charset="0"/>
                    <a:cs typeface="Times New Roman" panose="02020603050405020304" pitchFamily="18" charset="0"/>
                  </a:rPr>
                  <a:t>ϴ</a:t>
                </a:r>
                <a:r>
                  <a:rPr lang="en-US" sz="1800" dirty="0">
                    <a:latin typeface="Arial Black" panose="020B0A04020102020204" pitchFamily="34"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So, find the parameter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in-order to minimize J(</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Use gradient descent or advanced optimization methods. How to compute this partial derivative. We got to write code that take data such as parameter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and J(</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and terms of the partial derivative.</a:t>
                </a:r>
              </a:p>
              <a:p>
                <a:pPr marL="0" indent="0">
                  <a:buNone/>
                </a:pPr>
                <a:r>
                  <a:rPr lang="en-US" sz="1800" dirty="0">
                    <a:latin typeface="Arial Black" panose="020B0A04020102020204" pitchFamily="34" charset="0"/>
                    <a:cs typeface="Times New Roman" panose="02020603050405020304" pitchFamily="18" charset="0"/>
                  </a:rPr>
                  <a:t>ϴ</a:t>
                </a:r>
                <a:r>
                  <a:rPr lang="en-US" sz="1800" baseline="30000" dirty="0">
                    <a:latin typeface="Arial Black" panose="020B0A04020102020204" pitchFamily="34" charset="0"/>
                    <a:cs typeface="Times New Roman" panose="02020603050405020304" pitchFamily="18" charset="0"/>
                  </a:rPr>
                  <a:t> l </a:t>
                </a:r>
                <a:r>
                  <a:rPr lang="en-US" sz="1800" baseline="-25000" dirty="0">
                    <a:latin typeface="Arial Black" panose="020B0A04020102020204" pitchFamily="34" charset="0"/>
                    <a:cs typeface="Times New Roman" panose="02020603050405020304" pitchFamily="18" charset="0"/>
                  </a:rPr>
                  <a:t>ij  </a:t>
                </a:r>
                <a:r>
                  <a:rPr lang="en-US" sz="1800" dirty="0">
                    <a:latin typeface="Arial Black" panose="020B0A04020102020204" pitchFamily="34" charset="0"/>
                    <a:ea typeface="Cambria Math" panose="02040503050406030204" pitchFamily="18" charset="0"/>
                    <a:cs typeface="Times New Roman" panose="02020603050405020304" pitchFamily="18" charset="0"/>
                  </a:rPr>
                  <a:t>∈  ℝ          </a:t>
                </a:r>
                <a:r>
                  <a:rPr lang="el-GR" sz="1800" dirty="0">
                    <a:latin typeface="Times New Roman" panose="02020603050405020304" pitchFamily="18" charset="0"/>
                    <a:cs typeface="Times New Roman" panose="02020603050405020304" pitchFamily="18" charset="0"/>
                  </a:rPr>
                  <a:t>ϴ</a:t>
                </a:r>
                <a:r>
                  <a:rPr lang="en-US" sz="1800" dirty="0">
                    <a:latin typeface="Cambria Math" panose="02040503050406030204" pitchFamily="18" charset="0"/>
                    <a:ea typeface="Cambria Math" panose="02040503050406030204" pitchFamily="18" charset="0"/>
                    <a:cs typeface="Times New Roman" panose="02020603050405020304" pitchFamily="18" charset="0"/>
                  </a:rPr>
                  <a:t> is a  member of  a k dimensional  vector in the neural networks</a:t>
                </a:r>
              </a:p>
              <a:p>
                <a:pPr marL="0" indent="0">
                  <a:buNone/>
                </a:pPr>
                <a:r>
                  <a:rPr lang="en-US" sz="1800" dirty="0">
                    <a:latin typeface="Cambria Math" panose="02040503050406030204" pitchFamily="18" charset="0"/>
                    <a:ea typeface="Cambria Math" panose="02040503050406030204" pitchFamily="18" charset="0"/>
                    <a:cs typeface="Times New Roman" panose="02020603050405020304" pitchFamily="18" charset="0"/>
                  </a:rPr>
                  <a:t>The formula above will be used to compute cost function and most of discussion will be on computing the </a:t>
                </a:r>
              </a:p>
              <a:p>
                <a:pPr marL="0" indent="0">
                  <a:buNone/>
                </a:pPr>
                <a:r>
                  <a:rPr lang="en-US" sz="1800" dirty="0">
                    <a:latin typeface="Cambria Math" panose="02040503050406030204" pitchFamily="18" charset="0"/>
                    <a:ea typeface="Cambria Math" panose="02040503050406030204" pitchFamily="18" charset="0"/>
                    <a:cs typeface="Times New Roman" panose="02020603050405020304" pitchFamily="18" charset="0"/>
                  </a:rPr>
                  <a:t>partial derivative </a:t>
                </a:r>
                <a14:m>
                  <m:oMath xmlns:m="http://schemas.openxmlformats.org/officeDocument/2006/math">
                    <m:f>
                      <m:fPr>
                        <m:ctrlPr>
                          <a:rPr lang="el-GR" sz="2000" i="1">
                            <a:latin typeface="Cambria Math" panose="02040503050406030204" pitchFamily="18" charset="0"/>
                          </a:rPr>
                        </m:ctrlPr>
                      </m:fPr>
                      <m:num>
                        <m:r>
                          <a:rPr lang="el-GR" sz="2000" i="1">
                            <a:latin typeface="Cambria Math" panose="02040503050406030204" pitchFamily="18" charset="0"/>
                          </a:rPr>
                          <m:t>𝛿</m:t>
                        </m:r>
                      </m:num>
                      <m:den>
                        <m:r>
                          <a:rPr lang="el-GR" sz="2000" i="1">
                            <a:latin typeface="Cambria Math" panose="02040503050406030204" pitchFamily="18" charset="0"/>
                          </a:rPr>
                          <m:t>𝛿</m:t>
                        </m:r>
                        <m:r>
                          <a:rPr lang="en-US" sz="2000" b="0" i="1" smtClean="0">
                            <a:latin typeface="Cambria Math" panose="02040503050406030204" pitchFamily="18" charset="0"/>
                          </a:rPr>
                          <m:t>  </m:t>
                        </m:r>
                        <m:r>
                          <m:rPr>
                            <m:sty m:val="p"/>
                          </m:rPr>
                          <a:rPr lang="el-GR" sz="2000" i="1">
                            <a:latin typeface="Cambria Math" panose="02040503050406030204" pitchFamily="18" charset="0"/>
                          </a:rPr>
                          <m:t>ϴ</m:t>
                        </m:r>
                        <m:r>
                          <a:rPr lang="en-US" sz="2000" i="1" baseline="30000">
                            <a:latin typeface="Cambria Math" panose="02040503050406030204" pitchFamily="18" charset="0"/>
                          </a:rPr>
                          <m:t>𝑙</m:t>
                        </m:r>
                        <m:r>
                          <a:rPr lang="en-US" sz="2000" b="0" i="1" smtClean="0">
                            <a:latin typeface="Cambria Math" panose="02040503050406030204" pitchFamily="18" charset="0"/>
                          </a:rPr>
                          <m:t> </m:t>
                        </m:r>
                        <m:r>
                          <a:rPr lang="en-US" sz="2000" b="0" i="1" baseline="-25000" smtClean="0">
                            <a:latin typeface="Cambria Math" panose="02040503050406030204" pitchFamily="18" charset="0"/>
                          </a:rPr>
                          <m:t>𝑗</m:t>
                        </m:r>
                        <m:r>
                          <a:rPr lang="en-US" sz="2000" i="1" baseline="-25000">
                            <a:latin typeface="Cambria Math" panose="02040503050406030204" pitchFamily="18" charset="0"/>
                          </a:rPr>
                          <m:t>𝑖</m:t>
                        </m:r>
                      </m:den>
                    </m:f>
                  </m:oMath>
                </a14:m>
                <a:r>
                  <a:rPr lang="en-US" sz="2000" dirty="0">
                    <a:latin typeface="Arial Black" panose="020B0A04020102020204" pitchFamily="34" charset="0"/>
                    <a:cs typeface="Times New Roman" panose="02020603050405020304" pitchFamily="18" charset="0"/>
                  </a:rPr>
                  <a:t>J(</a:t>
                </a:r>
                <a:r>
                  <a:rPr lang="el-GR" sz="2000" dirty="0">
                    <a:latin typeface="Arial Black" panose="020B0A04020102020204" pitchFamily="34" charset="0"/>
                    <a:cs typeface="Times New Roman" panose="02020603050405020304" pitchFamily="18" charset="0"/>
                  </a:rPr>
                  <a:t>ϴ</a:t>
                </a:r>
                <a:r>
                  <a:rPr lang="en-US" sz="2000" dirty="0">
                    <a:latin typeface="Arial Black" panose="020B0A04020102020204" pitchFamily="34" charset="0"/>
                    <a:cs typeface="Times New Roman" panose="02020603050405020304" pitchFamily="18" charset="0"/>
                  </a:rPr>
                  <a:t>)</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914400" lvl="1" indent="-457200">
                  <a:buFont typeface="+mj-lt"/>
                  <a:buAutoNum type="arabicPeriod"/>
                </a:pPr>
                <a:endParaRPr lang="en-US" dirty="0"/>
              </a:p>
            </p:txBody>
          </p:sp>
        </mc:Choice>
        <mc:Fallback xmlns="">
          <p:sp>
            <p:nvSpPr>
              <p:cNvPr id="4" name="Content Placeholder 3">
                <a:extLst>
                  <a:ext uri="{FF2B5EF4-FFF2-40B4-BE49-F238E27FC236}">
                    <a16:creationId xmlns:a16="http://schemas.microsoft.com/office/drawing/2014/main" id="{6341FAD6-EDB8-9C18-F0C5-7C16AE4F881D}"/>
                  </a:ext>
                </a:extLst>
              </p:cNvPr>
              <p:cNvSpPr>
                <a:spLocks noGrp="1" noRot="1" noChangeAspect="1" noMove="1" noResize="1" noEditPoints="1" noAdjustHandles="1" noChangeArrowheads="1" noChangeShapeType="1" noTextEdit="1"/>
              </p:cNvSpPr>
              <p:nvPr>
                <p:ph idx="1"/>
              </p:nvPr>
            </p:nvSpPr>
            <p:spPr>
              <a:xfrm>
                <a:off x="838200" y="1351370"/>
                <a:ext cx="10515600" cy="4825593"/>
              </a:xfrm>
              <a:blipFill>
                <a:blip r:embed="rId3"/>
                <a:stretch>
                  <a:fillRect l="-522" t="-1264"/>
                </a:stretch>
              </a:blipFill>
            </p:spPr>
            <p:txBody>
              <a:bodyPr/>
              <a:lstStyle/>
              <a:p>
                <a:r>
                  <a:rPr lang="en-US">
                    <a:noFill/>
                  </a:rPr>
                  <a:t> </a:t>
                </a:r>
              </a:p>
            </p:txBody>
          </p:sp>
        </mc:Fallback>
      </mc:AlternateContent>
    </p:spTree>
    <p:extLst>
      <p:ext uri="{BB962C8B-B14F-4D97-AF65-F5344CB8AC3E}">
        <p14:creationId xmlns:p14="http://schemas.microsoft.com/office/powerpoint/2010/main" val="7500706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DAB3DF-CAFD-F4C6-5E93-3D2E68924CB6}"/>
              </a:ext>
            </a:extLst>
          </p:cNvPr>
          <p:cNvSpPr>
            <a:spLocks noGrp="1"/>
          </p:cNvSpPr>
          <p:nvPr>
            <p:ph idx="1"/>
          </p:nvPr>
        </p:nvSpPr>
        <p:spPr>
          <a:xfrm>
            <a:off x="838200" y="258945"/>
            <a:ext cx="10515600" cy="5918018"/>
          </a:xfrm>
        </p:spPr>
        <p:txBody>
          <a:bodyPr>
            <a:normAutofit/>
          </a:bodyPr>
          <a:lstStyle/>
          <a:p>
            <a:pPr marL="0" indent="0">
              <a:buNone/>
            </a:pPr>
            <a:r>
              <a:rPr lang="en-US" sz="1800" dirty="0">
                <a:latin typeface="Times New Roman" panose="02020603050405020304" pitchFamily="18" charset="0"/>
                <a:cs typeface="Times New Roman" panose="02020603050405020304" pitchFamily="18" charset="0"/>
              </a:rPr>
              <a:t>Gradient computation</a:t>
            </a:r>
          </a:p>
          <a:p>
            <a:r>
              <a:rPr lang="en-US" sz="1800" dirty="0">
                <a:latin typeface="Times New Roman" panose="02020603050405020304" pitchFamily="18" charset="0"/>
                <a:cs typeface="Times New Roman" panose="02020603050405020304" pitchFamily="18" charset="0"/>
              </a:rPr>
              <a:t>Given one training example  (x , y)</a:t>
            </a:r>
          </a:p>
          <a:p>
            <a:r>
              <a:rPr lang="en-US" sz="1800" dirty="0">
                <a:latin typeface="Times New Roman" panose="02020603050405020304" pitchFamily="18" charset="0"/>
                <a:cs typeface="Times New Roman" panose="02020603050405020304" pitchFamily="18" charset="0"/>
              </a:rPr>
              <a:t>Let’s check the sequences of calculation with a single training example</a:t>
            </a:r>
          </a:p>
          <a:p>
            <a:r>
              <a:rPr lang="en-US" sz="1800" dirty="0">
                <a:latin typeface="Times New Roman" panose="02020603050405020304" pitchFamily="18" charset="0"/>
                <a:cs typeface="Times New Roman" panose="02020603050405020304" pitchFamily="18" charset="0"/>
              </a:rPr>
              <a:t>Forward propagation:</a:t>
            </a:r>
          </a:p>
          <a:p>
            <a:pPr marL="0" indent="0">
              <a:buNone/>
            </a:pPr>
            <a:r>
              <a:rPr lang="en-US" sz="1800" dirty="0">
                <a:latin typeface="Times New Roman" panose="02020603050405020304" pitchFamily="18" charset="0"/>
                <a:cs typeface="Times New Roman" panose="02020603050405020304" pitchFamily="18" charset="0"/>
              </a:rPr>
              <a:t>a(</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 = x </a:t>
            </a:r>
          </a:p>
          <a:p>
            <a:pPr marL="0" indent="0">
              <a:buNone/>
            </a:pPr>
            <a:r>
              <a:rPr lang="en-US" sz="1800" dirty="0">
                <a:latin typeface="Times New Roman" panose="02020603050405020304" pitchFamily="18" charset="0"/>
                <a:cs typeface="Times New Roman" panose="02020603050405020304" pitchFamily="18" charset="0"/>
              </a:rPr>
              <a:t>Z</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t>
            </a:r>
            <a:r>
              <a:rPr lang="en-US" sz="1800" baseline="30000" dirty="0">
                <a:latin typeface="Times New Roman" panose="02020603050405020304" pitchFamily="18" charset="0"/>
                <a:cs typeface="Times New Roman" panose="02020603050405020304" pitchFamily="18" charset="0"/>
              </a:rPr>
              <a:t>(1)  </a:t>
            </a:r>
            <a:r>
              <a:rPr lang="en-US" sz="1800" dirty="0">
                <a:latin typeface="Times New Roman" panose="02020603050405020304" pitchFamily="18" charset="0"/>
                <a:cs typeface="Times New Roman" panose="02020603050405020304" pitchFamily="18" charset="0"/>
              </a:rPr>
              <a:t> a </a:t>
            </a:r>
            <a:r>
              <a:rPr lang="en-US" sz="1800" baseline="30000" dirty="0">
                <a:latin typeface="Times New Roman" panose="02020603050405020304" pitchFamily="18" charset="0"/>
                <a:cs typeface="Times New Roman" panose="02020603050405020304" pitchFamily="18" charset="0"/>
              </a:rPr>
              <a:t>(1) </a:t>
            </a:r>
          </a:p>
          <a:p>
            <a:pPr marL="0" indent="0">
              <a:buNone/>
            </a:pPr>
            <a:r>
              <a:rPr lang="en-US" sz="1800" dirty="0">
                <a:latin typeface="Times New Roman" panose="02020603050405020304" pitchFamily="18" charset="0"/>
                <a:cs typeface="Times New Roman" panose="02020603050405020304" pitchFamily="18" charset="0"/>
              </a:rPr>
              <a:t>a </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 g( z (</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(add a</a:t>
            </a:r>
            <a:r>
              <a:rPr lang="en-US" sz="1800" baseline="-25000" dirty="0">
                <a:latin typeface="Times New Roman" panose="02020603050405020304" pitchFamily="18" charset="0"/>
                <a:cs typeface="Times New Roman" panose="02020603050405020304" pitchFamily="18" charset="0"/>
              </a:rPr>
              <a:t>0  </a:t>
            </a:r>
            <a:r>
              <a:rPr lang="en-US" sz="1800" baseline="30000" dirty="0">
                <a:latin typeface="Times New Roman" panose="02020603050405020304" pitchFamily="18" charset="0"/>
                <a:cs typeface="Times New Roman" panose="02020603050405020304" pitchFamily="18" charset="0"/>
              </a:rPr>
              <a:t> (2)</a:t>
            </a:r>
            <a:r>
              <a:rPr lang="en-US" sz="1800" dirty="0">
                <a:latin typeface="Times New Roman" panose="02020603050405020304" pitchFamily="18" charset="0"/>
                <a:cs typeface="Times New Roman" panose="02020603050405020304" pitchFamily="18" charset="0"/>
              </a:rPr>
              <a:t> )</a:t>
            </a:r>
          </a:p>
          <a:p>
            <a:pPr marL="0" indent="0">
              <a:buNone/>
            </a:pPr>
            <a:r>
              <a:rPr lang="en-US" sz="1800" dirty="0">
                <a:latin typeface="Times New Roman" panose="02020603050405020304" pitchFamily="18" charset="0"/>
                <a:cs typeface="Times New Roman" panose="02020603050405020304" pitchFamily="18" charset="0"/>
              </a:rPr>
              <a:t>Z</a:t>
            </a:r>
            <a:r>
              <a:rPr lang="en-US" sz="1800" baseline="30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a </a:t>
            </a:r>
            <a:r>
              <a:rPr lang="en-US" sz="1800" baseline="30000" dirty="0">
                <a:latin typeface="Times New Roman" panose="02020603050405020304" pitchFamily="18" charset="0"/>
                <a:cs typeface="Times New Roman" panose="02020603050405020304" pitchFamily="18" charset="0"/>
              </a:rPr>
              <a:t>(2) </a:t>
            </a:r>
          </a:p>
          <a:p>
            <a:pPr marL="0" indent="0">
              <a:buNone/>
            </a:pPr>
            <a:r>
              <a:rPr lang="en-US" sz="1800" dirty="0">
                <a:latin typeface="Times New Roman" panose="02020603050405020304" pitchFamily="18" charset="0"/>
                <a:cs typeface="Times New Roman" panose="02020603050405020304" pitchFamily="18" charset="0"/>
              </a:rPr>
              <a:t>a </a:t>
            </a:r>
            <a:r>
              <a:rPr lang="en-US" sz="1800" baseline="30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  = g( z (</a:t>
            </a:r>
            <a:r>
              <a:rPr lang="en-US" sz="1800" baseline="30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  (add a</a:t>
            </a:r>
            <a:r>
              <a:rPr lang="en-US" sz="1800" baseline="-25000" dirty="0">
                <a:latin typeface="Times New Roman" panose="02020603050405020304" pitchFamily="18" charset="0"/>
                <a:cs typeface="Times New Roman" panose="02020603050405020304" pitchFamily="18" charset="0"/>
              </a:rPr>
              <a:t>0  </a:t>
            </a:r>
            <a:r>
              <a:rPr lang="en-US" sz="1800" baseline="30000" dirty="0">
                <a:latin typeface="Times New Roman" panose="02020603050405020304" pitchFamily="18" charset="0"/>
                <a:cs typeface="Times New Roman" panose="02020603050405020304" pitchFamily="18" charset="0"/>
              </a:rPr>
              <a:t> (3)</a:t>
            </a:r>
            <a:r>
              <a:rPr lang="en-US" sz="1800" dirty="0">
                <a:latin typeface="Times New Roman" panose="02020603050405020304" pitchFamily="18" charset="0"/>
                <a:cs typeface="Times New Roman" panose="02020603050405020304" pitchFamily="18" charset="0"/>
              </a:rPr>
              <a:t> )</a:t>
            </a:r>
          </a:p>
          <a:p>
            <a:pPr marL="0" indent="0">
              <a:buNone/>
            </a:pPr>
            <a:r>
              <a:rPr lang="en-US" sz="1800" dirty="0">
                <a:latin typeface="Times New Roman" panose="02020603050405020304" pitchFamily="18" charset="0"/>
                <a:cs typeface="Times New Roman" panose="02020603050405020304" pitchFamily="18" charset="0"/>
              </a:rPr>
              <a:t>Z</a:t>
            </a:r>
            <a:r>
              <a:rPr lang="en-US" sz="1800" baseline="30000" dirty="0">
                <a:latin typeface="Times New Roman" panose="02020603050405020304" pitchFamily="18" charset="0"/>
                <a:cs typeface="Times New Roman" panose="02020603050405020304" pitchFamily="18" charset="0"/>
              </a:rPr>
              <a:t>(4)   </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t>
            </a:r>
            <a:r>
              <a:rPr lang="en-US" sz="1800" baseline="30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 a </a:t>
            </a:r>
            <a:r>
              <a:rPr lang="en-US" sz="1800" baseline="30000" dirty="0">
                <a:latin typeface="Times New Roman" panose="02020603050405020304" pitchFamily="18" charset="0"/>
                <a:cs typeface="Times New Roman" panose="02020603050405020304" pitchFamily="18" charset="0"/>
              </a:rPr>
              <a:t>(3) </a:t>
            </a:r>
          </a:p>
          <a:p>
            <a:pPr marL="0" indent="0">
              <a:buNone/>
            </a:pPr>
            <a:r>
              <a:rPr lang="en-US" sz="1800" dirty="0">
                <a:latin typeface="Times New Roman" panose="02020603050405020304" pitchFamily="18" charset="0"/>
                <a:cs typeface="Times New Roman" panose="02020603050405020304" pitchFamily="18" charset="0"/>
              </a:rPr>
              <a:t>a </a:t>
            </a:r>
            <a:r>
              <a:rPr lang="en-US" sz="1800" baseline="30000" dirty="0">
                <a:latin typeface="Times New Roman" panose="02020603050405020304" pitchFamily="18" charset="0"/>
                <a:cs typeface="Times New Roman" panose="02020603050405020304" pitchFamily="18" charset="0"/>
              </a:rPr>
              <a:t>(4) </a:t>
            </a:r>
            <a:r>
              <a:rPr lang="en-US" sz="1800" dirty="0">
                <a:latin typeface="Times New Roman" panose="02020603050405020304" pitchFamily="18" charset="0"/>
                <a:cs typeface="Times New Roman" panose="02020603050405020304" pitchFamily="18" charset="0"/>
              </a:rPr>
              <a:t>  = h</a:t>
            </a:r>
            <a:r>
              <a:rPr lang="el-GR" sz="1800" baseline="-250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g</a:t>
            </a:r>
            <a:r>
              <a:rPr lang="en-US" sz="1800" dirty="0">
                <a:latin typeface="Times New Roman" panose="02020603050405020304" pitchFamily="18" charset="0"/>
                <a:cs typeface="Times New Roman" panose="02020603050405020304" pitchFamily="18" charset="0"/>
              </a:rPr>
              <a:t>( z (</a:t>
            </a:r>
            <a:r>
              <a:rPr lang="en-US" sz="1800" baseline="30000" dirty="0">
                <a:latin typeface="Times New Roman" panose="02020603050405020304" pitchFamily="18" charset="0"/>
                <a:cs typeface="Times New Roman" panose="02020603050405020304" pitchFamily="18" charset="0"/>
              </a:rPr>
              <a:t>4)  </a:t>
            </a:r>
            <a:r>
              <a:rPr lang="en-US" sz="1800" dirty="0">
                <a:latin typeface="Times New Roman" panose="02020603050405020304" pitchFamily="18" charset="0"/>
                <a:cs typeface="Times New Roman" panose="02020603050405020304" pitchFamily="18" charset="0"/>
              </a:rPr>
              <a:t>)  = g(z </a:t>
            </a:r>
            <a:r>
              <a:rPr lang="en-US" sz="1800" baseline="30000" dirty="0">
                <a:latin typeface="Times New Roman" panose="02020603050405020304" pitchFamily="18" charset="0"/>
                <a:cs typeface="Times New Roman" panose="02020603050405020304" pitchFamily="18" charset="0"/>
              </a:rPr>
              <a:t>(4) </a:t>
            </a:r>
            <a:r>
              <a:rPr lang="en-US" sz="1800" dirty="0">
                <a:latin typeface="Times New Roman" panose="02020603050405020304" pitchFamily="18" charset="0"/>
                <a:cs typeface="Times New Roman" panose="02020603050405020304" pitchFamily="18" charset="0"/>
              </a:rPr>
              <a:t> )</a:t>
            </a:r>
          </a:p>
          <a:p>
            <a:pPr marL="0" indent="0">
              <a:buNone/>
            </a:pPr>
            <a:endParaRPr lang="en-US" sz="1800" baseline="300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Forward propagation and vectorization  allows us to compute the values of activation to all neurons</a:t>
            </a:r>
          </a:p>
          <a:p>
            <a:pPr marL="0" indent="0">
              <a:buNone/>
            </a:pPr>
            <a:endParaRPr lang="en-US" sz="1800" baseline="300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AB34443-2037-900A-EB7D-C1C39F9CA86C}"/>
              </a:ext>
            </a:extLst>
          </p:cNvPr>
          <p:cNvPicPr>
            <a:picLocks noChangeAspect="1"/>
          </p:cNvPicPr>
          <p:nvPr/>
        </p:nvPicPr>
        <p:blipFill>
          <a:blip r:embed="rId2"/>
          <a:stretch>
            <a:fillRect/>
          </a:stretch>
        </p:blipFill>
        <p:spPr>
          <a:xfrm>
            <a:off x="7295670" y="1648377"/>
            <a:ext cx="3378374" cy="1835244"/>
          </a:xfrm>
          <a:prstGeom prst="rect">
            <a:avLst/>
          </a:prstGeom>
        </p:spPr>
      </p:pic>
      <p:cxnSp>
        <p:nvCxnSpPr>
          <p:cNvPr id="9" name="Straight Arrow Connector 8">
            <a:extLst>
              <a:ext uri="{FF2B5EF4-FFF2-40B4-BE49-F238E27FC236}">
                <a16:creationId xmlns:a16="http://schemas.microsoft.com/office/drawing/2014/main" id="{4332B244-51BA-E084-4CF4-DAC75D790DDB}"/>
              </a:ext>
            </a:extLst>
          </p:cNvPr>
          <p:cNvCxnSpPr/>
          <p:nvPr/>
        </p:nvCxnSpPr>
        <p:spPr>
          <a:xfrm>
            <a:off x="7606513" y="1648377"/>
            <a:ext cx="0" cy="30989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5B55D75-BDCD-1A23-DCDF-A713F741F366}"/>
              </a:ext>
            </a:extLst>
          </p:cNvPr>
          <p:cNvSpPr txBox="1"/>
          <p:nvPr/>
        </p:nvSpPr>
        <p:spPr>
          <a:xfrm>
            <a:off x="7509409" y="1383738"/>
            <a:ext cx="420786" cy="369332"/>
          </a:xfrm>
          <a:prstGeom prst="rect">
            <a:avLst/>
          </a:prstGeom>
          <a:noFill/>
          <a:ln>
            <a:solidFill>
              <a:srgbClr val="FF0000"/>
            </a:solidFill>
          </a:ln>
        </p:spPr>
        <p:txBody>
          <a:bodyPr wrap="square" rtlCol="0">
            <a:spAutoFit/>
          </a:bodyPr>
          <a:lstStyle/>
          <a:p>
            <a:r>
              <a:rPr lang="en-US" dirty="0">
                <a:solidFill>
                  <a:srgbClr val="FF0000"/>
                </a:solidFill>
              </a:rPr>
              <a:t>a</a:t>
            </a:r>
            <a:r>
              <a:rPr lang="en-US" baseline="30000" dirty="0">
                <a:solidFill>
                  <a:srgbClr val="FF0000"/>
                </a:solidFill>
              </a:rPr>
              <a:t>1</a:t>
            </a:r>
            <a:endParaRPr lang="en-US" dirty="0">
              <a:solidFill>
                <a:srgbClr val="FF0000"/>
              </a:solidFill>
            </a:endParaRPr>
          </a:p>
        </p:txBody>
      </p:sp>
      <p:cxnSp>
        <p:nvCxnSpPr>
          <p:cNvPr id="12" name="Straight Arrow Connector 11">
            <a:extLst>
              <a:ext uri="{FF2B5EF4-FFF2-40B4-BE49-F238E27FC236}">
                <a16:creationId xmlns:a16="http://schemas.microsoft.com/office/drawing/2014/main" id="{1FDB345B-540C-DE4E-6AD7-BACA3661849B}"/>
              </a:ext>
            </a:extLst>
          </p:cNvPr>
          <p:cNvCxnSpPr/>
          <p:nvPr/>
        </p:nvCxnSpPr>
        <p:spPr>
          <a:xfrm>
            <a:off x="8439993" y="1488935"/>
            <a:ext cx="0" cy="264135"/>
          </a:xfrm>
          <a:prstGeom prst="straightConnector1">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59DDBEC-32D0-A37F-8916-CCB8B2E53915}"/>
              </a:ext>
            </a:extLst>
          </p:cNvPr>
          <p:cNvSpPr txBox="1"/>
          <p:nvPr/>
        </p:nvSpPr>
        <p:spPr>
          <a:xfrm>
            <a:off x="8375257" y="1181437"/>
            <a:ext cx="420786" cy="369332"/>
          </a:xfrm>
          <a:prstGeom prst="rect">
            <a:avLst/>
          </a:prstGeom>
          <a:noFill/>
        </p:spPr>
        <p:txBody>
          <a:bodyPr wrap="square" rtlCol="0">
            <a:spAutoFit/>
          </a:bodyPr>
          <a:lstStyle/>
          <a:p>
            <a:r>
              <a:rPr lang="en-US" dirty="0">
                <a:solidFill>
                  <a:schemeClr val="accent6"/>
                </a:solidFill>
              </a:rPr>
              <a:t>a</a:t>
            </a:r>
            <a:r>
              <a:rPr lang="en-US" baseline="30000" dirty="0">
                <a:solidFill>
                  <a:schemeClr val="accent6"/>
                </a:solidFill>
              </a:rPr>
              <a:t>2</a:t>
            </a:r>
            <a:endParaRPr lang="en-US" dirty="0">
              <a:solidFill>
                <a:schemeClr val="accent6"/>
              </a:solidFill>
            </a:endParaRPr>
          </a:p>
        </p:txBody>
      </p:sp>
      <p:cxnSp>
        <p:nvCxnSpPr>
          <p:cNvPr id="15" name="Straight Arrow Connector 14">
            <a:extLst>
              <a:ext uri="{FF2B5EF4-FFF2-40B4-BE49-F238E27FC236}">
                <a16:creationId xmlns:a16="http://schemas.microsoft.com/office/drawing/2014/main" id="{F280C3CF-1A85-7019-D7B3-C01CF25CCDEE}"/>
              </a:ext>
            </a:extLst>
          </p:cNvPr>
          <p:cNvCxnSpPr/>
          <p:nvPr/>
        </p:nvCxnSpPr>
        <p:spPr>
          <a:xfrm>
            <a:off x="9362485" y="1488935"/>
            <a:ext cx="0" cy="159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A454D9C-2D2C-8813-C0BD-9986B4F83F07}"/>
              </a:ext>
            </a:extLst>
          </p:cNvPr>
          <p:cNvSpPr txBox="1"/>
          <p:nvPr/>
        </p:nvSpPr>
        <p:spPr>
          <a:xfrm>
            <a:off x="9160184" y="1181437"/>
            <a:ext cx="525982" cy="369332"/>
          </a:xfrm>
          <a:prstGeom prst="rect">
            <a:avLst/>
          </a:prstGeom>
          <a:noFill/>
        </p:spPr>
        <p:txBody>
          <a:bodyPr wrap="square" rtlCol="0">
            <a:spAutoFit/>
          </a:bodyPr>
          <a:lstStyle/>
          <a:p>
            <a:r>
              <a:rPr lang="en-US" dirty="0">
                <a:solidFill>
                  <a:srgbClr val="0070C0"/>
                </a:solidFill>
              </a:rPr>
              <a:t>a</a:t>
            </a:r>
            <a:r>
              <a:rPr lang="en-US" baseline="30000" dirty="0">
                <a:solidFill>
                  <a:srgbClr val="0070C0"/>
                </a:solidFill>
              </a:rPr>
              <a:t>3</a:t>
            </a:r>
            <a:endParaRPr lang="en-US" dirty="0">
              <a:solidFill>
                <a:srgbClr val="0070C0"/>
              </a:solidFill>
            </a:endParaRPr>
          </a:p>
        </p:txBody>
      </p:sp>
      <p:cxnSp>
        <p:nvCxnSpPr>
          <p:cNvPr id="18" name="Straight Arrow Connector 17">
            <a:extLst>
              <a:ext uri="{FF2B5EF4-FFF2-40B4-BE49-F238E27FC236}">
                <a16:creationId xmlns:a16="http://schemas.microsoft.com/office/drawing/2014/main" id="{D97810A2-4DCB-6262-EB3B-A5CC75335C37}"/>
              </a:ext>
            </a:extLst>
          </p:cNvPr>
          <p:cNvCxnSpPr/>
          <p:nvPr/>
        </p:nvCxnSpPr>
        <p:spPr>
          <a:xfrm>
            <a:off x="10260701" y="1550769"/>
            <a:ext cx="0" cy="29421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A18678F-18BC-5C54-0761-1510C8DCB794}"/>
              </a:ext>
            </a:extLst>
          </p:cNvPr>
          <p:cNvSpPr txBox="1"/>
          <p:nvPr/>
        </p:nvSpPr>
        <p:spPr>
          <a:xfrm>
            <a:off x="10276884" y="1325211"/>
            <a:ext cx="971695" cy="646331"/>
          </a:xfrm>
          <a:prstGeom prst="rect">
            <a:avLst/>
          </a:prstGeom>
          <a:noFill/>
        </p:spPr>
        <p:txBody>
          <a:bodyPr wrap="square" rtlCol="0">
            <a:spAutoFit/>
          </a:bodyPr>
          <a:lstStyle/>
          <a:p>
            <a:r>
              <a:rPr lang="en-US" dirty="0"/>
              <a:t>a</a:t>
            </a:r>
            <a:r>
              <a:rPr lang="en-US" baseline="30000" dirty="0"/>
              <a:t>4 </a:t>
            </a:r>
            <a:r>
              <a:rPr lang="en-US" dirty="0"/>
              <a:t> output</a:t>
            </a:r>
          </a:p>
        </p:txBody>
      </p:sp>
    </p:spTree>
    <p:extLst>
      <p:ext uri="{BB962C8B-B14F-4D97-AF65-F5344CB8AC3E}">
        <p14:creationId xmlns:p14="http://schemas.microsoft.com/office/powerpoint/2010/main" val="3088405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949D96-6092-E2EC-7295-6A70A90D8E3F}"/>
              </a:ext>
            </a:extLst>
          </p:cNvPr>
          <p:cNvSpPr>
            <a:spLocks noGrp="1"/>
          </p:cNvSpPr>
          <p:nvPr>
            <p:ph idx="1"/>
          </p:nvPr>
        </p:nvSpPr>
        <p:spPr>
          <a:xfrm>
            <a:off x="838200" y="737017"/>
            <a:ext cx="10515600" cy="5715717"/>
          </a:xfrm>
        </p:spPr>
        <p:txBody>
          <a:bodyPr>
            <a:normAutofit/>
          </a:bodyPr>
          <a:lstStyle/>
          <a:p>
            <a:r>
              <a:rPr lang="en-US" sz="1800" dirty="0">
                <a:latin typeface="Times New Roman" panose="02020603050405020304" pitchFamily="18" charset="0"/>
                <a:cs typeface="Times New Roman" panose="02020603050405020304" pitchFamily="18" charset="0"/>
              </a:rPr>
              <a:t>compute derivation: backpropagation. Intuition : </a:t>
            </a:r>
            <a:r>
              <a:rPr lang="el-GR" sz="1800" dirty="0">
                <a:latin typeface="Times New Roman" panose="02020603050405020304" pitchFamily="18" charset="0"/>
                <a:cs typeface="Times New Roman" panose="02020603050405020304" pitchFamily="18" charset="0"/>
              </a:rPr>
              <a:t>δ</a:t>
            </a:r>
            <a:r>
              <a:rPr lang="en-US" sz="1800" baseline="-25000" dirty="0">
                <a:latin typeface="Arial Black" panose="020B0A04020102020204" pitchFamily="34" charset="0"/>
                <a:cs typeface="Times New Roman" panose="02020603050405020304" pitchFamily="18" charset="0"/>
              </a:rPr>
              <a:t>j</a:t>
            </a:r>
            <a:r>
              <a:rPr lang="en-US" sz="1800" baseline="30000" dirty="0">
                <a:latin typeface="Arial Black" panose="020B0A04020102020204" pitchFamily="34" charset="0"/>
                <a:cs typeface="Times New Roman" panose="02020603050405020304" pitchFamily="18" charset="0"/>
              </a:rPr>
              <a:t>l  </a:t>
            </a:r>
            <a:r>
              <a:rPr lang="en-US" sz="1800" dirty="0">
                <a:latin typeface="Arial Black" panose="020B0A04020102020204" pitchFamily="34"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 error of node j in layer l”    </a:t>
            </a:r>
            <a:r>
              <a:rPr lang="en-US" sz="2000" dirty="0">
                <a:latin typeface="Times New Roman" panose="02020603050405020304" pitchFamily="18" charset="0"/>
                <a:cs typeface="Times New Roman" panose="02020603050405020304" pitchFamily="18" charset="0"/>
              </a:rPr>
              <a:t>(delta symbol)</a:t>
            </a:r>
          </a:p>
          <a:p>
            <a:r>
              <a:rPr lang="en-US" sz="2000" dirty="0">
                <a:latin typeface="Times New Roman" panose="02020603050405020304" pitchFamily="18" charset="0"/>
                <a:cs typeface="Times New Roman" panose="02020603050405020304" pitchFamily="18" charset="0"/>
              </a:rPr>
              <a:t>Gradient computation : Backpropagation Algorithm</a:t>
            </a:r>
          </a:p>
          <a:p>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In Neural Networking model:</a:t>
            </a:r>
          </a:p>
          <a:p>
            <a:pPr marL="0" indent="0">
              <a:buNone/>
            </a:pPr>
            <a:r>
              <a:rPr lang="en-US" sz="1800" dirty="0">
                <a:latin typeface="Times New Roman" panose="02020603050405020304" pitchFamily="18" charset="0"/>
                <a:cs typeface="Times New Roman" panose="02020603050405020304" pitchFamily="18" charset="0"/>
              </a:rPr>
              <a:t>For each output unit (L= 4)  :  </a:t>
            </a:r>
          </a:p>
          <a:p>
            <a:pPr marL="0" indent="0">
              <a:buNone/>
            </a:pP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δ</a:t>
            </a:r>
            <a:r>
              <a:rPr lang="en-US" sz="1800" baseline="-25000" dirty="0">
                <a:latin typeface="Arial Black" panose="020B0A04020102020204" pitchFamily="34" charset="0"/>
                <a:cs typeface="Times New Roman" panose="02020603050405020304" pitchFamily="18" charset="0"/>
              </a:rPr>
              <a:t>j</a:t>
            </a:r>
            <a:r>
              <a:rPr lang="en-US" sz="1800" baseline="30000" dirty="0">
                <a:latin typeface="Arial Black" panose="020B0A04020102020204" pitchFamily="34" charset="0"/>
                <a:cs typeface="Times New Roman" panose="02020603050405020304" pitchFamily="18" charset="0"/>
              </a:rPr>
              <a:t>4   </a:t>
            </a:r>
            <a:r>
              <a:rPr lang="en-US" sz="1800" dirty="0">
                <a:latin typeface="Arial Black" panose="020B0A04020102020204" pitchFamily="34" charset="0"/>
                <a:cs typeface="Times New Roman" panose="02020603050405020304" pitchFamily="18" charset="0"/>
              </a:rPr>
              <a:t> =  a</a:t>
            </a:r>
            <a:r>
              <a:rPr lang="en-US" sz="1800" baseline="30000" dirty="0">
                <a:latin typeface="Arial Black" panose="020B0A04020102020204" pitchFamily="34" charset="0"/>
                <a:cs typeface="Times New Roman" panose="02020603050405020304" pitchFamily="18" charset="0"/>
              </a:rPr>
              <a:t>4 </a:t>
            </a:r>
            <a:r>
              <a:rPr lang="en-US" sz="1800" baseline="-25000" dirty="0">
                <a:latin typeface="Arial Black" panose="020B0A04020102020204" pitchFamily="34" charset="0"/>
                <a:cs typeface="Times New Roman" panose="02020603050405020304" pitchFamily="18" charset="0"/>
              </a:rPr>
              <a:t>j  </a:t>
            </a:r>
            <a:r>
              <a:rPr lang="en-US" sz="1800" dirty="0">
                <a:latin typeface="Arial Black" panose="020B0A04020102020204" pitchFamily="34" charset="0"/>
                <a:cs typeface="Times New Roman" panose="02020603050405020304" pitchFamily="18" charset="0"/>
              </a:rPr>
              <a:t>- y</a:t>
            </a:r>
            <a:r>
              <a:rPr lang="en-US" sz="1800" baseline="-25000" dirty="0">
                <a:latin typeface="Arial Black" panose="020B0A04020102020204" pitchFamily="34" charset="0"/>
                <a:cs typeface="Times New Roman" panose="02020603050405020304" pitchFamily="18" charset="0"/>
              </a:rPr>
              <a:t>j </a:t>
            </a:r>
          </a:p>
          <a:p>
            <a:pPr marL="0" indent="0">
              <a:buNone/>
            </a:pPr>
            <a:endParaRPr lang="en-US" sz="1800" baseline="-25000" dirty="0">
              <a:latin typeface="Arial Black" panose="020B0A04020102020204" pitchFamily="34" charset="0"/>
              <a:cs typeface="Times New Roman" panose="02020603050405020304" pitchFamily="18" charset="0"/>
            </a:endParaRPr>
          </a:p>
          <a:p>
            <a:pPr marL="0" indent="0">
              <a:buNone/>
            </a:pPr>
            <a:endParaRPr lang="en-US" sz="1800" baseline="-25000" dirty="0">
              <a:latin typeface="Arial Black" panose="020B0A04020102020204" pitchFamily="34" charset="0"/>
              <a:cs typeface="Times New Roman" panose="02020603050405020304" pitchFamily="18" charset="0"/>
            </a:endParaRPr>
          </a:p>
          <a:p>
            <a:pPr marL="0" indent="0">
              <a:buNone/>
            </a:pPr>
            <a:endParaRPr lang="en-US" sz="1800" baseline="-25000" dirty="0">
              <a:latin typeface="Arial Black" panose="020B0A04020102020204" pitchFamily="34" charset="0"/>
              <a:cs typeface="Times New Roman" panose="02020603050405020304" pitchFamily="18" charset="0"/>
            </a:endParaRPr>
          </a:p>
          <a:p>
            <a:pPr marL="0" indent="0">
              <a:buNone/>
            </a:pPr>
            <a:endParaRPr lang="en-US" sz="1800" baseline="-25000" dirty="0">
              <a:latin typeface="Arial Black" panose="020B0A04020102020204" pitchFamily="34" charset="0"/>
              <a:cs typeface="Times New Roman" panose="02020603050405020304" pitchFamily="18" charset="0"/>
            </a:endParaRPr>
          </a:p>
          <a:p>
            <a:pPr marL="0" indent="0">
              <a:buNone/>
            </a:pPr>
            <a:r>
              <a:rPr lang="en-US" sz="1800" dirty="0">
                <a:latin typeface="Arial Black" panose="020B0A04020102020204" pitchFamily="34" charset="0"/>
                <a:cs typeface="Times New Roman" panose="02020603050405020304" pitchFamily="18" charset="0"/>
              </a:rPr>
              <a:t> </a:t>
            </a:r>
          </a:p>
          <a:p>
            <a:pPr marL="0" indent="0">
              <a:buNone/>
            </a:pPr>
            <a:r>
              <a:rPr lang="el-GR" sz="1800" dirty="0">
                <a:latin typeface="Times New Roman" panose="02020603050405020304" pitchFamily="18" charset="0"/>
                <a:cs typeface="Times New Roman" panose="02020603050405020304" pitchFamily="18" charset="0"/>
              </a:rPr>
              <a:t>δ</a:t>
            </a:r>
            <a:r>
              <a:rPr lang="en-US" sz="1800" dirty="0">
                <a:latin typeface="Times New Roman" panose="02020603050405020304" pitchFamily="18" charset="0"/>
                <a:cs typeface="Times New Roman" panose="02020603050405020304" pitchFamily="18" charset="0"/>
              </a:rPr>
              <a:t>, a, y are vectors, then the vectorization of : </a:t>
            </a:r>
            <a:r>
              <a:rPr lang="el-GR" sz="1800" dirty="0">
                <a:latin typeface="Times New Roman" panose="02020603050405020304" pitchFamily="18" charset="0"/>
                <a:cs typeface="Times New Roman" panose="02020603050405020304" pitchFamily="18" charset="0"/>
              </a:rPr>
              <a:t>δ</a:t>
            </a:r>
            <a:r>
              <a:rPr lang="en-US" sz="1800" dirty="0">
                <a:latin typeface="Times New Roman" panose="02020603050405020304" pitchFamily="18" charset="0"/>
                <a:cs typeface="Times New Roman" panose="02020603050405020304" pitchFamily="18" charset="0"/>
              </a:rPr>
              <a:t>4   =  a4  - y  . Each of these vectors whose dimension is equal to number of output units.</a:t>
            </a:r>
          </a:p>
          <a:p>
            <a:pPr marL="0" indent="0">
              <a:buNone/>
            </a:pPr>
            <a:r>
              <a:rPr lang="en-US" sz="1800" dirty="0">
                <a:latin typeface="Times New Roman" panose="02020603050405020304" pitchFamily="18" charset="0"/>
                <a:cs typeface="Times New Roman" panose="02020603050405020304" pitchFamily="18" charset="0"/>
              </a:rPr>
              <a:t>We computed </a:t>
            </a:r>
            <a:r>
              <a:rPr lang="el-GR" sz="1800" dirty="0">
                <a:latin typeface="Times New Roman" panose="02020603050405020304" pitchFamily="18" charset="0"/>
                <a:cs typeface="Times New Roman" panose="02020603050405020304" pitchFamily="18" charset="0"/>
              </a:rPr>
              <a:t>δ</a:t>
            </a:r>
            <a:r>
              <a:rPr lang="en-US" sz="1800" dirty="0">
                <a:latin typeface="Times New Roman" panose="02020603050405020304" pitchFamily="18" charset="0"/>
                <a:cs typeface="Times New Roman" panose="02020603050405020304" pitchFamily="18" charset="0"/>
              </a:rPr>
              <a:t>4 for our output layer. We can compute the error term (</a:t>
            </a:r>
            <a:r>
              <a:rPr lang="el-GR" sz="1800" dirty="0">
                <a:latin typeface="Times New Roman" panose="02020603050405020304" pitchFamily="18" charset="0"/>
                <a:cs typeface="Times New Roman" panose="02020603050405020304" pitchFamily="18" charset="0"/>
              </a:rPr>
              <a:t>δ</a:t>
            </a:r>
            <a:r>
              <a:rPr lang="en-US" sz="1800" dirty="0">
                <a:latin typeface="Times New Roman" panose="02020603050405020304" pitchFamily="18" charset="0"/>
                <a:cs typeface="Times New Roman" panose="02020603050405020304" pitchFamily="18" charset="0"/>
              </a:rPr>
              <a:t>) for another layer such l</a:t>
            </a:r>
            <a:r>
              <a:rPr lang="en-US" sz="1800" baseline="-25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,l</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a:t>
            </a:r>
          </a:p>
          <a:p>
            <a:pPr marL="0" indent="0">
              <a:buNone/>
            </a:pPr>
            <a:endParaRPr lang="en-US" sz="1800" dirty="0">
              <a:latin typeface="Arial Black" panose="020B0A04020102020204" pitchFamily="34"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7598B90-BA05-9D59-E8F8-DDC45912C8EB}"/>
              </a:ext>
            </a:extLst>
          </p:cNvPr>
          <p:cNvPicPr>
            <a:picLocks noChangeAspect="1"/>
          </p:cNvPicPr>
          <p:nvPr/>
        </p:nvPicPr>
        <p:blipFill>
          <a:blip r:embed="rId2"/>
          <a:stretch>
            <a:fillRect/>
          </a:stretch>
        </p:blipFill>
        <p:spPr>
          <a:xfrm>
            <a:off x="7117645" y="1685991"/>
            <a:ext cx="3378374" cy="1835244"/>
          </a:xfrm>
          <a:prstGeom prst="rect">
            <a:avLst/>
          </a:prstGeom>
        </p:spPr>
      </p:pic>
      <p:sp>
        <p:nvSpPr>
          <p:cNvPr id="6" name="TextBox 5">
            <a:extLst>
              <a:ext uri="{FF2B5EF4-FFF2-40B4-BE49-F238E27FC236}">
                <a16:creationId xmlns:a16="http://schemas.microsoft.com/office/drawing/2014/main" id="{BA1BC97F-6493-B77B-769D-DB2E8F66CF9C}"/>
              </a:ext>
            </a:extLst>
          </p:cNvPr>
          <p:cNvSpPr txBox="1"/>
          <p:nvPr/>
        </p:nvSpPr>
        <p:spPr>
          <a:xfrm>
            <a:off x="8642292" y="979137"/>
            <a:ext cx="2427611" cy="707886"/>
          </a:xfrm>
          <a:prstGeom prst="rect">
            <a:avLst/>
          </a:prstGeom>
          <a:noFill/>
        </p:spPr>
        <p:txBody>
          <a:bodyPr wrap="square" rtlCol="0">
            <a:spAutoFit/>
          </a:bodyPr>
          <a:lstStyle/>
          <a:p>
            <a:r>
              <a:rPr lang="en-US" sz="2000" baseline="30000" dirty="0">
                <a:latin typeface="Arial Black" panose="020B0A04020102020204" pitchFamily="34" charset="0"/>
              </a:rPr>
              <a:t>a l</a:t>
            </a:r>
            <a:r>
              <a:rPr lang="en-US" sz="2000" baseline="-25000" dirty="0">
                <a:latin typeface="Arial Black" panose="020B0A04020102020204" pitchFamily="34" charset="0"/>
              </a:rPr>
              <a:t>j </a:t>
            </a:r>
            <a:r>
              <a:rPr lang="en-US" sz="2000" dirty="0">
                <a:latin typeface="Arial Black" panose="020B0A04020102020204" pitchFamily="34" charset="0"/>
              </a:rPr>
              <a:t> </a:t>
            </a:r>
            <a:r>
              <a:rPr lang="en-US" sz="2000" dirty="0"/>
              <a:t>activation of node a at j in layer </a:t>
            </a:r>
            <a:r>
              <a:rPr lang="en-US" dirty="0"/>
              <a:t>l</a:t>
            </a:r>
            <a:r>
              <a:rPr lang="en-US" baseline="-25000" dirty="0"/>
              <a:t>  </a:t>
            </a:r>
          </a:p>
        </p:txBody>
      </p:sp>
      <p:cxnSp>
        <p:nvCxnSpPr>
          <p:cNvPr id="8" name="Straight Arrow Connector 7">
            <a:extLst>
              <a:ext uri="{FF2B5EF4-FFF2-40B4-BE49-F238E27FC236}">
                <a16:creationId xmlns:a16="http://schemas.microsoft.com/office/drawing/2014/main" id="{FFC515A1-6787-3D47-F9D7-B011CBC318F2}"/>
              </a:ext>
            </a:extLst>
          </p:cNvPr>
          <p:cNvCxnSpPr/>
          <p:nvPr/>
        </p:nvCxnSpPr>
        <p:spPr>
          <a:xfrm flipV="1">
            <a:off x="1836892" y="2977869"/>
            <a:ext cx="0" cy="28322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A7BF7B3-E57C-818D-A44D-6D9E1DA68019}"/>
              </a:ext>
            </a:extLst>
          </p:cNvPr>
          <p:cNvSpPr txBox="1"/>
          <p:nvPr/>
        </p:nvSpPr>
        <p:spPr>
          <a:xfrm>
            <a:off x="1594130" y="3319104"/>
            <a:ext cx="1310909" cy="92333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h</a:t>
            </a:r>
            <a:r>
              <a:rPr lang="el-GR" baseline="-25000" dirty="0">
                <a:latin typeface="Times New Roman" panose="02020603050405020304" pitchFamily="18" charset="0"/>
                <a:cs typeface="Times New Roman" panose="02020603050405020304" pitchFamily="18" charset="0"/>
              </a:rPr>
              <a:t>θ</a:t>
            </a:r>
            <a:r>
              <a:rPr lang="en-US"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((x))</a:t>
            </a:r>
            <a:r>
              <a:rPr lang="en-US" baseline="-25000" dirty="0">
                <a:latin typeface="Times New Roman" panose="02020603050405020304" pitchFamily="18" charset="0"/>
                <a:cs typeface="Times New Roman" panose="02020603050405020304" pitchFamily="18" charset="0"/>
              </a:rPr>
              <a:t>j</a:t>
            </a:r>
          </a:p>
          <a:p>
            <a:r>
              <a:rPr lang="en-US" dirty="0">
                <a:latin typeface="Times New Roman" panose="02020603050405020304" pitchFamily="18" charset="0"/>
                <a:cs typeface="Times New Roman" panose="02020603050405020304" pitchFamily="18" charset="0"/>
              </a:rPr>
              <a:t>hypothesis  output</a:t>
            </a:r>
            <a:endParaRPr lang="en-US" dirty="0"/>
          </a:p>
        </p:txBody>
      </p:sp>
      <p:cxnSp>
        <p:nvCxnSpPr>
          <p:cNvPr id="12" name="Straight Arrow Connector 11">
            <a:extLst>
              <a:ext uri="{FF2B5EF4-FFF2-40B4-BE49-F238E27FC236}">
                <a16:creationId xmlns:a16="http://schemas.microsoft.com/office/drawing/2014/main" id="{35EED232-404C-B384-A7E7-8533C031A00D}"/>
              </a:ext>
            </a:extLst>
          </p:cNvPr>
          <p:cNvCxnSpPr/>
          <p:nvPr/>
        </p:nvCxnSpPr>
        <p:spPr>
          <a:xfrm flipH="1">
            <a:off x="2842674" y="3077567"/>
            <a:ext cx="48552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74A97FB-4A1F-939A-B9BF-903FB57A859B}"/>
              </a:ext>
            </a:extLst>
          </p:cNvPr>
          <p:cNvSpPr txBox="1"/>
          <p:nvPr/>
        </p:nvSpPr>
        <p:spPr>
          <a:xfrm>
            <a:off x="3328199" y="2614759"/>
            <a:ext cx="2546619" cy="646331"/>
          </a:xfrm>
          <a:prstGeom prst="rect">
            <a:avLst/>
          </a:prstGeom>
          <a:noFill/>
        </p:spPr>
        <p:txBody>
          <a:bodyPr wrap="square" rtlCol="0">
            <a:spAutoFit/>
          </a:bodyPr>
          <a:lstStyle/>
          <a:p>
            <a:r>
              <a:rPr lang="en-US" dirty="0"/>
              <a:t>In vector y j-th element  the label of training set</a:t>
            </a:r>
          </a:p>
        </p:txBody>
      </p:sp>
      <p:cxnSp>
        <p:nvCxnSpPr>
          <p:cNvPr id="15" name="Straight Arrow Connector 14">
            <a:extLst>
              <a:ext uri="{FF2B5EF4-FFF2-40B4-BE49-F238E27FC236}">
                <a16:creationId xmlns:a16="http://schemas.microsoft.com/office/drawing/2014/main" id="{534A10E9-D1E1-D33A-9551-5A8FBF2BB0EF}"/>
              </a:ext>
            </a:extLst>
          </p:cNvPr>
          <p:cNvCxnSpPr/>
          <p:nvPr/>
        </p:nvCxnSpPr>
        <p:spPr>
          <a:xfrm flipH="1" flipV="1">
            <a:off x="2707435" y="3298213"/>
            <a:ext cx="930584" cy="9467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08E0C2F-C97C-CF1D-B8AC-AB162F3D99BB}"/>
              </a:ext>
            </a:extLst>
          </p:cNvPr>
          <p:cNvSpPr txBox="1"/>
          <p:nvPr/>
        </p:nvSpPr>
        <p:spPr>
          <a:xfrm>
            <a:off x="3746611" y="3714244"/>
            <a:ext cx="1885445"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Also, we call it the actual value in our training set</a:t>
            </a:r>
          </a:p>
        </p:txBody>
      </p:sp>
    </p:spTree>
    <p:extLst>
      <p:ext uri="{BB962C8B-B14F-4D97-AF65-F5344CB8AC3E}">
        <p14:creationId xmlns:p14="http://schemas.microsoft.com/office/powerpoint/2010/main" val="46936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5B9CE-2462-D730-6970-6910EC74B0BD}"/>
              </a:ext>
            </a:extLst>
          </p:cNvPr>
          <p:cNvSpPr>
            <a:spLocks noGrp="1"/>
          </p:cNvSpPr>
          <p:nvPr>
            <p:ph type="title"/>
          </p:nvPr>
        </p:nvSpPr>
        <p:spPr>
          <a:xfrm>
            <a:off x="838200" y="365125"/>
            <a:ext cx="10515600" cy="524999"/>
          </a:xfrm>
        </p:spPr>
        <p:txBody>
          <a:bodyPr>
            <a:normAutofit/>
          </a:bodyPr>
          <a:lstStyle/>
          <a:p>
            <a:pPr algn="ctr"/>
            <a:r>
              <a:rPr lang="en-US" sz="2400" dirty="0">
                <a:latin typeface="Arial Black" panose="020B0A04020102020204" pitchFamily="34" charset="0"/>
              </a:rPr>
              <a:t>Neural Network</a:t>
            </a:r>
          </a:p>
        </p:txBody>
      </p:sp>
      <p:sp>
        <p:nvSpPr>
          <p:cNvPr id="3" name="Content Placeholder 2">
            <a:extLst>
              <a:ext uri="{FF2B5EF4-FFF2-40B4-BE49-F238E27FC236}">
                <a16:creationId xmlns:a16="http://schemas.microsoft.com/office/drawing/2014/main" id="{3C034EB2-408F-9205-4424-968BF8950707}"/>
              </a:ext>
            </a:extLst>
          </p:cNvPr>
          <p:cNvSpPr>
            <a:spLocks noGrp="1"/>
          </p:cNvSpPr>
          <p:nvPr>
            <p:ph idx="1"/>
          </p:nvPr>
        </p:nvSpPr>
        <p:spPr>
          <a:xfrm>
            <a:off x="838199" y="890124"/>
            <a:ext cx="10822423" cy="5286839"/>
          </a:xfrm>
          <a:ln w="19050">
            <a:solidFill>
              <a:schemeClr val="tx1"/>
            </a:solidFill>
          </a:ln>
        </p:spPr>
        <p:txBody>
          <a:bodyPr>
            <a:normAutofit fontScale="92500" lnSpcReduction="10000"/>
          </a:bodyPr>
          <a:lstStyle/>
          <a:p>
            <a:pPr marL="0" indent="0">
              <a:buNone/>
            </a:pPr>
            <a:r>
              <a:rPr lang="en-US" sz="1800" dirty="0">
                <a:latin typeface="Times New Roman" panose="02020603050405020304" pitchFamily="18" charset="0"/>
                <a:cs typeface="Times New Roman" panose="02020603050405020304" pitchFamily="18" charset="0"/>
              </a:rPr>
              <a:t> 					{ (x</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 y</a:t>
            </a:r>
            <a:r>
              <a:rPr lang="en-US" sz="1800" baseline="30000" dirty="0">
                <a:latin typeface="Times New Roman" panose="02020603050405020304" pitchFamily="18" charset="0"/>
                <a:cs typeface="Times New Roman" panose="02020603050405020304" pitchFamily="18" charset="0"/>
              </a:rPr>
              <a:t>1</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(x</a:t>
            </a:r>
            <a:r>
              <a:rPr lang="en-US" sz="1800" baseline="30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 , y</a:t>
            </a:r>
            <a:r>
              <a:rPr lang="en-US" sz="1800" baseline="30000" dirty="0">
                <a:latin typeface="Times New Roman" panose="02020603050405020304" pitchFamily="18" charset="0"/>
                <a:cs typeface="Times New Roman" panose="02020603050405020304" pitchFamily="18" charset="0"/>
              </a:rPr>
              <a:t>2</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(x</a:t>
            </a:r>
            <a:r>
              <a:rPr lang="en-US" sz="1800" baseline="30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 y</a:t>
            </a:r>
            <a:r>
              <a:rPr lang="en-US" sz="1800" baseline="30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 ), … ((x</a:t>
            </a:r>
            <a:r>
              <a:rPr lang="en-US" sz="1800" baseline="30000" dirty="0">
                <a:latin typeface="Times New Roman" panose="02020603050405020304" pitchFamily="18" charset="0"/>
                <a:cs typeface="Times New Roman" panose="02020603050405020304" pitchFamily="18" charset="0"/>
              </a:rPr>
              <a:t>m</a:t>
            </a:r>
            <a:r>
              <a:rPr lang="en-US" sz="1800" dirty="0">
                <a:latin typeface="Times New Roman" panose="02020603050405020304" pitchFamily="18" charset="0"/>
                <a:cs typeface="Times New Roman" panose="02020603050405020304" pitchFamily="18" charset="0"/>
              </a:rPr>
              <a:t> , y</a:t>
            </a:r>
            <a:r>
              <a:rPr lang="en-US" sz="1800" baseline="30000" dirty="0">
                <a:latin typeface="Times New Roman" panose="02020603050405020304" pitchFamily="18" charset="0"/>
                <a:cs typeface="Times New Roman" panose="02020603050405020304" pitchFamily="18" charset="0"/>
              </a:rPr>
              <a:t>m</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//data examples</a:t>
            </a:r>
          </a:p>
          <a:p>
            <a:pPr marL="0" indent="0">
              <a:buNone/>
            </a:pPr>
            <a:r>
              <a:rPr lang="en-US" sz="1800" dirty="0">
                <a:latin typeface="Times New Roman" panose="02020603050405020304" pitchFamily="18" charset="0"/>
                <a:cs typeface="Times New Roman" panose="02020603050405020304" pitchFamily="18" charset="0"/>
              </a:rPr>
              <a:t>				        	 L = total number of layer in network, L =4</a:t>
            </a:r>
          </a:p>
          <a:p>
            <a:pPr marL="0" indent="0">
              <a:buNone/>
            </a:pPr>
            <a:r>
              <a:rPr lang="en-US" sz="1800" dirty="0">
                <a:latin typeface="Times New Roman" panose="02020603050405020304" pitchFamily="18" charset="0"/>
                <a:cs typeface="Times New Roman" panose="02020603050405020304" pitchFamily="18" charset="0"/>
              </a:rPr>
              <a:t>					   S</a:t>
            </a:r>
            <a:r>
              <a:rPr lang="en-US" sz="1800" baseline="-25000" dirty="0">
                <a:latin typeface="Times New Roman" panose="02020603050405020304" pitchFamily="18" charset="0"/>
                <a:cs typeface="Times New Roman" panose="02020603050405020304" pitchFamily="18" charset="0"/>
              </a:rPr>
              <a:t>i</a:t>
            </a:r>
            <a:r>
              <a:rPr lang="en-US" sz="1800" dirty="0">
                <a:latin typeface="Times New Roman" panose="02020603050405020304" pitchFamily="18" charset="0"/>
                <a:cs typeface="Times New Roman" panose="02020603050405020304" pitchFamily="18" charset="0"/>
              </a:rPr>
              <a:t> =   number  of  units( Not counting the bias 							   unit) in   layer l. S</a:t>
            </a:r>
            <a:r>
              <a:rPr lang="en-US" sz="1800" baseline="-25000" dirty="0">
                <a:latin typeface="Times New Roman" panose="02020603050405020304" pitchFamily="18" charset="0"/>
                <a:cs typeface="Times New Roman" panose="02020603050405020304" pitchFamily="18" charset="0"/>
              </a:rPr>
              <a:t>1 </a:t>
            </a:r>
            <a:r>
              <a:rPr lang="en-US" sz="1800" dirty="0">
                <a:latin typeface="Times New Roman" panose="02020603050405020304" pitchFamily="18" charset="0"/>
                <a:cs typeface="Times New Roman" panose="02020603050405020304" pitchFamily="18" charset="0"/>
              </a:rPr>
              <a:t>= 3</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a:t>
            </a:r>
            <a:r>
              <a:rPr lang="en-US" sz="1800" baseline="-25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5, S</a:t>
            </a:r>
            <a:r>
              <a:rPr lang="en-US" sz="1800" baseline="-25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 = 5, S</a:t>
            </a:r>
            <a:r>
              <a:rPr lang="en-US" sz="1800" baseline="-25000" dirty="0">
                <a:latin typeface="Times New Roman" panose="02020603050405020304" pitchFamily="18" charset="0"/>
                <a:cs typeface="Times New Roman" panose="02020603050405020304" pitchFamily="18" charset="0"/>
              </a:rPr>
              <a:t>4  </a:t>
            </a:r>
            <a:r>
              <a:rPr lang="en-US" sz="1800" dirty="0">
                <a:latin typeface="Times New Roman" panose="02020603050405020304" pitchFamily="18" charset="0"/>
                <a:cs typeface="Times New Roman" panose="02020603050405020304" pitchFamily="18" charset="0"/>
              </a:rPr>
              <a:t> = S</a:t>
            </a:r>
            <a:r>
              <a:rPr lang="en-US" sz="1800" baseline="-25000" dirty="0">
                <a:latin typeface="Times New Roman" panose="02020603050405020304" pitchFamily="18" charset="0"/>
                <a:cs typeface="Times New Roman" panose="02020603050405020304" pitchFamily="18" charset="0"/>
              </a:rPr>
              <a:t>l  </a:t>
            </a:r>
            <a:r>
              <a:rPr lang="en-US" sz="1800" dirty="0">
                <a:latin typeface="Times New Roman" panose="02020603050405020304" pitchFamily="18" charset="0"/>
                <a:cs typeface="Times New Roman" panose="02020603050405020304" pitchFamily="18" charset="0"/>
              </a:rPr>
              <a:t>= 4(</a:t>
            </a:r>
            <a:r>
              <a:rPr lang="en-US" sz="1400" dirty="0">
                <a:latin typeface="Times New Roman" panose="02020603050405020304" pitchFamily="18" charset="0"/>
                <a:cs typeface="Times New Roman" panose="02020603050405020304" pitchFamily="18" charset="0"/>
              </a:rPr>
              <a:t>output layer)</a:t>
            </a:r>
            <a:r>
              <a:rPr lang="en-US" sz="1800" dirty="0">
                <a:latin typeface="Times New Roman" panose="02020603050405020304" pitchFamily="18" charset="0"/>
                <a:cs typeface="Times New Roman" panose="02020603050405020304" pitchFamily="18" charset="0"/>
              </a:rPr>
              <a:t> (OUTPUT LAYER</a:t>
            </a:r>
          </a:p>
          <a:p>
            <a:pPr marL="0" indent="0">
              <a:buNone/>
            </a:pPr>
            <a:r>
              <a:rPr lang="en-US" sz="1800" dirty="0">
                <a:latin typeface="Times New Roman" panose="02020603050405020304" pitchFamily="18" charset="0"/>
                <a:cs typeface="Times New Roman" panose="02020603050405020304" pitchFamily="18" charset="0"/>
              </a:rPr>
              <a:t>					</a:t>
            </a:r>
            <a:r>
              <a:rPr lang="en-US" sz="1800" u="sng" dirty="0">
                <a:latin typeface="Arial Black" panose="020B0A04020102020204" pitchFamily="34" charset="0"/>
                <a:cs typeface="Times New Roman" panose="02020603050405020304" pitchFamily="18" charset="0"/>
              </a:rPr>
              <a:t>Multi- Class Classification ( K classes)</a:t>
            </a:r>
          </a:p>
          <a:p>
            <a:pPr marL="0" indent="0">
              <a:buNone/>
            </a:pPr>
            <a:r>
              <a:rPr lang="en-US" sz="1800" u="sng" dirty="0">
                <a:latin typeface="Arial Black" panose="020B0A04020102020204" pitchFamily="34" charset="0"/>
                <a:cs typeface="Times New Roman" panose="02020603050405020304" pitchFamily="18" charset="0"/>
              </a:rPr>
              <a:t>Binary classification  </a:t>
            </a:r>
            <a:r>
              <a:rPr lang="en-US" sz="1800" dirty="0">
                <a:latin typeface="Times New Roman" panose="02020603050405020304" pitchFamily="18" charset="0"/>
                <a:cs typeface="Times New Roman" panose="02020603050405020304" pitchFamily="18" charset="0"/>
              </a:rPr>
              <a:t>	  </a:t>
            </a:r>
          </a:p>
          <a:p>
            <a:pPr marL="0" indent="0">
              <a:buNone/>
            </a:pPr>
            <a:r>
              <a:rPr lang="en-US" sz="1800" dirty="0">
                <a:latin typeface="Times New Roman" panose="02020603050405020304" pitchFamily="18" charset="0"/>
                <a:cs typeface="Times New Roman" panose="02020603050405020304" pitchFamily="18" charset="0"/>
              </a:rPr>
              <a:t>   y = 0, 0r 1</a:t>
            </a:r>
          </a:p>
          <a:p>
            <a:pPr marL="0" indent="0">
              <a:buNone/>
            </a:pPr>
            <a:r>
              <a:rPr lang="en-US" sz="1800" dirty="0">
                <a:latin typeface="Times New Roman" panose="02020603050405020304" pitchFamily="18" charset="0"/>
                <a:cs typeface="Times New Roman" panose="02020603050405020304" pitchFamily="18" charset="0"/>
              </a:rPr>
              <a:t> 1 output unit		             </a:t>
            </a:r>
            <a:r>
              <a:rPr lang="en-US" sz="1800" dirty="0">
                <a:latin typeface="Arial Black" panose="020B0A04020102020204" pitchFamily="34" charset="0"/>
                <a:cs typeface="Times New Roman" panose="02020603050405020304" pitchFamily="18" charset="0"/>
              </a:rPr>
              <a:t>h</a:t>
            </a:r>
            <a:r>
              <a:rPr lang="en-US" sz="1800" baseline="-25000" dirty="0">
                <a:latin typeface="Arial Black" panose="020B0A04020102020204" pitchFamily="34" charset="0"/>
                <a:cs typeface="Times New Roman" panose="02020603050405020304" pitchFamily="18" charset="0"/>
              </a:rPr>
              <a:t>θ</a:t>
            </a:r>
            <a:r>
              <a:rPr lang="en-US" sz="1800" baseline="30000" dirty="0">
                <a:latin typeface="Arial Black" panose="020B0A04020102020204" pitchFamily="34" charset="0"/>
                <a:cs typeface="Times New Roman" panose="02020603050405020304" pitchFamily="18" charset="0"/>
              </a:rPr>
              <a:t>(x)</a:t>
            </a: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Arial Black" panose="020B0A04020102020204" pitchFamily="34" charset="0"/>
                <a:cs typeface="Times New Roman" panose="02020603050405020304" pitchFamily="18" charset="0"/>
              </a:rPr>
              <a:t>h</a:t>
            </a:r>
            <a:r>
              <a:rPr lang="en-US" sz="1800" baseline="-25000" dirty="0">
                <a:latin typeface="Arial Black" panose="020B0A04020102020204" pitchFamily="34" charset="0"/>
                <a:cs typeface="Times New Roman" panose="02020603050405020304" pitchFamily="18" charset="0"/>
              </a:rPr>
              <a:t>θ</a:t>
            </a:r>
            <a:r>
              <a:rPr lang="en-US" sz="1800" baseline="30000" dirty="0">
                <a:latin typeface="Arial Black" panose="020B0A04020102020204" pitchFamily="34" charset="0"/>
                <a:cs typeface="Times New Roman" panose="02020603050405020304" pitchFamily="18" charset="0"/>
              </a:rPr>
              <a:t>(x) </a:t>
            </a:r>
            <a:r>
              <a:rPr lang="en-US" sz="1800" dirty="0">
                <a:latin typeface="Arial Black" panose="020B0A04020102020204" pitchFamily="34" charset="0"/>
                <a:cs typeface="Times New Roman" panose="02020603050405020304" pitchFamily="18" charset="0"/>
              </a:rPr>
              <a:t> </a:t>
            </a:r>
            <a:r>
              <a:rPr lang="en-US" sz="1800" dirty="0">
                <a:latin typeface="Arial Black" panose="020B0A04020102020204" pitchFamily="34" charset="0"/>
                <a:ea typeface="Cambria Math" panose="02040503050406030204" pitchFamily="18" charset="0"/>
                <a:cs typeface="Times New Roman" panose="02020603050405020304" pitchFamily="18" charset="0"/>
              </a:rPr>
              <a:t>∈ ℝ</a:t>
            </a:r>
            <a:r>
              <a:rPr lang="en-US" sz="1800" baseline="30000" dirty="0">
                <a:latin typeface="Arial Black" panose="020B0A04020102020204" pitchFamily="34" charset="0"/>
                <a:ea typeface="Cambria Math" panose="02040503050406030204" pitchFamily="18" charset="0"/>
                <a:cs typeface="Times New Roman" panose="02020603050405020304" pitchFamily="18" charset="0"/>
              </a:rPr>
              <a:t>  			 E.G.</a:t>
            </a:r>
          </a:p>
          <a:p>
            <a:pPr marL="0" indent="0">
              <a:buNone/>
            </a:pPr>
            <a:r>
              <a:rPr lang="en-US" sz="1800" dirty="0">
                <a:latin typeface="Times New Roman" panose="02020603050405020304" pitchFamily="18" charset="0"/>
                <a:ea typeface="Cambria Math" panose="02040503050406030204" pitchFamily="18" charset="0"/>
                <a:cs typeface="Times New Roman" panose="02020603050405020304" pitchFamily="18" charset="0"/>
              </a:rPr>
              <a:t>S</a:t>
            </a:r>
            <a:r>
              <a:rPr lang="en-US" sz="1800" baseline="-25000" dirty="0">
                <a:latin typeface="Times New Roman" panose="02020603050405020304" pitchFamily="18" charset="0"/>
                <a:ea typeface="Cambria Math" panose="02040503050406030204" pitchFamily="18" charset="0"/>
                <a:cs typeface="Times New Roman" panose="02020603050405020304" pitchFamily="18" charset="0"/>
              </a:rPr>
              <a:t>L </a:t>
            </a:r>
            <a:r>
              <a:rPr lang="en-US" sz="1800" dirty="0">
                <a:latin typeface="Times New Roman" panose="02020603050405020304" pitchFamily="18" charset="0"/>
                <a:ea typeface="Cambria Math" panose="02040503050406030204" pitchFamily="18" charset="0"/>
                <a:cs typeface="Times New Roman" panose="02020603050405020304" pitchFamily="18" charset="0"/>
              </a:rPr>
              <a:t> = 1   k = 1</a:t>
            </a:r>
          </a:p>
          <a:p>
            <a:pPr marL="0" indent="0">
              <a:buNone/>
            </a:pPr>
            <a:endParaRPr lang="en-US" sz="18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endParaRPr lang="en-US" sz="18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a:t>
            </a:r>
          </a:p>
          <a:p>
            <a:pPr marL="0" indent="0">
              <a:buNone/>
            </a:pPr>
            <a:r>
              <a:rPr lang="en-US" sz="2400" dirty="0">
                <a:latin typeface="Arial Black" panose="020B0A04020102020204" pitchFamily="34" charset="0"/>
                <a:cs typeface="Times New Roman" panose="02020603050405020304" pitchFamily="18" charset="0"/>
              </a:rPr>
              <a:t>					y  </a:t>
            </a:r>
            <a:r>
              <a:rPr lang="en-US" sz="2400" dirty="0">
                <a:latin typeface="Arial Black" panose="020B0A04020102020204" pitchFamily="34" charset="0"/>
                <a:ea typeface="Cambria Math" panose="02040503050406030204" pitchFamily="18" charset="0"/>
                <a:cs typeface="Times New Roman" panose="02020603050405020304" pitchFamily="18" charset="0"/>
              </a:rPr>
              <a:t>∈ ℝ</a:t>
            </a:r>
            <a:r>
              <a:rPr lang="en-US" sz="2400" baseline="30000" dirty="0">
                <a:latin typeface="Arial Black" panose="020B0A04020102020204" pitchFamily="34" charset="0"/>
                <a:ea typeface="Cambria Math" panose="02040503050406030204" pitchFamily="18" charset="0"/>
                <a:cs typeface="Times New Roman" panose="02020603050405020304" pitchFamily="18" charset="0"/>
              </a:rPr>
              <a:t> K</a:t>
            </a:r>
          </a:p>
          <a:p>
            <a:pPr marL="0" indent="0">
              <a:buNone/>
            </a:pPr>
            <a:r>
              <a:rPr lang="en-US" sz="2400" baseline="30000" dirty="0">
                <a:latin typeface="Arial Black" panose="020B0A04020102020204" pitchFamily="34" charset="0"/>
                <a:ea typeface="Cambria Math" panose="020405030504060302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p>
        </p:txBody>
      </p:sp>
      <p:pic>
        <p:nvPicPr>
          <p:cNvPr id="6" name="Picture 5">
            <a:extLst>
              <a:ext uri="{FF2B5EF4-FFF2-40B4-BE49-F238E27FC236}">
                <a16:creationId xmlns:a16="http://schemas.microsoft.com/office/drawing/2014/main" id="{6476E43C-E11F-CC9B-DE82-E54EF9D92F44}"/>
              </a:ext>
            </a:extLst>
          </p:cNvPr>
          <p:cNvPicPr>
            <a:picLocks noChangeAspect="1"/>
          </p:cNvPicPr>
          <p:nvPr/>
        </p:nvPicPr>
        <p:blipFill>
          <a:blip r:embed="rId2"/>
          <a:stretch>
            <a:fillRect/>
          </a:stretch>
        </p:blipFill>
        <p:spPr>
          <a:xfrm>
            <a:off x="929581" y="627624"/>
            <a:ext cx="2952902" cy="1720938"/>
          </a:xfrm>
          <a:prstGeom prst="rect">
            <a:avLst/>
          </a:prstGeom>
        </p:spPr>
      </p:pic>
      <p:cxnSp>
        <p:nvCxnSpPr>
          <p:cNvPr id="8" name="Straight Arrow Connector 7">
            <a:extLst>
              <a:ext uri="{FF2B5EF4-FFF2-40B4-BE49-F238E27FC236}">
                <a16:creationId xmlns:a16="http://schemas.microsoft.com/office/drawing/2014/main" id="{60D16496-2522-EC73-59CD-C3C634477836}"/>
              </a:ext>
            </a:extLst>
          </p:cNvPr>
          <p:cNvCxnSpPr/>
          <p:nvPr/>
        </p:nvCxnSpPr>
        <p:spPr>
          <a:xfrm>
            <a:off x="5025154" y="1035781"/>
            <a:ext cx="48552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980483C-7039-3FCC-D715-1B8C2E15D079}"/>
              </a:ext>
            </a:extLst>
          </p:cNvPr>
          <p:cNvCxnSpPr/>
          <p:nvPr/>
        </p:nvCxnSpPr>
        <p:spPr>
          <a:xfrm>
            <a:off x="5025154" y="1447126"/>
            <a:ext cx="48552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FB73791-43E0-2DE8-C6B2-9AC372EA01E6}"/>
              </a:ext>
            </a:extLst>
          </p:cNvPr>
          <p:cNvCxnSpPr>
            <a:cxnSpLocks/>
          </p:cNvCxnSpPr>
          <p:nvPr/>
        </p:nvCxnSpPr>
        <p:spPr>
          <a:xfrm>
            <a:off x="5154627" y="1780248"/>
            <a:ext cx="48552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0A0417F-81F7-AE37-9FED-C65F5FE68F89}"/>
              </a:ext>
            </a:extLst>
          </p:cNvPr>
          <p:cNvSpPr txBox="1"/>
          <p:nvPr/>
        </p:nvSpPr>
        <p:spPr>
          <a:xfrm>
            <a:off x="5267915" y="3100680"/>
            <a:ext cx="5421664" cy="2769989"/>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1                    0	0	0</a:t>
            </a:r>
          </a:p>
          <a:p>
            <a:r>
              <a:rPr lang="en-US" dirty="0">
                <a:latin typeface="Times New Roman" panose="02020603050405020304" pitchFamily="18" charset="0"/>
                <a:cs typeface="Times New Roman" panose="02020603050405020304" pitchFamily="18" charset="0"/>
              </a:rPr>
              <a:t>0	      1	0	0</a:t>
            </a:r>
          </a:p>
          <a:p>
            <a:r>
              <a:rPr lang="en-US" dirty="0">
                <a:latin typeface="Times New Roman" panose="02020603050405020304" pitchFamily="18" charset="0"/>
                <a:cs typeface="Times New Roman" panose="02020603050405020304" pitchFamily="18" charset="0"/>
              </a:rPr>
              <a:t>0	      0	1	0</a:t>
            </a:r>
          </a:p>
          <a:p>
            <a:r>
              <a:rPr lang="en-US" dirty="0">
                <a:latin typeface="Times New Roman" panose="02020603050405020304" pitchFamily="18" charset="0"/>
                <a:cs typeface="Times New Roman" panose="02020603050405020304" pitchFamily="18" charset="0"/>
              </a:rPr>
              <a:t>0	      0	0	1</a:t>
            </a:r>
          </a:p>
          <a:p>
            <a:r>
              <a:rPr lang="en-US" dirty="0">
                <a:latin typeface="Times New Roman" panose="02020603050405020304" pitchFamily="18" charset="0"/>
                <a:cs typeface="Times New Roman" panose="02020603050405020304" pitchFamily="18" charset="0"/>
              </a:rPr>
              <a:t>Pedestrian,   Car,  Motorcycle   truck  </a:t>
            </a:r>
          </a:p>
          <a:p>
            <a:r>
              <a:rPr lang="en-US" dirty="0">
                <a:latin typeface="Arial Black" panose="020B0A04020102020204" pitchFamily="34" charset="0"/>
                <a:cs typeface="Times New Roman" panose="02020603050405020304" pitchFamily="18" charset="0"/>
              </a:rPr>
              <a:t>K output units   h</a:t>
            </a:r>
            <a:r>
              <a:rPr lang="en-US" baseline="-25000" dirty="0">
                <a:latin typeface="Arial Black" panose="020B0A04020102020204" pitchFamily="34" charset="0"/>
                <a:cs typeface="Times New Roman" panose="02020603050405020304" pitchFamily="18" charset="0"/>
              </a:rPr>
              <a:t>θ</a:t>
            </a:r>
            <a:r>
              <a:rPr lang="en-US" baseline="30000" dirty="0">
                <a:latin typeface="Arial Black" panose="020B0A04020102020204" pitchFamily="34" charset="0"/>
                <a:cs typeface="Times New Roman" panose="02020603050405020304" pitchFamily="18" charset="0"/>
              </a:rPr>
              <a:t>(x) </a:t>
            </a:r>
            <a:r>
              <a:rPr lang="en-US" dirty="0">
                <a:latin typeface="Arial Black" panose="020B0A04020102020204" pitchFamily="34" charset="0"/>
                <a:cs typeface="Times New Roman" panose="02020603050405020304" pitchFamily="18" charset="0"/>
              </a:rPr>
              <a:t> </a:t>
            </a:r>
            <a:r>
              <a:rPr lang="en-US" dirty="0">
                <a:latin typeface="Arial Black" panose="020B0A04020102020204" pitchFamily="34" charset="0"/>
                <a:ea typeface="Cambria Math" panose="02040503050406030204" pitchFamily="18" charset="0"/>
                <a:cs typeface="Times New Roman" panose="02020603050405020304" pitchFamily="18" charset="0"/>
              </a:rPr>
              <a:t>∈ ℝ</a:t>
            </a:r>
            <a:r>
              <a:rPr lang="en-US" baseline="30000" dirty="0">
                <a:latin typeface="Arial Black" panose="020B0A04020102020204" pitchFamily="34" charset="0"/>
                <a:ea typeface="Cambria Math" panose="02040503050406030204" pitchFamily="18" charset="0"/>
                <a:cs typeface="Times New Roman" panose="02020603050405020304" pitchFamily="18" charset="0"/>
              </a:rPr>
              <a:t> K   output is a vector of k</a:t>
            </a:r>
          </a:p>
          <a:p>
            <a:r>
              <a:rPr lang="en-US" baseline="30000" dirty="0">
                <a:latin typeface="Arial Black" panose="020B0A04020102020204" pitchFamily="34" charset="0"/>
                <a:ea typeface="Cambria Math" panose="02040503050406030204" pitchFamily="18" charset="0"/>
                <a:cs typeface="Times New Roman" panose="02020603050405020304" pitchFamily="18" charset="0"/>
              </a:rPr>
              <a:t>			             dimensional</a:t>
            </a:r>
          </a:p>
          <a:p>
            <a:r>
              <a:rPr lang="en-US" baseline="30000" dirty="0">
                <a:latin typeface="Arial Black" panose="020B0A04020102020204" pitchFamily="34" charset="0"/>
                <a:ea typeface="Cambria Math" panose="02040503050406030204" pitchFamily="18" charset="0"/>
                <a:cs typeface="Times New Roman" panose="02020603050405020304" pitchFamily="18" charset="0"/>
              </a:rPr>
              <a:t>S</a:t>
            </a:r>
            <a:r>
              <a:rPr lang="en-US" baseline="-25000" dirty="0">
                <a:latin typeface="Arial Black" panose="020B0A04020102020204" pitchFamily="34" charset="0"/>
                <a:ea typeface="Cambria Math" panose="02040503050406030204" pitchFamily="18" charset="0"/>
                <a:cs typeface="Times New Roman" panose="02020603050405020304" pitchFamily="18" charset="0"/>
              </a:rPr>
              <a:t>l   </a:t>
            </a:r>
            <a:r>
              <a:rPr lang="en-US" dirty="0">
                <a:latin typeface="Arial Black" panose="020B0A04020102020204" pitchFamily="34" charset="0"/>
                <a:ea typeface="Cambria Math" panose="02040503050406030204" pitchFamily="18" charset="0"/>
                <a:cs typeface="Times New Roman" panose="02020603050405020304" pitchFamily="18" charset="0"/>
              </a:rPr>
              <a:t> =  k    k &gt;= 3</a:t>
            </a:r>
          </a:p>
          <a:p>
            <a:endParaRPr lang="en-US" dirty="0">
              <a:latin typeface="Arial Black" panose="020B0A04020102020204" pitchFamily="34" charset="0"/>
              <a:cs typeface="Times New Roman" panose="02020603050405020304" pitchFamily="18" charset="0"/>
            </a:endParaRPr>
          </a:p>
          <a:p>
            <a:r>
              <a:rPr lang="en-US" dirty="0">
                <a:latin typeface="Arial Black" panose="020B0A04020102020204" pitchFamily="34" charset="0"/>
                <a:cs typeface="Times New Roman" panose="02020603050405020304" pitchFamily="18" charset="0"/>
              </a:rPr>
              <a:t>                           </a:t>
            </a:r>
          </a:p>
        </p:txBody>
      </p:sp>
      <p:sp>
        <p:nvSpPr>
          <p:cNvPr id="17" name="Double Bracket 16">
            <a:extLst>
              <a:ext uri="{FF2B5EF4-FFF2-40B4-BE49-F238E27FC236}">
                <a16:creationId xmlns:a16="http://schemas.microsoft.com/office/drawing/2014/main" id="{C1F750A8-3373-040A-BF8B-E76B4A66D621}"/>
              </a:ext>
            </a:extLst>
          </p:cNvPr>
          <p:cNvSpPr/>
          <p:nvPr/>
        </p:nvSpPr>
        <p:spPr>
          <a:xfrm>
            <a:off x="6542412" y="3204446"/>
            <a:ext cx="234669" cy="1124793"/>
          </a:xfrm>
          <a:prstGeom prst="bracketPair">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Double Bracket 17">
            <a:extLst>
              <a:ext uri="{FF2B5EF4-FFF2-40B4-BE49-F238E27FC236}">
                <a16:creationId xmlns:a16="http://schemas.microsoft.com/office/drawing/2014/main" id="{8A23C60B-9523-DB91-D76A-72A649D08944}"/>
              </a:ext>
            </a:extLst>
          </p:cNvPr>
          <p:cNvSpPr/>
          <p:nvPr/>
        </p:nvSpPr>
        <p:spPr>
          <a:xfrm>
            <a:off x="5267915" y="3204446"/>
            <a:ext cx="337169" cy="1060057"/>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Double Bracket 18">
            <a:extLst>
              <a:ext uri="{FF2B5EF4-FFF2-40B4-BE49-F238E27FC236}">
                <a16:creationId xmlns:a16="http://schemas.microsoft.com/office/drawing/2014/main" id="{0261D521-A639-65BC-2063-025C9EDA8905}"/>
              </a:ext>
            </a:extLst>
          </p:cNvPr>
          <p:cNvSpPr/>
          <p:nvPr/>
        </p:nvSpPr>
        <p:spPr>
          <a:xfrm>
            <a:off x="7096716" y="3204446"/>
            <a:ext cx="242762" cy="1060057"/>
          </a:xfrm>
          <a:prstGeom prst="bracketPair">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Double Bracket 19">
            <a:extLst>
              <a:ext uri="{FF2B5EF4-FFF2-40B4-BE49-F238E27FC236}">
                <a16:creationId xmlns:a16="http://schemas.microsoft.com/office/drawing/2014/main" id="{B5B505E4-68AD-607A-F96B-A1D14A6B4C53}"/>
              </a:ext>
            </a:extLst>
          </p:cNvPr>
          <p:cNvSpPr/>
          <p:nvPr/>
        </p:nvSpPr>
        <p:spPr>
          <a:xfrm>
            <a:off x="7978747" y="3204446"/>
            <a:ext cx="347957" cy="1060057"/>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4" name="Straight Arrow Connector 23">
            <a:extLst>
              <a:ext uri="{FF2B5EF4-FFF2-40B4-BE49-F238E27FC236}">
                <a16:creationId xmlns:a16="http://schemas.microsoft.com/office/drawing/2014/main" id="{6803283C-34DF-D9CE-62FD-06156D1EDB62}"/>
              </a:ext>
            </a:extLst>
          </p:cNvPr>
          <p:cNvCxnSpPr/>
          <p:nvPr/>
        </p:nvCxnSpPr>
        <p:spPr>
          <a:xfrm flipH="1">
            <a:off x="2370966" y="3592864"/>
            <a:ext cx="59071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5" name="Circle: Hollow 24">
            <a:extLst>
              <a:ext uri="{FF2B5EF4-FFF2-40B4-BE49-F238E27FC236}">
                <a16:creationId xmlns:a16="http://schemas.microsoft.com/office/drawing/2014/main" id="{CA0D53C1-D998-1FB0-05AC-B9EE9C0B308F}"/>
              </a:ext>
            </a:extLst>
          </p:cNvPr>
          <p:cNvSpPr/>
          <p:nvPr/>
        </p:nvSpPr>
        <p:spPr>
          <a:xfrm>
            <a:off x="3576680" y="3429000"/>
            <a:ext cx="489569" cy="463266"/>
          </a:xfrm>
          <a:prstGeom prst="don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27" name="Straight Arrow Connector 26">
            <a:extLst>
              <a:ext uri="{FF2B5EF4-FFF2-40B4-BE49-F238E27FC236}">
                <a16:creationId xmlns:a16="http://schemas.microsoft.com/office/drawing/2014/main" id="{A0BC32EA-12D2-88FD-21A0-844AAF3AB310}"/>
              </a:ext>
            </a:extLst>
          </p:cNvPr>
          <p:cNvCxnSpPr>
            <a:endCxn id="25" idx="1"/>
          </p:cNvCxnSpPr>
          <p:nvPr/>
        </p:nvCxnSpPr>
        <p:spPr>
          <a:xfrm>
            <a:off x="3479575" y="3333919"/>
            <a:ext cx="168801" cy="1629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1CAB926-134C-5F07-4617-EB82B6A7A855}"/>
              </a:ext>
            </a:extLst>
          </p:cNvPr>
          <p:cNvCxnSpPr>
            <a:cxnSpLocks/>
          </p:cNvCxnSpPr>
          <p:nvPr/>
        </p:nvCxnSpPr>
        <p:spPr>
          <a:xfrm>
            <a:off x="3317735" y="3592864"/>
            <a:ext cx="275129"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E16283C6-CF07-6733-E80B-577179D516DA}"/>
              </a:ext>
            </a:extLst>
          </p:cNvPr>
          <p:cNvCxnSpPr>
            <a:endCxn id="25" idx="2"/>
          </p:cNvCxnSpPr>
          <p:nvPr/>
        </p:nvCxnSpPr>
        <p:spPr>
          <a:xfrm flipV="1">
            <a:off x="3317735" y="3660633"/>
            <a:ext cx="258945" cy="2316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9D996C15-31FD-DBED-B8E5-93CF07395A1D}"/>
              </a:ext>
            </a:extLst>
          </p:cNvPr>
          <p:cNvCxnSpPr>
            <a:stCxn id="25" idx="6"/>
          </p:cNvCxnSpPr>
          <p:nvPr/>
        </p:nvCxnSpPr>
        <p:spPr>
          <a:xfrm>
            <a:off x="4066249" y="3660633"/>
            <a:ext cx="32772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B46AAAF-9114-7051-9F27-D81F6923C65F}"/>
              </a:ext>
            </a:extLst>
          </p:cNvPr>
          <p:cNvCxnSpPr/>
          <p:nvPr/>
        </p:nvCxnSpPr>
        <p:spPr>
          <a:xfrm>
            <a:off x="5025154" y="2192942"/>
            <a:ext cx="0" cy="266227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8A86D72-37ED-B511-2FA7-6F78868383EE}"/>
              </a:ext>
            </a:extLst>
          </p:cNvPr>
          <p:cNvCxnSpPr/>
          <p:nvPr/>
        </p:nvCxnSpPr>
        <p:spPr>
          <a:xfrm flipH="1" flipV="1">
            <a:off x="1092425" y="4264503"/>
            <a:ext cx="72828" cy="3074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E781042-6DE5-E93B-7A7A-504BB39355A9}"/>
              </a:ext>
            </a:extLst>
          </p:cNvPr>
          <p:cNvSpPr txBox="1"/>
          <p:nvPr/>
        </p:nvSpPr>
        <p:spPr>
          <a:xfrm>
            <a:off x="1165253" y="4563908"/>
            <a:ext cx="1142670"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Final layer and number of unit = 1</a:t>
            </a:r>
          </a:p>
        </p:txBody>
      </p:sp>
      <p:cxnSp>
        <p:nvCxnSpPr>
          <p:cNvPr id="13" name="Straight Arrow Connector 12">
            <a:extLst>
              <a:ext uri="{FF2B5EF4-FFF2-40B4-BE49-F238E27FC236}">
                <a16:creationId xmlns:a16="http://schemas.microsoft.com/office/drawing/2014/main" id="{1491BC99-8D85-ED4E-ADBD-AEA16487722C}"/>
              </a:ext>
            </a:extLst>
          </p:cNvPr>
          <p:cNvCxnSpPr/>
          <p:nvPr/>
        </p:nvCxnSpPr>
        <p:spPr>
          <a:xfrm flipV="1">
            <a:off x="3882483" y="3892266"/>
            <a:ext cx="0" cy="43697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5CF0600-D217-97AD-F9F5-06A5391375DF}"/>
              </a:ext>
            </a:extLst>
          </p:cNvPr>
          <p:cNvSpPr txBox="1"/>
          <p:nvPr/>
        </p:nvSpPr>
        <p:spPr>
          <a:xfrm>
            <a:off x="3576680" y="4434435"/>
            <a:ext cx="962952" cy="923330"/>
          </a:xfrm>
          <a:prstGeom prst="rect">
            <a:avLst/>
          </a:prstGeom>
          <a:noFill/>
        </p:spPr>
        <p:txBody>
          <a:bodyPr wrap="square" rtlCol="0">
            <a:spAutoFit/>
          </a:bodyPr>
          <a:lstStyle/>
          <a:p>
            <a:r>
              <a:rPr lang="en-US" dirty="0"/>
              <a:t>One output unit </a:t>
            </a:r>
          </a:p>
        </p:txBody>
      </p:sp>
    </p:spTree>
    <p:extLst>
      <p:ext uri="{BB962C8B-B14F-4D97-AF65-F5344CB8AC3E}">
        <p14:creationId xmlns:p14="http://schemas.microsoft.com/office/powerpoint/2010/main" val="34167928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50DDF8-AA6A-6EB6-F2A2-A9DD6693EB08}"/>
              </a:ext>
            </a:extLst>
          </p:cNvPr>
          <p:cNvSpPr>
            <a:spLocks noGrp="1"/>
          </p:cNvSpPr>
          <p:nvPr>
            <p:ph idx="1"/>
          </p:nvPr>
        </p:nvSpPr>
        <p:spPr>
          <a:xfrm>
            <a:off x="912159" y="572568"/>
            <a:ext cx="10515600" cy="6680159"/>
          </a:xfrm>
        </p:spPr>
        <p:txBody>
          <a:bodyPr>
            <a:normAutofit/>
          </a:bodyPr>
          <a:lstStyle/>
          <a:p>
            <a:r>
              <a:rPr lang="en-US" sz="2000" dirty="0">
                <a:latin typeface="Aptos" panose="020B0004020202020204" pitchFamily="34" charset="0"/>
                <a:cs typeface="Times New Roman" panose="02020603050405020304" pitchFamily="18" charset="0"/>
              </a:rPr>
              <a:t>Backpropagation Delta Terms (Sigmoid Activation)</a:t>
            </a:r>
          </a:p>
          <a:p>
            <a:pPr marL="342900" indent="-342900">
              <a:buFont typeface="+mj-lt"/>
              <a:buAutoNum type="arabicPeriod"/>
            </a:pPr>
            <a:r>
              <a:rPr lang="en-US" sz="2000" dirty="0">
                <a:latin typeface="Aptos" panose="020B0004020202020204" pitchFamily="34" charset="0"/>
                <a:cs typeface="Times New Roman" panose="02020603050405020304" pitchFamily="18" charset="0"/>
              </a:rPr>
              <a:t>𝛿</a:t>
            </a:r>
            <a:r>
              <a:rPr lang="en-US" sz="2000" baseline="30000" dirty="0">
                <a:latin typeface="Aptos" panose="020B0004020202020204" pitchFamily="34" charset="0"/>
                <a:cs typeface="Times New Roman" panose="02020603050405020304" pitchFamily="18" charset="0"/>
              </a:rPr>
              <a:t>𝑙</a:t>
            </a:r>
            <a:r>
              <a:rPr lang="en-US" sz="2000" dirty="0">
                <a:latin typeface="Aptos" panose="020B0004020202020204" pitchFamily="34" charset="0"/>
                <a:cs typeface="Times New Roman" panose="02020603050405020304" pitchFamily="18" charset="0"/>
              </a:rPr>
              <a:t> is the error term for layer 𝑙</a:t>
            </a:r>
          </a:p>
          <a:p>
            <a:pPr marL="342900" indent="-342900">
              <a:buFont typeface="+mj-lt"/>
              <a:buAutoNum type="arabicPeriod"/>
            </a:pPr>
            <a:r>
              <a:rPr lang="en-US" sz="2000" dirty="0">
                <a:latin typeface="Aptos" panose="020B0004020202020204" pitchFamily="34" charset="0"/>
                <a:cs typeface="Times New Roman" panose="02020603050405020304" pitchFamily="18" charset="0"/>
              </a:rPr>
              <a:t>𝑎</a:t>
            </a:r>
            <a:r>
              <a:rPr lang="en-US" sz="2000" baseline="30000" dirty="0">
                <a:latin typeface="Aptos" panose="020B0004020202020204" pitchFamily="34" charset="0"/>
                <a:cs typeface="Times New Roman" panose="02020603050405020304" pitchFamily="18" charset="0"/>
              </a:rPr>
              <a:t>𝑙</a:t>
            </a:r>
            <a:r>
              <a:rPr lang="en-US" sz="2000" dirty="0">
                <a:latin typeface="Aptos" panose="020B0004020202020204" pitchFamily="34" charset="0"/>
                <a:cs typeface="Times New Roman" panose="02020603050405020304" pitchFamily="18" charset="0"/>
              </a:rPr>
              <a:t> is the activation of layer 𝑙</a:t>
            </a:r>
          </a:p>
          <a:p>
            <a:pPr marL="342900" indent="-342900">
              <a:buFont typeface="+mj-lt"/>
              <a:buAutoNum type="arabicPeriod"/>
            </a:pPr>
            <a:r>
              <a:rPr lang="en-US" sz="2000" dirty="0">
                <a:latin typeface="Aptos" panose="020B0004020202020204" pitchFamily="34" charset="0"/>
                <a:cs typeface="Times New Roman" panose="02020603050405020304" pitchFamily="18" charset="0"/>
              </a:rPr>
              <a:t>𝑧</a:t>
            </a:r>
            <a:r>
              <a:rPr lang="en-US" sz="2000" baseline="30000" dirty="0">
                <a:latin typeface="Aptos" panose="020B0004020202020204" pitchFamily="34" charset="0"/>
                <a:cs typeface="Times New Roman" panose="02020603050405020304" pitchFamily="18" charset="0"/>
              </a:rPr>
              <a:t>𝑙</a:t>
            </a:r>
            <a:r>
              <a:rPr lang="en-US" sz="2000" dirty="0">
                <a:latin typeface="Aptos" panose="020B0004020202020204" pitchFamily="34" charset="0"/>
                <a:cs typeface="Times New Roman" panose="02020603050405020304" pitchFamily="18" charset="0"/>
              </a:rPr>
              <a:t> is the weighted input to layer 𝑙</a:t>
            </a:r>
          </a:p>
          <a:p>
            <a:pPr marL="342900" indent="-342900">
              <a:buFont typeface="+mj-lt"/>
              <a:buAutoNum type="arabicPeriod"/>
            </a:pPr>
            <a:r>
              <a:rPr lang="el-GR" sz="2000" dirty="0">
                <a:latin typeface="Aptos" panose="020B0004020202020204" pitchFamily="34" charset="0"/>
                <a:cs typeface="Times New Roman" panose="02020603050405020304" pitchFamily="18" charset="0"/>
              </a:rPr>
              <a:t>Θ</a:t>
            </a:r>
            <a:r>
              <a:rPr lang="el-GR" sz="2000" baseline="30000" dirty="0">
                <a:latin typeface="Aptos" panose="020B0004020202020204" pitchFamily="34" charset="0"/>
                <a:cs typeface="Times New Roman" panose="02020603050405020304" pitchFamily="18" charset="0"/>
              </a:rPr>
              <a:t>(𝑙) </a:t>
            </a:r>
            <a:r>
              <a:rPr lang="en-US" sz="2000" dirty="0">
                <a:latin typeface="Aptos" panose="020B0004020202020204" pitchFamily="34" charset="0"/>
                <a:cs typeface="Times New Roman" panose="02020603050405020304" pitchFamily="18" charset="0"/>
              </a:rPr>
              <a:t>is the weight matrix connecting layer 𝑙 to 𝑙+1</a:t>
            </a:r>
          </a:p>
          <a:p>
            <a:pPr marL="342900" indent="-342900">
              <a:buFont typeface="+mj-lt"/>
              <a:buAutoNum type="arabicPeriod"/>
            </a:pPr>
            <a:r>
              <a:rPr lang="en-US" sz="2000" dirty="0">
                <a:latin typeface="Aptos" panose="020B0004020202020204" pitchFamily="34" charset="0"/>
                <a:cs typeface="Times New Roman" panose="02020603050405020304" pitchFamily="18" charset="0"/>
              </a:rPr>
              <a:t>𝑔′(𝑧</a:t>
            </a:r>
            <a:r>
              <a:rPr lang="en-US" sz="2000" baseline="30000" dirty="0">
                <a:latin typeface="Aptos" panose="020B0004020202020204" pitchFamily="34" charset="0"/>
                <a:cs typeface="Times New Roman" panose="02020603050405020304" pitchFamily="18" charset="0"/>
              </a:rPr>
              <a:t>𝑙</a:t>
            </a:r>
            <a:r>
              <a:rPr lang="en-US" sz="2000" dirty="0">
                <a:latin typeface="Aptos" panose="020B0004020202020204" pitchFamily="34" charset="0"/>
                <a:cs typeface="Times New Roman" panose="02020603050405020304" pitchFamily="18" charset="0"/>
              </a:rPr>
              <a:t>)=𝑎</a:t>
            </a:r>
            <a:r>
              <a:rPr lang="en-US" sz="2000" baseline="30000" dirty="0">
                <a:latin typeface="Aptos" panose="020B0004020202020204" pitchFamily="34" charset="0"/>
                <a:cs typeface="Times New Roman" panose="02020603050405020304" pitchFamily="18" charset="0"/>
              </a:rPr>
              <a:t>𝑙</a:t>
            </a:r>
            <a:r>
              <a:rPr lang="en-US" sz="2000" dirty="0">
                <a:latin typeface="Aptos" panose="020B0004020202020204" pitchFamily="34" charset="0"/>
                <a:cs typeface="Times New Roman" panose="02020603050405020304" pitchFamily="18" charset="0"/>
              </a:rPr>
              <a:t>⋅(1−𝑎</a:t>
            </a:r>
            <a:r>
              <a:rPr lang="en-US" sz="2000" baseline="30000" dirty="0">
                <a:latin typeface="Aptos" panose="020B0004020202020204" pitchFamily="34" charset="0"/>
                <a:cs typeface="Times New Roman" panose="02020603050405020304" pitchFamily="18" charset="0"/>
              </a:rPr>
              <a:t>𝑙</a:t>
            </a:r>
            <a:r>
              <a:rPr lang="en-US" sz="2000" dirty="0">
                <a:latin typeface="Aptos" panose="020B0004020202020204" pitchFamily="34" charset="0"/>
                <a:cs typeface="Times New Roman" panose="02020603050405020304" pitchFamily="18" charset="0"/>
              </a:rPr>
              <a:t>) for sigmoid activation</a:t>
            </a:r>
          </a:p>
        </p:txBody>
      </p:sp>
    </p:spTree>
    <p:extLst>
      <p:ext uri="{BB962C8B-B14F-4D97-AF65-F5344CB8AC3E}">
        <p14:creationId xmlns:p14="http://schemas.microsoft.com/office/powerpoint/2010/main" val="10811318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620228-58AE-31ED-7935-9029F346DF30}"/>
              </a:ext>
            </a:extLst>
          </p:cNvPr>
          <p:cNvSpPr>
            <a:spLocks noGrp="1"/>
          </p:cNvSpPr>
          <p:nvPr>
            <p:ph idx="1"/>
          </p:nvPr>
        </p:nvSpPr>
        <p:spPr>
          <a:xfrm>
            <a:off x="770965" y="430305"/>
            <a:ext cx="10515600" cy="5538228"/>
          </a:xfrm>
        </p:spPr>
        <p:txBody>
          <a:bodyPr>
            <a:normAutofit lnSpcReduction="10000"/>
          </a:bodyPr>
          <a:lstStyle/>
          <a:p>
            <a:pPr marL="0" indent="0">
              <a:buNone/>
            </a:pPr>
            <a:r>
              <a:rPr lang="en-US" sz="1800" dirty="0"/>
              <a:t>This derivative comes from applying the chain rule to the sigmoid function</a:t>
            </a:r>
          </a:p>
          <a:p>
            <a:pPr marL="0" indent="0">
              <a:buNone/>
            </a:pPr>
            <a:r>
              <a:rPr lang="en-US" sz="1800" dirty="0"/>
              <a:t>d/dz (</a:t>
            </a:r>
            <a:r>
              <a:rPr lang="en-US" sz="1800" b="1" dirty="0">
                <a:latin typeface="Times New Roman" panose="02020603050405020304" pitchFamily="18" charset="0"/>
                <a:cs typeface="Times New Roman" panose="02020603050405020304" pitchFamily="18" charset="0"/>
              </a:rPr>
              <a:t>1/1 +e</a:t>
            </a:r>
            <a:r>
              <a:rPr lang="en-US" sz="1800" b="1" baseline="30000" dirty="0">
                <a:latin typeface="Times New Roman" panose="02020603050405020304" pitchFamily="18" charset="0"/>
                <a:cs typeface="Times New Roman" panose="02020603050405020304" pitchFamily="18" charset="0"/>
              </a:rPr>
              <a:t>-</a:t>
            </a:r>
            <a:r>
              <a:rPr lang="en-US" sz="1800" b="1" baseline="30000" dirty="0">
                <a:latin typeface="Aptos" panose="020B0004020202020204" pitchFamily="34" charset="0"/>
                <a:cs typeface="Times New Roman" panose="02020603050405020304" pitchFamily="18" charset="0"/>
              </a:rPr>
              <a:t>(-z) </a:t>
            </a:r>
            <a:r>
              <a:rPr lang="en-US" sz="1800" b="1" dirty="0">
                <a:latin typeface="Aptos" panose="020B0004020202020204" pitchFamily="34" charset="0"/>
                <a:cs typeface="Times New Roman" panose="02020603050405020304" pitchFamily="18" charset="0"/>
              </a:rPr>
              <a:t>) = e</a:t>
            </a:r>
            <a:r>
              <a:rPr lang="en-US" sz="1800" b="1" baseline="30000" dirty="0">
                <a:latin typeface="Aptos" panose="020B0004020202020204" pitchFamily="34" charset="0"/>
                <a:cs typeface="Times New Roman" panose="02020603050405020304" pitchFamily="18" charset="0"/>
              </a:rPr>
              <a:t>-z </a:t>
            </a:r>
            <a:r>
              <a:rPr lang="en-US" sz="1800" b="1" dirty="0">
                <a:latin typeface="Aptos" panose="020B0004020202020204" pitchFamily="34" charset="0"/>
                <a:cs typeface="Times New Roman" panose="02020603050405020304" pitchFamily="18" charset="0"/>
              </a:rPr>
              <a:t>/ (1 + e</a:t>
            </a:r>
            <a:r>
              <a:rPr lang="en-US" sz="1800" b="1" baseline="30000" dirty="0">
                <a:latin typeface="Aptos" panose="020B0004020202020204" pitchFamily="34" charset="0"/>
                <a:cs typeface="Times New Roman" panose="02020603050405020304" pitchFamily="18" charset="0"/>
              </a:rPr>
              <a:t>(-z) </a:t>
            </a:r>
            <a:r>
              <a:rPr lang="en-US" sz="1800" b="1" dirty="0">
                <a:latin typeface="Aptos" panose="020B0004020202020204" pitchFamily="34" charset="0"/>
                <a:cs typeface="Times New Roman" panose="02020603050405020304" pitchFamily="18" charset="0"/>
              </a:rPr>
              <a:t> )</a:t>
            </a:r>
            <a:r>
              <a:rPr lang="en-US" sz="1800" b="1" baseline="30000" dirty="0">
                <a:latin typeface="Aptos" panose="020B0004020202020204" pitchFamily="34" charset="0"/>
                <a:cs typeface="Times New Roman" panose="02020603050405020304" pitchFamily="18" charset="0"/>
              </a:rPr>
              <a:t>2</a:t>
            </a:r>
            <a:r>
              <a:rPr lang="en-US" sz="1800" b="1" dirty="0">
                <a:latin typeface="Aptos" panose="020B0004020202020204" pitchFamily="34" charset="0"/>
                <a:cs typeface="Times New Roman" panose="02020603050405020304" pitchFamily="18" charset="0"/>
              </a:rPr>
              <a:t> </a:t>
            </a:r>
          </a:p>
          <a:p>
            <a:pPr marL="457200" indent="-457200">
              <a:buAutoNum type="arabicPeriod"/>
            </a:pPr>
            <a:r>
              <a:rPr lang="en-US" sz="1800" dirty="0"/>
              <a:t>Rewrite the expression (</a:t>
            </a:r>
            <a:r>
              <a:rPr lang="en-US" sz="1800" b="1" dirty="0">
                <a:latin typeface="Times New Roman" panose="02020603050405020304" pitchFamily="18" charset="0"/>
                <a:cs typeface="Times New Roman" panose="02020603050405020304" pitchFamily="18" charset="0"/>
              </a:rPr>
              <a:t>1/1 +e</a:t>
            </a:r>
            <a:r>
              <a:rPr lang="en-US" sz="1800" b="1" baseline="30000" dirty="0">
                <a:latin typeface="Times New Roman" panose="02020603050405020304" pitchFamily="18" charset="0"/>
                <a:cs typeface="Times New Roman" panose="02020603050405020304" pitchFamily="18" charset="0"/>
              </a:rPr>
              <a:t>-</a:t>
            </a:r>
            <a:r>
              <a:rPr lang="en-US" sz="1800" b="1" baseline="30000" dirty="0">
                <a:latin typeface="Aptos" panose="020B0004020202020204" pitchFamily="34" charset="0"/>
                <a:cs typeface="Times New Roman" panose="02020603050405020304" pitchFamily="18" charset="0"/>
              </a:rPr>
              <a:t>(-z) </a:t>
            </a:r>
            <a:r>
              <a:rPr lang="en-US" sz="1800" b="1" dirty="0">
                <a:latin typeface="Aptos" panose="020B0004020202020204" pitchFamily="34" charset="0"/>
                <a:cs typeface="Times New Roman" panose="02020603050405020304" pitchFamily="18" charset="0"/>
              </a:rPr>
              <a:t>) =  (1 + </a:t>
            </a:r>
            <a:r>
              <a:rPr lang="en-US" sz="1800" b="1" dirty="0">
                <a:latin typeface="Times New Roman" panose="02020603050405020304" pitchFamily="18" charset="0"/>
                <a:cs typeface="Times New Roman" panose="02020603050405020304" pitchFamily="18" charset="0"/>
              </a:rPr>
              <a:t>e</a:t>
            </a:r>
            <a:r>
              <a:rPr lang="en-US" sz="1800" b="1" baseline="30000" dirty="0">
                <a:latin typeface="Times New Roman" panose="02020603050405020304" pitchFamily="18" charset="0"/>
                <a:cs typeface="Times New Roman" panose="02020603050405020304" pitchFamily="18" charset="0"/>
              </a:rPr>
              <a:t>-</a:t>
            </a:r>
            <a:r>
              <a:rPr lang="en-US" sz="1800" b="1" baseline="30000" dirty="0">
                <a:latin typeface="Aptos" panose="020B0004020202020204" pitchFamily="34" charset="0"/>
                <a:cs typeface="Times New Roman" panose="02020603050405020304" pitchFamily="18" charset="0"/>
              </a:rPr>
              <a:t>(-z) </a:t>
            </a:r>
            <a:r>
              <a:rPr lang="en-US" sz="1800" b="1" dirty="0">
                <a:latin typeface="Aptos" panose="020B0004020202020204" pitchFamily="34" charset="0"/>
                <a:cs typeface="Times New Roman" panose="02020603050405020304" pitchFamily="18" charset="0"/>
              </a:rPr>
              <a:t>)</a:t>
            </a:r>
            <a:r>
              <a:rPr lang="en-US" sz="1800" b="1" baseline="30000" dirty="0">
                <a:latin typeface="Aptos" panose="020B0004020202020204" pitchFamily="34" charset="0"/>
                <a:cs typeface="Times New Roman" panose="02020603050405020304" pitchFamily="18" charset="0"/>
              </a:rPr>
              <a:t>-1</a:t>
            </a:r>
          </a:p>
          <a:p>
            <a:pPr marL="457200" indent="-457200">
              <a:buAutoNum type="arabicPeriod"/>
            </a:pPr>
            <a:r>
              <a:rPr lang="en-US" sz="1800" dirty="0"/>
              <a:t>Apply the Chain Rule: states that:  d/dz[ f(g(z))] = f’ (g(z)).g’(z)</a:t>
            </a:r>
          </a:p>
          <a:p>
            <a:pPr marL="0" indent="0">
              <a:buNone/>
            </a:pPr>
            <a:r>
              <a:rPr lang="en-US" sz="1800" dirty="0"/>
              <a:t>Let the outer function be f(u) = u</a:t>
            </a:r>
            <a:r>
              <a:rPr lang="en-US" sz="1800" baseline="30000" dirty="0"/>
              <a:t>-1  </a:t>
            </a:r>
            <a:r>
              <a:rPr lang="en-US" sz="1800" dirty="0"/>
              <a:t>and</a:t>
            </a:r>
            <a:r>
              <a:rPr lang="en-US" sz="1800" baseline="30000" dirty="0"/>
              <a:t> </a:t>
            </a:r>
            <a:r>
              <a:rPr lang="en-US" sz="1800" dirty="0"/>
              <a:t>u = (</a:t>
            </a:r>
            <a:r>
              <a:rPr lang="en-US" sz="1800" b="1" dirty="0">
                <a:latin typeface="Times New Roman" panose="02020603050405020304" pitchFamily="18" charset="0"/>
                <a:cs typeface="Times New Roman" panose="02020603050405020304" pitchFamily="18" charset="0"/>
              </a:rPr>
              <a:t>1 +e</a:t>
            </a:r>
            <a:r>
              <a:rPr lang="en-US" sz="1800" b="1" baseline="30000" dirty="0">
                <a:latin typeface="Times New Roman" panose="02020603050405020304" pitchFamily="18" charset="0"/>
                <a:cs typeface="Times New Roman" panose="02020603050405020304" pitchFamily="18" charset="0"/>
              </a:rPr>
              <a:t>-</a:t>
            </a:r>
            <a:r>
              <a:rPr lang="en-US" sz="1800" b="1" baseline="30000" dirty="0">
                <a:latin typeface="Aptos" panose="020B0004020202020204" pitchFamily="34" charset="0"/>
                <a:cs typeface="Times New Roman" panose="02020603050405020304" pitchFamily="18" charset="0"/>
              </a:rPr>
              <a:t>(z)</a:t>
            </a:r>
            <a:r>
              <a:rPr lang="en-US" sz="1800" b="1" dirty="0">
                <a:latin typeface="Aptos" panose="020B0004020202020204" pitchFamily="34" charset="0"/>
                <a:cs typeface="Times New Roman" panose="02020603050405020304" pitchFamily="18" charset="0"/>
              </a:rPr>
              <a:t> )</a:t>
            </a:r>
          </a:p>
          <a:p>
            <a:pPr marL="0" indent="0">
              <a:buNone/>
            </a:pPr>
            <a:r>
              <a:rPr lang="en-US" sz="1800" b="1" dirty="0">
                <a:latin typeface="Aptos" panose="020B0004020202020204" pitchFamily="34" charset="0"/>
                <a:cs typeface="Times New Roman" panose="02020603050405020304" pitchFamily="18" charset="0"/>
              </a:rPr>
              <a:t>		u</a:t>
            </a:r>
            <a:r>
              <a:rPr lang="en-US" sz="1800" b="1" baseline="30000" dirty="0">
                <a:latin typeface="Aptos" panose="020B0004020202020204" pitchFamily="34" charset="0"/>
                <a:cs typeface="Times New Roman" panose="02020603050405020304" pitchFamily="18" charset="0"/>
              </a:rPr>
              <a:t>-1  </a:t>
            </a:r>
            <a:r>
              <a:rPr lang="en-US" sz="1800" b="1" dirty="0">
                <a:latin typeface="Aptos" panose="020B0004020202020204" pitchFamily="34"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1 +e</a:t>
            </a:r>
            <a:r>
              <a:rPr lang="en-US" sz="1800" b="1" baseline="30000" dirty="0">
                <a:latin typeface="Times New Roman" panose="02020603050405020304" pitchFamily="18" charset="0"/>
                <a:cs typeface="Times New Roman" panose="02020603050405020304" pitchFamily="18" charset="0"/>
              </a:rPr>
              <a:t>-</a:t>
            </a:r>
            <a:r>
              <a:rPr lang="en-US" sz="1800" b="1" baseline="30000" dirty="0">
                <a:latin typeface="Aptos" panose="020B0004020202020204" pitchFamily="34" charset="0"/>
                <a:cs typeface="Times New Roman" panose="02020603050405020304" pitchFamily="18" charset="0"/>
              </a:rPr>
              <a:t>(-z) </a:t>
            </a:r>
            <a:r>
              <a:rPr lang="en-US" sz="1800" b="1" dirty="0">
                <a:latin typeface="Aptos" panose="020B0004020202020204" pitchFamily="34" charset="0"/>
                <a:cs typeface="Times New Roman" panose="02020603050405020304" pitchFamily="18" charset="0"/>
              </a:rPr>
              <a:t>)</a:t>
            </a:r>
            <a:r>
              <a:rPr lang="en-US" sz="1800" b="1" baseline="30000" dirty="0">
                <a:latin typeface="Aptos" panose="020B0004020202020204" pitchFamily="34" charset="0"/>
                <a:cs typeface="Times New Roman" panose="02020603050405020304" pitchFamily="18" charset="0"/>
              </a:rPr>
              <a:t>-1</a:t>
            </a:r>
          </a:p>
          <a:p>
            <a:pPr marL="0" indent="0">
              <a:buNone/>
            </a:pPr>
            <a:r>
              <a:rPr lang="en-US" sz="1800" b="1" dirty="0">
                <a:latin typeface="Aptos" panose="020B0004020202020204" pitchFamily="34" charset="0"/>
                <a:cs typeface="Times New Roman" panose="02020603050405020304" pitchFamily="18" charset="0"/>
              </a:rPr>
              <a:t>Derivative of outer function :</a:t>
            </a:r>
          </a:p>
          <a:p>
            <a:pPr marL="0" indent="0">
              <a:buNone/>
            </a:pPr>
            <a:r>
              <a:rPr lang="en-US" sz="1800" b="1" dirty="0">
                <a:latin typeface="Aptos" panose="020B0004020202020204" pitchFamily="34" charset="0"/>
                <a:cs typeface="Times New Roman" panose="02020603050405020304" pitchFamily="18" charset="0"/>
              </a:rPr>
              <a:t>		      =    -1 (</a:t>
            </a:r>
            <a:r>
              <a:rPr lang="en-US" sz="1800" b="1" dirty="0">
                <a:latin typeface="Times New Roman" panose="02020603050405020304" pitchFamily="18" charset="0"/>
                <a:cs typeface="Times New Roman" panose="02020603050405020304" pitchFamily="18" charset="0"/>
              </a:rPr>
              <a:t>1 +e-</a:t>
            </a:r>
            <a:r>
              <a:rPr lang="en-US" sz="1800" b="1" dirty="0">
                <a:latin typeface="Aptos" panose="020B0004020202020204" pitchFamily="34" charset="0"/>
                <a:cs typeface="Times New Roman" panose="02020603050405020304" pitchFamily="18" charset="0"/>
              </a:rPr>
              <a:t>(-z) )</a:t>
            </a:r>
            <a:r>
              <a:rPr lang="en-US" sz="1800" b="1" baseline="30000" dirty="0">
                <a:latin typeface="Aptos" panose="020B0004020202020204" pitchFamily="34" charset="0"/>
                <a:cs typeface="Times New Roman" panose="02020603050405020304" pitchFamily="18" charset="0"/>
              </a:rPr>
              <a:t>-2</a:t>
            </a:r>
          </a:p>
          <a:p>
            <a:pPr marL="0" indent="0">
              <a:buNone/>
            </a:pPr>
            <a:r>
              <a:rPr lang="en-US" sz="1800" dirty="0">
                <a:latin typeface="Aptos" panose="020B0004020202020204" pitchFamily="34" charset="0"/>
                <a:cs typeface="Times New Roman" panose="02020603050405020304" pitchFamily="18" charset="0"/>
              </a:rPr>
              <a:t>Multiply the derivative of inner function:    </a:t>
            </a:r>
            <a:r>
              <a:rPr lang="en-US" sz="1800" b="1" dirty="0">
                <a:latin typeface="Aptos" panose="020B0004020202020204" pitchFamily="34" charset="0"/>
                <a:cs typeface="Times New Roman" panose="02020603050405020304" pitchFamily="18" charset="0"/>
              </a:rPr>
              <a:t>-1 (</a:t>
            </a:r>
            <a:r>
              <a:rPr lang="en-US" sz="1800" b="1" dirty="0">
                <a:latin typeface="Times New Roman" panose="02020603050405020304" pitchFamily="18" charset="0"/>
                <a:cs typeface="Times New Roman" panose="02020603050405020304" pitchFamily="18" charset="0"/>
              </a:rPr>
              <a:t>1 +e-</a:t>
            </a:r>
            <a:r>
              <a:rPr lang="en-US" sz="1800" b="1" dirty="0">
                <a:latin typeface="Aptos" panose="020B0004020202020204" pitchFamily="34" charset="0"/>
                <a:cs typeface="Times New Roman" panose="02020603050405020304" pitchFamily="18" charset="0"/>
              </a:rPr>
              <a:t>(z) )</a:t>
            </a:r>
            <a:r>
              <a:rPr lang="en-US" sz="1800" b="1" baseline="30000" dirty="0">
                <a:latin typeface="Aptos" panose="020B0004020202020204" pitchFamily="34" charset="0"/>
                <a:cs typeface="Times New Roman" panose="02020603050405020304" pitchFamily="18" charset="0"/>
              </a:rPr>
              <a:t>-2 </a:t>
            </a:r>
            <a:r>
              <a:rPr lang="en-US" sz="1800" dirty="0">
                <a:latin typeface="Aptos" panose="020B0004020202020204" pitchFamily="34" charset="0"/>
                <a:cs typeface="Times New Roman" panose="02020603050405020304" pitchFamily="18" charset="0"/>
              </a:rPr>
              <a:t>d/dz (</a:t>
            </a:r>
            <a:r>
              <a:rPr lang="en-US" sz="1800" dirty="0"/>
              <a:t>(</a:t>
            </a:r>
            <a:r>
              <a:rPr lang="en-US" sz="1800" b="1" dirty="0">
                <a:latin typeface="Times New Roman" panose="02020603050405020304" pitchFamily="18" charset="0"/>
                <a:cs typeface="Times New Roman" panose="02020603050405020304" pitchFamily="18" charset="0"/>
              </a:rPr>
              <a:t>1 +e</a:t>
            </a:r>
            <a:r>
              <a:rPr lang="en-US" sz="1800" b="1" baseline="30000" dirty="0">
                <a:latin typeface="Times New Roman" panose="02020603050405020304" pitchFamily="18" charset="0"/>
                <a:cs typeface="Times New Roman" panose="02020603050405020304" pitchFamily="18" charset="0"/>
              </a:rPr>
              <a:t>-</a:t>
            </a:r>
            <a:r>
              <a:rPr lang="en-US" sz="1800" b="1" baseline="30000" dirty="0">
                <a:latin typeface="Aptos" panose="020B0004020202020204" pitchFamily="34" charset="0"/>
                <a:cs typeface="Times New Roman" panose="02020603050405020304" pitchFamily="18" charset="0"/>
              </a:rPr>
              <a:t>(z)</a:t>
            </a:r>
            <a:r>
              <a:rPr lang="en-US" sz="1800" b="1" dirty="0">
                <a:latin typeface="Aptos" panose="020B0004020202020204" pitchFamily="34" charset="0"/>
                <a:cs typeface="Times New Roman" panose="02020603050405020304" pitchFamily="18" charset="0"/>
              </a:rPr>
              <a:t> ))</a:t>
            </a:r>
          </a:p>
          <a:p>
            <a:pPr marL="0" indent="0">
              <a:buNone/>
            </a:pPr>
            <a:r>
              <a:rPr lang="en-US" sz="1800" dirty="0"/>
              <a:t>3. Differentiate the inner function: derivative a constant is 0 and derivative of </a:t>
            </a:r>
            <a:r>
              <a:rPr lang="en-US" sz="1800" b="1" dirty="0">
                <a:latin typeface="Times New Roman" panose="02020603050405020304" pitchFamily="18" charset="0"/>
                <a:cs typeface="Times New Roman" panose="02020603050405020304" pitchFamily="18" charset="0"/>
              </a:rPr>
              <a:t>e</a:t>
            </a:r>
            <a:r>
              <a:rPr lang="en-US" sz="1800" b="1" baseline="30000" dirty="0">
                <a:latin typeface="Times New Roman" panose="02020603050405020304" pitchFamily="18" charset="0"/>
                <a:cs typeface="Times New Roman" panose="02020603050405020304" pitchFamily="18" charset="0"/>
              </a:rPr>
              <a:t>-</a:t>
            </a:r>
            <a:r>
              <a:rPr lang="en-US" sz="1800" b="1" baseline="30000" dirty="0">
                <a:latin typeface="Aptos" panose="020B0004020202020204" pitchFamily="34" charset="0"/>
                <a:cs typeface="Times New Roman" panose="02020603050405020304" pitchFamily="18" charset="0"/>
              </a:rPr>
              <a:t>(z)  </a:t>
            </a:r>
            <a:r>
              <a:rPr lang="en-US" sz="1800" b="1" dirty="0">
                <a:latin typeface="Aptos" panose="020B0004020202020204" pitchFamily="34" charset="0"/>
                <a:cs typeface="Times New Roman" panose="02020603050405020304" pitchFamily="18" charset="0"/>
              </a:rPr>
              <a:t>requires a chain rule.</a:t>
            </a:r>
          </a:p>
          <a:p>
            <a:pPr marL="0" indent="0">
              <a:buNone/>
            </a:pPr>
            <a:r>
              <a:rPr lang="en-US" sz="2000" dirty="0">
                <a:latin typeface="Aptos" panose="020B0004020202020204" pitchFamily="34" charset="0"/>
                <a:cs typeface="Times New Roman" panose="02020603050405020304" pitchFamily="18" charset="0"/>
              </a:rPr>
              <a:t>d/dz (</a:t>
            </a:r>
            <a:r>
              <a:rPr lang="en-US" sz="2000" dirty="0"/>
              <a:t>(</a:t>
            </a:r>
            <a:r>
              <a:rPr lang="en-US" sz="2000" b="1" dirty="0">
                <a:latin typeface="Times New Roman" panose="02020603050405020304" pitchFamily="18" charset="0"/>
                <a:cs typeface="Times New Roman" panose="02020603050405020304" pitchFamily="18" charset="0"/>
              </a:rPr>
              <a:t>1 +e</a:t>
            </a:r>
            <a:r>
              <a:rPr lang="en-US" sz="2000" b="1" baseline="30000" dirty="0">
                <a:latin typeface="Times New Roman" panose="02020603050405020304" pitchFamily="18"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(z)</a:t>
            </a:r>
            <a:r>
              <a:rPr lang="en-US" sz="2000" b="1" dirty="0">
                <a:latin typeface="Aptos" panose="020B0004020202020204" pitchFamily="34" charset="0"/>
                <a:cs typeface="Times New Roman" panose="02020603050405020304" pitchFamily="18" charset="0"/>
              </a:rPr>
              <a:t> ))=  0  + (</a:t>
            </a:r>
            <a:r>
              <a:rPr lang="en-US" sz="2000" b="1" dirty="0">
                <a:latin typeface="Times New Roman" panose="02020603050405020304" pitchFamily="18" charset="0"/>
                <a:cs typeface="Times New Roman" panose="02020603050405020304" pitchFamily="18" charset="0"/>
              </a:rPr>
              <a:t>e</a:t>
            </a:r>
            <a:r>
              <a:rPr lang="en-US" sz="2000" b="1" baseline="30000" dirty="0">
                <a:latin typeface="Times New Roman" panose="02020603050405020304" pitchFamily="18"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(z) . </a:t>
            </a:r>
            <a:r>
              <a:rPr lang="en-US" sz="2000" b="1" dirty="0">
                <a:latin typeface="Aptos" panose="020B0004020202020204" pitchFamily="34" charset="0"/>
                <a:cs typeface="Times New Roman" panose="02020603050405020304" pitchFamily="18" charset="0"/>
              </a:rPr>
              <a:t>(-1) ) = -</a:t>
            </a:r>
            <a:r>
              <a:rPr lang="en-US" sz="2000" b="1" dirty="0">
                <a:latin typeface="Times New Roman" panose="02020603050405020304" pitchFamily="18" charset="0"/>
                <a:cs typeface="Times New Roman" panose="02020603050405020304" pitchFamily="18" charset="0"/>
              </a:rPr>
              <a:t> e</a:t>
            </a:r>
            <a:r>
              <a:rPr lang="en-US" sz="2000" b="1" baseline="30000" dirty="0">
                <a:latin typeface="Times New Roman" panose="02020603050405020304" pitchFamily="18"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(z)</a:t>
            </a:r>
          </a:p>
          <a:p>
            <a:pPr marL="0" indent="0">
              <a:buNone/>
            </a:pPr>
            <a:r>
              <a:rPr lang="en-US" sz="2000" dirty="0"/>
              <a:t>4. Combine and simplify:  </a:t>
            </a:r>
            <a:r>
              <a:rPr lang="en-US" sz="2000" b="1" dirty="0">
                <a:latin typeface="Aptos" panose="020B0004020202020204" pitchFamily="34"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e</a:t>
            </a:r>
            <a:r>
              <a:rPr lang="en-US" sz="2000" b="1" baseline="30000" dirty="0">
                <a:latin typeface="Times New Roman" panose="02020603050405020304" pitchFamily="18"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(z)  </a:t>
            </a:r>
            <a:r>
              <a:rPr lang="en-US" sz="2000" b="1" dirty="0">
                <a:latin typeface="Aptos" panose="020B0004020202020204" pitchFamily="34" charset="0"/>
                <a:cs typeface="Times New Roman" panose="02020603050405020304" pitchFamily="18" charset="0"/>
              </a:rPr>
              <a:t>(-1 (</a:t>
            </a:r>
            <a:r>
              <a:rPr lang="en-US" sz="2000" b="1" dirty="0">
                <a:latin typeface="Times New Roman" panose="02020603050405020304" pitchFamily="18" charset="0"/>
                <a:cs typeface="Times New Roman" panose="02020603050405020304" pitchFamily="18" charset="0"/>
              </a:rPr>
              <a:t>1 +e-</a:t>
            </a:r>
            <a:r>
              <a:rPr lang="en-US" sz="2000" b="1" dirty="0">
                <a:latin typeface="Aptos" panose="020B0004020202020204" pitchFamily="34" charset="0"/>
                <a:cs typeface="Times New Roman" panose="02020603050405020304" pitchFamily="18" charset="0"/>
              </a:rPr>
              <a:t>(z) )</a:t>
            </a:r>
            <a:r>
              <a:rPr lang="en-US" sz="2000" b="1" baseline="30000" dirty="0">
                <a:latin typeface="Aptos" panose="020B0004020202020204" pitchFamily="34" charset="0"/>
                <a:cs typeface="Times New Roman" panose="02020603050405020304" pitchFamily="18" charset="0"/>
              </a:rPr>
              <a:t>-2 </a:t>
            </a:r>
            <a:r>
              <a:rPr lang="en-US" sz="2000" b="1" dirty="0">
                <a:latin typeface="Aptos" panose="020B0004020202020204" pitchFamily="34" charset="0"/>
                <a:cs typeface="Times New Roman" panose="02020603050405020304" pitchFamily="18" charset="0"/>
              </a:rPr>
              <a:t>) = </a:t>
            </a:r>
            <a:r>
              <a:rPr lang="en-US" sz="2000" b="1" dirty="0">
                <a:latin typeface="Times New Roman" panose="02020603050405020304" pitchFamily="18" charset="0"/>
                <a:cs typeface="Times New Roman" panose="02020603050405020304" pitchFamily="18" charset="0"/>
              </a:rPr>
              <a:t>e</a:t>
            </a:r>
            <a:r>
              <a:rPr lang="en-US" sz="2000" b="1" baseline="30000" dirty="0">
                <a:latin typeface="Times New Roman" panose="02020603050405020304" pitchFamily="18"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(z)</a:t>
            </a:r>
            <a:r>
              <a:rPr lang="en-US" sz="2000" b="1" dirty="0">
                <a:latin typeface="Aptos" panose="020B0004020202020204" pitchFamily="34" charset="0"/>
                <a:cs typeface="Times New Roman" panose="02020603050405020304" pitchFamily="18" charset="0"/>
              </a:rPr>
              <a:t> (1+ </a:t>
            </a:r>
            <a:r>
              <a:rPr lang="en-US" sz="2000" b="1" dirty="0">
                <a:latin typeface="Times New Roman" panose="02020603050405020304" pitchFamily="18" charset="0"/>
                <a:cs typeface="Times New Roman" panose="02020603050405020304" pitchFamily="18" charset="0"/>
              </a:rPr>
              <a:t>e</a:t>
            </a:r>
            <a:r>
              <a:rPr lang="en-US" sz="2000" b="1" baseline="30000" dirty="0">
                <a:latin typeface="Times New Roman" panose="02020603050405020304" pitchFamily="18"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(z)</a:t>
            </a:r>
            <a:r>
              <a:rPr lang="en-US" sz="2000" b="1" dirty="0">
                <a:latin typeface="Aptos" panose="020B0004020202020204" pitchFamily="34"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-2</a:t>
            </a:r>
          </a:p>
          <a:p>
            <a:pPr marL="0" indent="0">
              <a:buNone/>
            </a:pPr>
            <a:r>
              <a:rPr lang="en-US" sz="2000" dirty="0"/>
              <a:t>Convert the negative exponent back into a fraction format:</a:t>
            </a:r>
          </a:p>
          <a:p>
            <a:pPr marL="0" indent="0">
              <a:buNone/>
            </a:pPr>
            <a:r>
              <a:rPr lang="en-US" sz="2000" b="1" dirty="0">
                <a:latin typeface="Aptos" panose="020B0004020202020204" pitchFamily="34" charset="0"/>
                <a:cs typeface="Times New Roman" panose="02020603050405020304" pitchFamily="18" charset="0"/>
              </a:rPr>
              <a:t>		= </a:t>
            </a:r>
            <a:r>
              <a:rPr lang="en-US" sz="2000" b="1" dirty="0">
                <a:latin typeface="Times New Roman" panose="02020603050405020304" pitchFamily="18" charset="0"/>
                <a:cs typeface="Times New Roman" panose="02020603050405020304" pitchFamily="18" charset="0"/>
              </a:rPr>
              <a:t> e</a:t>
            </a:r>
            <a:r>
              <a:rPr lang="en-US" sz="2000" b="1" baseline="30000" dirty="0">
                <a:latin typeface="Times New Roman" panose="02020603050405020304" pitchFamily="18"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(z)  </a:t>
            </a:r>
            <a:r>
              <a:rPr lang="en-US" sz="2000" b="1" dirty="0">
                <a:latin typeface="Aptos" panose="020B0004020202020204" pitchFamily="34" charset="0"/>
                <a:cs typeface="Times New Roman" panose="02020603050405020304" pitchFamily="18" charset="0"/>
              </a:rPr>
              <a:t>/ (1+ </a:t>
            </a:r>
            <a:r>
              <a:rPr lang="en-US" sz="2000" b="1" dirty="0">
                <a:latin typeface="Times New Roman" panose="02020603050405020304" pitchFamily="18" charset="0"/>
                <a:cs typeface="Times New Roman" panose="02020603050405020304" pitchFamily="18" charset="0"/>
              </a:rPr>
              <a:t>e</a:t>
            </a:r>
            <a:r>
              <a:rPr lang="en-US" sz="2000" b="1" baseline="30000" dirty="0">
                <a:latin typeface="Times New Roman" panose="02020603050405020304" pitchFamily="18"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(z)</a:t>
            </a:r>
            <a:r>
              <a:rPr lang="en-US" sz="2000" b="1" dirty="0">
                <a:latin typeface="Aptos" panose="020B0004020202020204" pitchFamily="34" charset="0"/>
                <a:cs typeface="Times New Roman" panose="02020603050405020304" pitchFamily="18" charset="0"/>
              </a:rPr>
              <a:t>)</a:t>
            </a:r>
            <a:r>
              <a:rPr lang="en-US" sz="2000" b="1" baseline="30000" dirty="0">
                <a:latin typeface="Aptos" panose="020B0004020202020204" pitchFamily="34" charset="0"/>
                <a:cs typeface="Times New Roman" panose="02020603050405020304" pitchFamily="18" charset="0"/>
              </a:rPr>
              <a:t>2</a:t>
            </a:r>
          </a:p>
          <a:p>
            <a:pPr marL="0" indent="0">
              <a:buNone/>
            </a:pPr>
            <a:r>
              <a:rPr lang="en-US" sz="2000" dirty="0"/>
              <a:t>This derivative is frequently used in machine learning algorithms.</a:t>
            </a:r>
            <a:endParaRPr lang="en-US" sz="2000" b="1" baseline="30000" dirty="0">
              <a:latin typeface="Aptos" panose="020B0004020202020204" pitchFamily="34" charset="0"/>
              <a:cs typeface="Times New Roman" panose="02020603050405020304" pitchFamily="18" charset="0"/>
            </a:endParaRPr>
          </a:p>
          <a:p>
            <a:pPr marL="0" indent="0">
              <a:buNone/>
            </a:pPr>
            <a:endParaRPr lang="en-US" sz="2000" b="1" dirty="0">
              <a:latin typeface="Aptos" panose="020B0004020202020204" pitchFamily="34" charset="0"/>
              <a:cs typeface="Times New Roman" panose="02020603050405020304" pitchFamily="18" charset="0"/>
            </a:endParaRPr>
          </a:p>
          <a:p>
            <a:pPr marL="0" indent="0">
              <a:buNone/>
            </a:pPr>
            <a:endParaRPr lang="en-US" sz="2000" dirty="0">
              <a:latin typeface="Aptos" panose="020B0004020202020204" pitchFamily="34" charset="0"/>
              <a:cs typeface="Times New Roman" panose="02020603050405020304" pitchFamily="18" charset="0"/>
            </a:endParaRPr>
          </a:p>
          <a:p>
            <a:pPr marL="0" indent="0">
              <a:buNone/>
            </a:pPr>
            <a:endParaRPr lang="en-US" sz="2000" dirty="0"/>
          </a:p>
        </p:txBody>
      </p:sp>
    </p:spTree>
    <p:extLst>
      <p:ext uri="{BB962C8B-B14F-4D97-AF65-F5344CB8AC3E}">
        <p14:creationId xmlns:p14="http://schemas.microsoft.com/office/powerpoint/2010/main" val="22885906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739E65-8C30-8857-1D8F-3DA1674A97BF}"/>
              </a:ext>
            </a:extLst>
          </p:cNvPr>
          <p:cNvSpPr>
            <a:spLocks noGrp="1"/>
          </p:cNvSpPr>
          <p:nvPr>
            <p:ph idx="1"/>
          </p:nvPr>
        </p:nvSpPr>
        <p:spPr>
          <a:xfrm>
            <a:off x="838200" y="508606"/>
            <a:ext cx="10515600" cy="5840787"/>
          </a:xfrm>
        </p:spPr>
        <p:txBody>
          <a:bodyPr>
            <a:normAutofit fontScale="85000" lnSpcReduction="20000"/>
          </a:bodyPr>
          <a:lstStyle/>
          <a:p>
            <a:pPr marL="0" indent="0">
              <a:buNone/>
            </a:pPr>
            <a:r>
              <a:rPr lang="en-US" sz="2600" dirty="0">
                <a:latin typeface="Aptos" panose="020B0004020202020204" pitchFamily="34" charset="0"/>
              </a:rPr>
              <a:t>d/dz (</a:t>
            </a:r>
            <a:r>
              <a:rPr lang="en-US" sz="2600" b="1" dirty="0">
                <a:latin typeface="Aptos" panose="020B0004020202020204" pitchFamily="34" charset="0"/>
                <a:cs typeface="Times New Roman" panose="02020603050405020304" pitchFamily="18" charset="0"/>
              </a:rPr>
              <a:t>1/1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(1 +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a:t>
            </a:r>
            <a:r>
              <a:rPr lang="en-US" sz="2600" b="1" baseline="30000" dirty="0">
                <a:latin typeface="Aptos" panose="020B0004020202020204" pitchFamily="34" charset="0"/>
                <a:cs typeface="Times New Roman" panose="02020603050405020304" pitchFamily="18" charset="0"/>
              </a:rPr>
              <a:t>2</a:t>
            </a:r>
            <a:r>
              <a:rPr lang="en-US" sz="2600" b="1" dirty="0">
                <a:latin typeface="Aptos" panose="020B0004020202020204" pitchFamily="34" charset="0"/>
                <a:cs typeface="Times New Roman" panose="02020603050405020304" pitchFamily="18" charset="0"/>
              </a:rPr>
              <a:t> </a:t>
            </a:r>
          </a:p>
          <a:p>
            <a:pPr marL="0" indent="0">
              <a:buNone/>
            </a:pPr>
            <a:r>
              <a:rPr lang="en-US" sz="2600" dirty="0">
                <a:latin typeface="Aptos" panose="020B0004020202020204" pitchFamily="34" charset="0"/>
              </a:rPr>
              <a:t>= </a:t>
            </a:r>
            <a:r>
              <a:rPr lang="el-GR" sz="2600" dirty="0">
                <a:latin typeface="Aptos" panose="020B0004020202020204" pitchFamily="34" charset="0"/>
                <a:cs typeface="Times New Roman" panose="02020603050405020304" pitchFamily="18" charset="0"/>
              </a:rPr>
              <a:t>σ</a:t>
            </a:r>
            <a:r>
              <a:rPr lang="en-US" sz="2600" dirty="0">
                <a:latin typeface="Aptos" panose="020B0004020202020204" pitchFamily="34" charset="0"/>
                <a:cs typeface="Times New Roman" panose="02020603050405020304" pitchFamily="18" charset="0"/>
              </a:rPr>
              <a:t>(z)(1- </a:t>
            </a:r>
            <a:r>
              <a:rPr lang="el-GR" sz="2600" dirty="0">
                <a:latin typeface="Aptos" panose="020B0004020202020204" pitchFamily="34" charset="0"/>
                <a:cs typeface="Times New Roman" panose="02020603050405020304" pitchFamily="18" charset="0"/>
              </a:rPr>
              <a:t>σ</a:t>
            </a:r>
            <a:r>
              <a:rPr lang="en-US" sz="2600" dirty="0">
                <a:latin typeface="Aptos" panose="020B0004020202020204" pitchFamily="34" charset="0"/>
                <a:cs typeface="Times New Roman" panose="02020603050405020304" pitchFamily="18" charset="0"/>
              </a:rPr>
              <a:t>(z)) </a:t>
            </a:r>
          </a:p>
          <a:p>
            <a:pPr marL="0" indent="0">
              <a:buNone/>
            </a:pPr>
            <a:r>
              <a:rPr lang="en-US" sz="2600" dirty="0">
                <a:latin typeface="Aptos" panose="020B0004020202020204" pitchFamily="34" charset="0"/>
                <a:cs typeface="Times New Roman" panose="02020603050405020304" pitchFamily="18" charset="0"/>
              </a:rPr>
              <a:t>Proof:</a:t>
            </a:r>
          </a:p>
          <a:p>
            <a:pPr marL="0" indent="0">
              <a:buNone/>
            </a:pPr>
            <a:r>
              <a:rPr lang="en-US" sz="2600" dirty="0">
                <a:latin typeface="Aptos" panose="020B0004020202020204" pitchFamily="34" charset="0"/>
                <a:cs typeface="Times New Roman" panose="02020603050405020304" pitchFamily="18" charset="0"/>
              </a:rPr>
              <a:t>Step-1: 			</a:t>
            </a:r>
            <a:r>
              <a:rPr lang="en-US" sz="2600" b="1" dirty="0">
                <a:latin typeface="Aptos" panose="020B0004020202020204" pitchFamily="34" charset="0"/>
                <a:cs typeface="Times New Roman" panose="02020603050405020304" pitchFamily="18" charset="0"/>
              </a:rPr>
              <a:t>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(1 +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a:t>
            </a:r>
            <a:r>
              <a:rPr lang="en-US" sz="2600" b="1" baseline="30000" dirty="0">
                <a:latin typeface="Aptos" panose="020B0004020202020204" pitchFamily="34" charset="0"/>
                <a:cs typeface="Times New Roman" panose="02020603050405020304" pitchFamily="18" charset="0"/>
              </a:rPr>
              <a:t>2</a:t>
            </a:r>
            <a:r>
              <a:rPr lang="en-US" sz="2600" b="1" dirty="0">
                <a:latin typeface="Aptos" panose="020B0004020202020204" pitchFamily="34" charset="0"/>
                <a:cs typeface="Times New Roman" panose="02020603050405020304" pitchFamily="18" charset="0"/>
              </a:rPr>
              <a:t>  = 1/(1 +e</a:t>
            </a:r>
            <a:r>
              <a:rPr lang="en-US" sz="2600" b="1" baseline="30000" dirty="0">
                <a:latin typeface="Aptos" panose="020B0004020202020204" pitchFamily="34" charset="0"/>
                <a:cs typeface="Times New Roman" panose="02020603050405020304" pitchFamily="18" charset="0"/>
              </a:rPr>
              <a:t>-(z)</a:t>
            </a:r>
            <a:r>
              <a:rPr lang="en-US" sz="2600" b="1" dirty="0">
                <a:latin typeface="Aptos" panose="020B0004020202020204" pitchFamily="34" charset="0"/>
                <a:cs typeface="Times New Roman" panose="02020603050405020304" pitchFamily="18" charset="0"/>
              </a:rPr>
              <a:t>)</a:t>
            </a:r>
            <a:r>
              <a:rPr lang="en-US" sz="2600" b="1" baseline="30000" dirty="0">
                <a:latin typeface="Aptos" panose="020B0004020202020204" pitchFamily="34" charset="0"/>
                <a:cs typeface="Times New Roman" panose="02020603050405020304" pitchFamily="18" charset="0"/>
              </a:rPr>
              <a:t> </a:t>
            </a:r>
            <a:r>
              <a:rPr lang="en-US" sz="2600" b="1" dirty="0">
                <a:latin typeface="Aptos" panose="020B0004020202020204" pitchFamily="34" charset="0"/>
                <a:cs typeface="Times New Roman" panose="02020603050405020304" pitchFamily="18" charset="0"/>
              </a:rPr>
              <a:t> .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)/1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a:t>
            </a:r>
          </a:p>
          <a:p>
            <a:pPr marL="0" indent="0">
              <a:buNone/>
            </a:pPr>
            <a:r>
              <a:rPr lang="en-US" sz="2600" b="1" dirty="0">
                <a:latin typeface="Aptos" panose="020B0004020202020204" pitchFamily="34" charset="0"/>
                <a:cs typeface="Times New Roman" panose="02020603050405020304" pitchFamily="18" charset="0"/>
              </a:rPr>
              <a:t> or  			</a:t>
            </a:r>
            <a:r>
              <a:rPr lang="el-GR" sz="2600" dirty="0">
                <a:latin typeface="Aptos" panose="020B0004020202020204" pitchFamily="34" charset="0"/>
                <a:cs typeface="Times New Roman" panose="02020603050405020304" pitchFamily="18" charset="0"/>
              </a:rPr>
              <a:t>σ</a:t>
            </a:r>
            <a:r>
              <a:rPr lang="en-US" sz="2600" dirty="0">
                <a:latin typeface="Aptos" panose="020B0004020202020204" pitchFamily="34" charset="0"/>
                <a:cs typeface="Times New Roman" panose="02020603050405020304" pitchFamily="18" charset="0"/>
              </a:rPr>
              <a:t>(z) . </a:t>
            </a:r>
            <a:r>
              <a:rPr lang="en-US" sz="2600" b="1" dirty="0">
                <a:latin typeface="Aptos" panose="020B0004020202020204" pitchFamily="34" charset="0"/>
                <a:cs typeface="Times New Roman" panose="02020603050405020304" pitchFamily="18" charset="0"/>
              </a:rPr>
              <a:t>(e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)/1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a:t>
            </a:r>
          </a:p>
          <a:p>
            <a:pPr marL="0" indent="0">
              <a:buNone/>
            </a:pPr>
            <a:r>
              <a:rPr lang="en-US" sz="2600" b="1" dirty="0">
                <a:latin typeface="Aptos" panose="020B0004020202020204" pitchFamily="34" charset="0"/>
                <a:cs typeface="Times New Roman" panose="02020603050405020304" pitchFamily="18" charset="0"/>
              </a:rPr>
              <a:t>Step-2:  </a:t>
            </a:r>
            <a:r>
              <a:rPr lang="en-US" sz="2600" dirty="0">
                <a:latin typeface="Aptos" panose="020B0004020202020204" pitchFamily="34" charset="0"/>
                <a:cs typeface="Times New Roman" panose="02020603050405020304" pitchFamily="18" charset="0"/>
              </a:rPr>
              <a:t>add 1 and subtract -1 in numerator:</a:t>
            </a:r>
          </a:p>
          <a:p>
            <a:pPr marL="0" indent="0">
              <a:buNone/>
            </a:pPr>
            <a:r>
              <a:rPr lang="en-US" sz="2600" b="1" dirty="0">
                <a:latin typeface="Aptos" panose="020B0004020202020204" pitchFamily="34" charset="0"/>
                <a:cs typeface="Times New Roman" panose="02020603050405020304" pitchFamily="18" charset="0"/>
              </a:rPr>
              <a:t>(e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)/1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a:t>
            </a:r>
            <a:r>
              <a:rPr lang="en-US" sz="2600" b="1" dirty="0">
                <a:latin typeface="Aptos" panose="020B0004020202020204" pitchFamily="34" charset="0"/>
                <a:cs typeface="Times New Roman" panose="02020603050405020304" pitchFamily="18" charset="0"/>
                <a:sym typeface="Wingdings" panose="05000000000000000000" pitchFamily="2" charset="2"/>
              </a:rPr>
              <a:t> 		(1 + </a:t>
            </a:r>
            <a:r>
              <a:rPr lang="en-US" sz="2600" b="1" dirty="0">
                <a:latin typeface="Aptos" panose="020B0004020202020204" pitchFamily="34" charset="0"/>
                <a:cs typeface="Times New Roman" panose="02020603050405020304" pitchFamily="18" charset="0"/>
              </a:rPr>
              <a:t>(e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-1 ) /1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a:t>
            </a:r>
          </a:p>
          <a:p>
            <a:pPr marL="0" indent="0">
              <a:buNone/>
            </a:pPr>
            <a:r>
              <a:rPr lang="en-US" sz="2600" b="1" dirty="0">
                <a:latin typeface="Aptos" panose="020B0004020202020204" pitchFamily="34" charset="0"/>
                <a:cs typeface="Times New Roman" panose="02020603050405020304" pitchFamily="18" charset="0"/>
                <a:sym typeface="Wingdings" panose="05000000000000000000" pitchFamily="2" charset="2"/>
              </a:rPr>
              <a:t>Step-3 split:		</a:t>
            </a:r>
            <a:r>
              <a:rPr lang="en-US" sz="2600" dirty="0">
                <a:latin typeface="Aptos" panose="020B0004020202020204" pitchFamily="34" charset="0"/>
                <a:cs typeface="Times New Roman" panose="02020603050405020304" pitchFamily="18" charset="0"/>
                <a:sym typeface="Wingdings" panose="05000000000000000000" pitchFamily="2" charset="2"/>
              </a:rPr>
              <a:t>1 + </a:t>
            </a:r>
            <a:r>
              <a:rPr lang="en-US" sz="2600" dirty="0">
                <a:latin typeface="Aptos" panose="020B0004020202020204" pitchFamily="34" charset="0"/>
                <a:cs typeface="Times New Roman" panose="02020603050405020304" pitchFamily="18" charset="0"/>
              </a:rPr>
              <a:t>(e</a:t>
            </a:r>
            <a:r>
              <a:rPr lang="en-US" sz="2600" baseline="30000" dirty="0">
                <a:latin typeface="Aptos" panose="020B0004020202020204" pitchFamily="34" charset="0"/>
                <a:cs typeface="Times New Roman" panose="02020603050405020304" pitchFamily="18" charset="0"/>
              </a:rPr>
              <a:t>-z  </a:t>
            </a:r>
            <a:r>
              <a:rPr lang="en-US" sz="2600" dirty="0">
                <a:latin typeface="Aptos" panose="020B0004020202020204" pitchFamily="34" charset="0"/>
                <a:cs typeface="Times New Roman" panose="02020603050405020304" pitchFamily="18" charset="0"/>
              </a:rPr>
              <a:t>)  /  1 + e</a:t>
            </a:r>
            <a:r>
              <a:rPr lang="en-US" sz="2600" baseline="30000" dirty="0">
                <a:latin typeface="Aptos" panose="020B0004020202020204" pitchFamily="34" charset="0"/>
                <a:cs typeface="Times New Roman" panose="02020603050405020304" pitchFamily="18" charset="0"/>
              </a:rPr>
              <a:t>-z  </a:t>
            </a:r>
            <a:r>
              <a:rPr lang="en-US" sz="2600" dirty="0">
                <a:latin typeface="Aptos" panose="020B0004020202020204" pitchFamily="34" charset="0"/>
                <a:cs typeface="Times New Roman" panose="02020603050405020304" pitchFamily="18" charset="0"/>
              </a:rPr>
              <a:t> - </a:t>
            </a:r>
            <a:r>
              <a:rPr lang="en-US" sz="2600" b="1" dirty="0">
                <a:latin typeface="Aptos" panose="020B0004020202020204" pitchFamily="34" charset="0"/>
                <a:cs typeface="Times New Roman" panose="02020603050405020304" pitchFamily="18" charset="0"/>
              </a:rPr>
              <a:t>-1  /1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 </a:t>
            </a:r>
          </a:p>
          <a:p>
            <a:pPr marL="0" indent="0">
              <a:buNone/>
            </a:pPr>
            <a:r>
              <a:rPr lang="en-US" sz="2600" b="1" dirty="0">
                <a:latin typeface="Aptos" panose="020B0004020202020204" pitchFamily="34" charset="0"/>
                <a:cs typeface="Times New Roman" panose="02020603050405020304" pitchFamily="18" charset="0"/>
                <a:sym typeface="Wingdings" panose="05000000000000000000" pitchFamily="2" charset="2"/>
              </a:rPr>
              <a:t>Step 4:   substitute:    	1 - </a:t>
            </a:r>
            <a:r>
              <a:rPr lang="el-GR" sz="2600" dirty="0">
                <a:latin typeface="Aptos" panose="020B0004020202020204" pitchFamily="34" charset="0"/>
                <a:cs typeface="Times New Roman" panose="02020603050405020304" pitchFamily="18" charset="0"/>
              </a:rPr>
              <a:t>σ</a:t>
            </a:r>
            <a:r>
              <a:rPr lang="en-US" sz="2600" dirty="0">
                <a:latin typeface="Aptos" panose="020B0004020202020204" pitchFamily="34" charset="0"/>
                <a:cs typeface="Times New Roman" panose="02020603050405020304" pitchFamily="18" charset="0"/>
              </a:rPr>
              <a:t>(z)</a:t>
            </a:r>
          </a:p>
          <a:p>
            <a:pPr marL="0" indent="0">
              <a:buNone/>
            </a:pPr>
            <a:r>
              <a:rPr lang="en-US" sz="2600" dirty="0">
                <a:latin typeface="Aptos" panose="020B0004020202020204" pitchFamily="34" charset="0"/>
                <a:cs typeface="Times New Roman" panose="02020603050405020304" pitchFamily="18" charset="0"/>
              </a:rPr>
              <a:t>Step-5 combine parts (</a:t>
            </a:r>
            <a:r>
              <a:rPr lang="el-GR" sz="2600" dirty="0">
                <a:latin typeface="Aptos" panose="020B0004020202020204" pitchFamily="34" charset="0"/>
                <a:cs typeface="Times New Roman" panose="02020603050405020304" pitchFamily="18" charset="0"/>
              </a:rPr>
              <a:t>σ</a:t>
            </a:r>
            <a:r>
              <a:rPr lang="en-US" sz="2600" dirty="0">
                <a:latin typeface="Aptos" panose="020B0004020202020204" pitchFamily="34" charset="0"/>
                <a:cs typeface="Times New Roman" panose="02020603050405020304" pitchFamily="18" charset="0"/>
              </a:rPr>
              <a:t>(z) . </a:t>
            </a:r>
            <a:r>
              <a:rPr lang="en-US" sz="2600" b="1" dirty="0">
                <a:latin typeface="Aptos" panose="020B0004020202020204" pitchFamily="34" charset="0"/>
                <a:cs typeface="Times New Roman" panose="02020603050405020304" pitchFamily="18" charset="0"/>
              </a:rPr>
              <a:t>(e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)/1 +e</a:t>
            </a:r>
            <a:r>
              <a:rPr lang="en-US" sz="2600" b="1" baseline="300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rPr>
              <a:t>)</a:t>
            </a:r>
          </a:p>
          <a:p>
            <a:pPr marL="0" indent="0">
              <a:buNone/>
            </a:pPr>
            <a:r>
              <a:rPr lang="en-US" sz="2600" dirty="0">
                <a:latin typeface="Aptos" panose="020B0004020202020204" pitchFamily="34" charset="0"/>
                <a:cs typeface="Times New Roman" panose="02020603050405020304" pitchFamily="18" charset="0"/>
              </a:rPr>
              <a:t> multiply results:		</a:t>
            </a:r>
            <a:r>
              <a:rPr lang="el-GR" sz="2600" dirty="0">
                <a:latin typeface="Aptos" panose="020B0004020202020204" pitchFamily="34" charset="0"/>
                <a:cs typeface="Times New Roman" panose="02020603050405020304" pitchFamily="18" charset="0"/>
              </a:rPr>
              <a:t> σ</a:t>
            </a:r>
            <a:r>
              <a:rPr lang="en-US" sz="2600" dirty="0">
                <a:latin typeface="Aptos" panose="020B0004020202020204" pitchFamily="34" charset="0"/>
                <a:cs typeface="Times New Roman" panose="02020603050405020304" pitchFamily="18" charset="0"/>
              </a:rPr>
              <a:t>(z) (</a:t>
            </a:r>
            <a:r>
              <a:rPr lang="en-US" sz="2600" b="1" dirty="0">
                <a:latin typeface="Aptos" panose="020B0004020202020204" pitchFamily="34" charset="0"/>
                <a:cs typeface="Times New Roman" panose="02020603050405020304" pitchFamily="18" charset="0"/>
                <a:sym typeface="Wingdings" panose="05000000000000000000" pitchFamily="2" charset="2"/>
              </a:rPr>
              <a:t>1 - </a:t>
            </a:r>
            <a:r>
              <a:rPr lang="el-GR" sz="2600" dirty="0">
                <a:latin typeface="Aptos" panose="020B0004020202020204" pitchFamily="34" charset="0"/>
                <a:cs typeface="Times New Roman" panose="02020603050405020304" pitchFamily="18" charset="0"/>
              </a:rPr>
              <a:t>σ</a:t>
            </a:r>
            <a:r>
              <a:rPr lang="en-US" sz="2600" dirty="0">
                <a:latin typeface="Aptos" panose="020B0004020202020204" pitchFamily="34" charset="0"/>
                <a:cs typeface="Times New Roman" panose="02020603050405020304" pitchFamily="18" charset="0"/>
              </a:rPr>
              <a:t>(z))</a:t>
            </a:r>
          </a:p>
          <a:p>
            <a:pPr marL="0" indent="0">
              <a:buNone/>
            </a:pPr>
            <a:r>
              <a:rPr lang="en-US" sz="2600" dirty="0">
                <a:latin typeface="Aptos" panose="020B0004020202020204" pitchFamily="34" charset="0"/>
                <a:cs typeface="Times New Roman" panose="02020603050405020304" pitchFamily="18" charset="0"/>
              </a:rPr>
              <a:t>So, in practice once you compute a</a:t>
            </a:r>
            <a:r>
              <a:rPr lang="en-US" sz="2600" baseline="30000" dirty="0">
                <a:latin typeface="Aptos" panose="020B0004020202020204" pitchFamily="34" charset="0"/>
                <a:cs typeface="Times New Roman" panose="02020603050405020304" pitchFamily="18" charset="0"/>
              </a:rPr>
              <a:t>2</a:t>
            </a:r>
            <a:r>
              <a:rPr lang="en-US" sz="2600" dirty="0">
                <a:latin typeface="Aptos" panose="020B0004020202020204" pitchFamily="34" charset="0"/>
                <a:cs typeface="Times New Roman" panose="02020603050405020304" pitchFamily="18" charset="0"/>
              </a:rPr>
              <a:t>, </a:t>
            </a:r>
            <a:r>
              <a:rPr lang="en-US" sz="2600" baseline="30000" dirty="0">
                <a:latin typeface="Aptos" panose="020B0004020202020204" pitchFamily="34" charset="0"/>
                <a:cs typeface="Times New Roman" panose="02020603050405020304" pitchFamily="18" charset="0"/>
              </a:rPr>
              <a:t> </a:t>
            </a:r>
            <a:r>
              <a:rPr lang="en-US" sz="2600" dirty="0">
                <a:latin typeface="Aptos" panose="020B0004020202020204" pitchFamily="34" charset="0"/>
                <a:cs typeface="Times New Roman" panose="02020603050405020304" pitchFamily="18" charset="0"/>
              </a:rPr>
              <a:t>immediately use:</a:t>
            </a:r>
          </a:p>
          <a:p>
            <a:pPr marL="0" indent="0">
              <a:buNone/>
            </a:pPr>
            <a:r>
              <a:rPr lang="en-US" sz="2600" dirty="0">
                <a:latin typeface="Aptos" panose="020B0004020202020204" pitchFamily="34" charset="0"/>
                <a:cs typeface="Times New Roman" panose="02020603050405020304" pitchFamily="18" charset="0"/>
              </a:rPr>
              <a:t>			g</a:t>
            </a:r>
            <a:r>
              <a:rPr lang="en-US" sz="2600" dirty="0">
                <a:latin typeface="Aptos" panose="020B0004020202020204" pitchFamily="34" charset="0"/>
                <a:ea typeface="Tahoma" panose="020B0604030504040204" pitchFamily="34" charset="0"/>
                <a:cs typeface="Tahoma" panose="020B0604030504040204" pitchFamily="34" charset="0"/>
              </a:rPr>
              <a:t>’ = a</a:t>
            </a:r>
            <a:r>
              <a:rPr lang="en-US" sz="2600" baseline="30000" dirty="0">
                <a:latin typeface="Aptos" panose="020B0004020202020204" pitchFamily="34" charset="0"/>
                <a:ea typeface="Tahoma" panose="020B0604030504040204" pitchFamily="34" charset="0"/>
                <a:cs typeface="Tahoma" panose="020B0604030504040204" pitchFamily="34" charset="0"/>
              </a:rPr>
              <a:t>2 </a:t>
            </a:r>
            <a:r>
              <a:rPr lang="en-US" sz="2600" dirty="0">
                <a:latin typeface="Aptos" panose="020B0004020202020204" pitchFamily="34" charset="0"/>
                <a:ea typeface="Tahoma" panose="020B0604030504040204" pitchFamily="34" charset="0"/>
                <a:cs typeface="Tahoma" panose="020B0604030504040204" pitchFamily="34" charset="0"/>
              </a:rPr>
              <a:t>(1- a</a:t>
            </a:r>
            <a:r>
              <a:rPr lang="en-US" sz="2600" baseline="30000" dirty="0">
                <a:latin typeface="Aptos" panose="020B0004020202020204" pitchFamily="34" charset="0"/>
                <a:ea typeface="Tahoma" panose="020B0604030504040204" pitchFamily="34" charset="0"/>
                <a:cs typeface="Tahoma" panose="020B0604030504040204" pitchFamily="34" charset="0"/>
              </a:rPr>
              <a:t>2</a:t>
            </a:r>
            <a:r>
              <a:rPr lang="en-US" sz="2600" dirty="0">
                <a:latin typeface="Aptos" panose="020B0004020202020204" pitchFamily="34" charset="0"/>
                <a:ea typeface="Tahoma" panose="020B0604030504040204" pitchFamily="34" charset="0"/>
                <a:cs typeface="Tahoma" panose="020B0604030504040204" pitchFamily="34" charset="0"/>
              </a:rPr>
              <a:t>)</a:t>
            </a:r>
            <a:endParaRPr lang="en-US" sz="2600" dirty="0">
              <a:latin typeface="Aptos" panose="020B0004020202020204" pitchFamily="34" charset="0"/>
              <a:cs typeface="Times New Roman" panose="02020603050405020304" pitchFamily="18" charset="0"/>
            </a:endParaRPr>
          </a:p>
          <a:p>
            <a:pPr marL="0" indent="0">
              <a:buNone/>
            </a:pPr>
            <a:endParaRPr lang="en-US" sz="2600" dirty="0">
              <a:latin typeface="Aptos" panose="020B0004020202020204" pitchFamily="34" charset="0"/>
              <a:cs typeface="Times New Roman" panose="02020603050405020304" pitchFamily="18" charset="0"/>
            </a:endParaRPr>
          </a:p>
          <a:p>
            <a:pPr marL="0" indent="0">
              <a:buNone/>
            </a:pPr>
            <a:endParaRPr lang="en-US" sz="2600" dirty="0">
              <a:latin typeface="Aptos" panose="020B0004020202020204" pitchFamily="34" charset="0"/>
              <a:cs typeface="Times New Roman" panose="02020603050405020304" pitchFamily="18" charset="0"/>
            </a:endParaRPr>
          </a:p>
          <a:p>
            <a:pPr marL="0" indent="0">
              <a:buNone/>
            </a:pPr>
            <a:r>
              <a:rPr lang="en-US" sz="2000" dirty="0">
                <a:latin typeface="Aptos" panose="020B0004020202020204" pitchFamily="34" charset="0"/>
                <a:cs typeface="Times New Roman" panose="02020603050405020304" pitchFamily="18" charset="0"/>
              </a:rPr>
              <a:t>                  </a:t>
            </a:r>
          </a:p>
          <a:p>
            <a:pPr marL="0" indent="0">
              <a:buNone/>
            </a:pPr>
            <a:endParaRPr lang="en-US" sz="2000" dirty="0">
              <a:latin typeface="Aptos" panose="020B000402020202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6269631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F4C67-321A-1CA1-DC77-83BAEF212B38}"/>
              </a:ext>
            </a:extLst>
          </p:cNvPr>
          <p:cNvSpPr>
            <a:spLocks noGrp="1"/>
          </p:cNvSpPr>
          <p:nvPr>
            <p:ph type="title"/>
          </p:nvPr>
        </p:nvSpPr>
        <p:spPr>
          <a:xfrm>
            <a:off x="838200" y="365125"/>
            <a:ext cx="10515600" cy="631653"/>
          </a:xfrm>
        </p:spPr>
        <p:txBody>
          <a:bodyPr>
            <a:normAutofit/>
          </a:bodyPr>
          <a:lstStyle/>
          <a:p>
            <a:pPr algn="ctr"/>
            <a:r>
              <a:rPr lang="en-US" sz="2400" dirty="0">
                <a:latin typeface="Arial Black" panose="020B0A04020102020204" pitchFamily="34" charset="0"/>
                <a:cs typeface="Times New Roman" panose="02020603050405020304" pitchFamily="18" charset="0"/>
              </a:rPr>
              <a:t>How to Measure or Compute a</a:t>
            </a:r>
            <a:r>
              <a:rPr lang="en-US" sz="2400" baseline="30000" dirty="0">
                <a:latin typeface="Arial Black" panose="020B0A04020102020204" pitchFamily="34" charset="0"/>
                <a:cs typeface="Times New Roman" panose="02020603050405020304" pitchFamily="18" charset="0"/>
              </a:rPr>
              <a:t>l</a:t>
            </a:r>
            <a:endParaRPr lang="en-US" sz="2400" dirty="0">
              <a:latin typeface="Arial Black" panose="020B0A04020102020204" pitchFamily="34" charset="0"/>
            </a:endParaRP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6507E52-8A41-879A-A5FE-4CF3E29482A1}"/>
                  </a:ext>
                </a:extLst>
              </p:cNvPr>
              <p:cNvSpPr>
                <a:spLocks noGrp="1"/>
              </p:cNvSpPr>
              <p:nvPr>
                <p:ph idx="1"/>
              </p:nvPr>
            </p:nvSpPr>
            <p:spPr>
              <a:xfrm>
                <a:off x="838200" y="1408670"/>
                <a:ext cx="10515600" cy="4768293"/>
              </a:xfrm>
            </p:spPr>
            <p:txBody>
              <a:bodyPr>
                <a:normAutofit/>
              </a:bodyPr>
              <a:lstStyle/>
              <a:p>
                <a:r>
                  <a:rPr lang="en-US" b="1" dirty="0"/>
                  <a:t>Notation note:</a:t>
                </a:r>
                <a:r>
                  <a:rPr lang="en-US" dirty="0"/>
                  <a:t> </a:t>
                </a:r>
                <a:r>
                  <a:rPr lang="en-US" sz="2200" dirty="0"/>
                  <a:t>From here on, we use </a:t>
                </a:r>
                <a14:m>
                  <m:oMath xmlns:m="http://schemas.openxmlformats.org/officeDocument/2006/math">
                    <m:sSup>
                      <m:sSupPr>
                        <m:ctrlPr>
                          <a:rPr lang="en-US" sz="2200" i="1"/>
                        </m:ctrlPr>
                      </m:sSupPr>
                      <m:e>
                        <m:r>
                          <a:rPr lang="en-US" sz="2200" i="1"/>
                          <m:t>𝑊</m:t>
                        </m:r>
                      </m:e>
                      <m:sup>
                        <m:r>
                          <a:rPr lang="en-US" sz="2200" i="1"/>
                          <m:t>𝑙</m:t>
                        </m:r>
                      </m:sup>
                    </m:sSup>
                  </m:oMath>
                </a14:m>
                <a:r>
                  <a:rPr lang="en-US" sz="2200" dirty="0"/>
                  <a:t>(weight matrix) and </a:t>
                </a:r>
                <a14:m>
                  <m:oMath xmlns:m="http://schemas.openxmlformats.org/officeDocument/2006/math">
                    <m:sSup>
                      <m:sSupPr>
                        <m:ctrlPr>
                          <a:rPr lang="en-US" sz="2200" i="1"/>
                        </m:ctrlPr>
                      </m:sSupPr>
                      <m:e>
                        <m:r>
                          <a:rPr lang="en-US" sz="2200" i="1"/>
                          <m:t>𝑏</m:t>
                        </m:r>
                      </m:e>
                      <m:sup>
                        <m:r>
                          <a:rPr lang="en-US" sz="2200" i="1"/>
                          <m:t>𝑙</m:t>
                        </m:r>
                      </m:sup>
                    </m:sSup>
                  </m:oMath>
                </a14:m>
                <a:r>
                  <a:rPr lang="en-US" sz="2200" dirty="0"/>
                  <a:t>(bias vector) separately, instead of the combined </a:t>
                </a:r>
                <a14:m>
                  <m:oMath xmlns:m="http://schemas.openxmlformats.org/officeDocument/2006/math">
                    <m:sSup>
                      <m:sSupPr>
                        <m:ctrlPr>
                          <a:rPr lang="en-US" sz="2200"/>
                        </m:ctrlPr>
                      </m:sSupPr>
                      <m:e>
                        <m:r>
                          <m:rPr>
                            <m:sty m:val="p"/>
                          </m:rPr>
                          <a:rPr lang="en-US" sz="2200"/>
                          <m:t>Θ</m:t>
                        </m:r>
                      </m:e>
                      <m:sup>
                        <m:d>
                          <m:dPr>
                            <m:ctrlPr>
                              <a:rPr lang="en-US" sz="2200" i="1"/>
                            </m:ctrlPr>
                          </m:dPr>
                          <m:e>
                            <m:r>
                              <a:rPr lang="en-US" sz="2200" i="1"/>
                              <m:t>𝑙</m:t>
                            </m:r>
                          </m:e>
                        </m:d>
                      </m:sup>
                    </m:sSup>
                  </m:oMath>
                </a14:m>
                <a:r>
                  <a:rPr lang="en-US" sz="2200" dirty="0"/>
                  <a:t>used earlier — this matches the convention used in most deep learning frameworks (PyTorch, TensorFlow). They represent the same underlying computation.</a:t>
                </a:r>
                <a:endParaRPr lang="en-US" sz="2200" b="1" dirty="0"/>
              </a:p>
              <a:p>
                <a:r>
                  <a:rPr lang="en-US" sz="2200" b="1" dirty="0"/>
                  <a:t>1. Forward Propagation</a:t>
                </a:r>
                <a:endParaRPr lang="en-US" sz="2200" dirty="0"/>
              </a:p>
              <a:p>
                <a:pPr marL="0" indent="0">
                  <a:buNone/>
                </a:pPr>
                <a:r>
                  <a:rPr lang="en-US" sz="2200" dirty="0"/>
                  <a:t>To compute </a:t>
                </a:r>
                <a14:m>
                  <m:oMath xmlns:m="http://schemas.openxmlformats.org/officeDocument/2006/math">
                    <m:sSup>
                      <m:sSupPr>
                        <m:ctrlPr>
                          <a:rPr lang="en-US" sz="2200" i="1"/>
                        </m:ctrlPr>
                      </m:sSupPr>
                      <m:e>
                        <m:r>
                          <a:rPr lang="en-US" sz="2200" i="1"/>
                          <m:t>𝑎</m:t>
                        </m:r>
                      </m:e>
                      <m:sup>
                        <m:r>
                          <a:rPr lang="en-US" sz="2200" i="1"/>
                          <m:t>𝑙</m:t>
                        </m:r>
                      </m:sup>
                    </m:sSup>
                  </m:oMath>
                </a14:m>
                <a:r>
                  <a:rPr lang="en-US" sz="2200" dirty="0"/>
                  <a:t>, you perform forward propagation:</a:t>
                </a:r>
              </a:p>
              <a:p>
                <a:pPr marL="0" lvl="0" indent="0">
                  <a:buNone/>
                </a:pPr>
                <a:r>
                  <a:rPr lang="en-US" sz="2200" dirty="0"/>
                  <a:t>	Start with input </a:t>
                </a:r>
                <a14:m>
                  <m:oMath xmlns:m="http://schemas.openxmlformats.org/officeDocument/2006/math">
                    <m:sSup>
                      <m:sSupPr>
                        <m:ctrlPr>
                          <a:rPr lang="en-US" sz="2200" i="1"/>
                        </m:ctrlPr>
                      </m:sSupPr>
                      <m:e>
                        <m:r>
                          <a:rPr lang="en-US" sz="2200" i="1"/>
                          <m:t>𝑎</m:t>
                        </m:r>
                      </m:e>
                      <m:sup>
                        <m:r>
                          <a:rPr lang="en-US" sz="2200"/>
                          <m:t>0</m:t>
                        </m:r>
                      </m:sup>
                    </m:sSup>
                    <m:r>
                      <a:rPr lang="en-US" sz="2200"/>
                      <m:t>=</m:t>
                    </m:r>
                    <m:r>
                      <a:rPr lang="en-US" sz="2200" i="1"/>
                      <m:t>𝑥</m:t>
                    </m:r>
                  </m:oMath>
                </a14:m>
                <a:endParaRPr lang="en-US" sz="2200" dirty="0"/>
              </a:p>
              <a:p>
                <a:pPr marL="457200" lvl="1" indent="0">
                  <a:buNone/>
                </a:pPr>
                <a:r>
                  <a:rPr lang="en-US" sz="2200" dirty="0"/>
                  <a:t>       For each layer </a:t>
                </a:r>
                <a14:m>
                  <m:oMath xmlns:m="http://schemas.openxmlformats.org/officeDocument/2006/math">
                    <m:r>
                      <a:rPr lang="en-US" sz="2200" i="1"/>
                      <m:t>𝑙</m:t>
                    </m:r>
                  </m:oMath>
                </a14:m>
                <a:r>
                  <a:rPr lang="en-US" sz="2200" dirty="0"/>
                  <a:t>, compute:</a:t>
                </a:r>
              </a:p>
              <a:p>
                <a:pPr marL="0" indent="0">
                  <a:buNone/>
                </a:pPr>
                <a:r>
                  <a:rPr lang="en-US" sz="2200" dirty="0"/>
                  <a:t>		 z</a:t>
                </a:r>
                <a:r>
                  <a:rPr lang="en-US" sz="2200" baseline="30000" dirty="0"/>
                  <a:t>l</a:t>
                </a:r>
                <a:r>
                  <a:rPr lang="en-US" sz="2200" dirty="0"/>
                  <a:t>=</a:t>
                </a:r>
                <a:r>
                  <a:rPr lang="en-US" sz="2200" dirty="0">
                    <a:effectLst/>
                  </a:rPr>
                  <a:t>W</a:t>
                </a:r>
                <a:r>
                  <a:rPr lang="en-US" sz="2200" baseline="30000" dirty="0">
                    <a:effectLst/>
                  </a:rPr>
                  <a:t>l</a:t>
                </a:r>
                <a:r>
                  <a:rPr lang="en-US" sz="2200" dirty="0"/>
                  <a:t>a </a:t>
                </a:r>
                <a:r>
                  <a:rPr lang="en-US" sz="2200" baseline="30000" dirty="0">
                    <a:effectLst/>
                  </a:rPr>
                  <a:t>l−1 </a:t>
                </a:r>
                <a:r>
                  <a:rPr lang="en-US" sz="2200" dirty="0"/>
                  <a:t>+ b</a:t>
                </a:r>
                <a:r>
                  <a:rPr lang="en-US" sz="2200" baseline="30000" dirty="0">
                    <a:effectLst/>
                  </a:rPr>
                  <a:t>l</a:t>
                </a:r>
                <a:r>
                  <a:rPr lang="en-US" sz="2200" dirty="0"/>
                  <a:t> </a:t>
                </a:r>
              </a:p>
              <a:p>
                <a:pPr marL="0" indent="0">
                  <a:buNone/>
                </a:pPr>
                <a:r>
                  <a:rPr lang="en-US" sz="2200" dirty="0"/>
                  <a:t>		 </a:t>
                </a:r>
                <a14:m>
                  <m:oMath xmlns:m="http://schemas.openxmlformats.org/officeDocument/2006/math">
                    <m:sSup>
                      <m:sSupPr>
                        <m:ctrlPr>
                          <a:rPr lang="en-US" sz="2200" i="1">
                            <a:latin typeface="Cambria Math" panose="02040503050406030204" pitchFamily="18" charset="0"/>
                          </a:rPr>
                        </m:ctrlPr>
                      </m:sSupPr>
                      <m:e>
                        <m:r>
                          <a:rPr lang="en-US" sz="2200" i="1">
                            <a:latin typeface="Cambria Math" panose="02040503050406030204" pitchFamily="18" charset="0"/>
                          </a:rPr>
                          <m:t>𝑎</m:t>
                        </m:r>
                      </m:e>
                      <m:sup>
                        <m:r>
                          <a:rPr lang="en-US" sz="2200" i="1">
                            <a:latin typeface="Cambria Math" panose="02040503050406030204" pitchFamily="18" charset="0"/>
                          </a:rPr>
                          <m:t>𝑙</m:t>
                        </m:r>
                      </m:sup>
                    </m:sSup>
                    <m:r>
                      <a:rPr lang="en-US" sz="2200">
                        <a:latin typeface="Cambria Math" panose="02040503050406030204" pitchFamily="18" charset="0"/>
                      </a:rPr>
                      <m:t>=</m:t>
                    </m:r>
                    <m:r>
                      <a:rPr lang="en-US" sz="2200" i="1">
                        <a:latin typeface="Cambria Math" panose="02040503050406030204" pitchFamily="18" charset="0"/>
                      </a:rPr>
                      <m:t>𝜎</m:t>
                    </m:r>
                    <m:d>
                      <m:dPr>
                        <m:ctrlPr>
                          <a:rPr lang="en-US" sz="2200" i="1">
                            <a:latin typeface="Cambria Math" panose="02040503050406030204" pitchFamily="18" charset="0"/>
                          </a:rPr>
                        </m:ctrlPr>
                      </m:dPr>
                      <m:e>
                        <m:sSup>
                          <m:sSupPr>
                            <m:ctrlPr>
                              <a:rPr lang="en-US" sz="2200" i="1">
                                <a:latin typeface="Cambria Math" panose="02040503050406030204" pitchFamily="18" charset="0"/>
                              </a:rPr>
                            </m:ctrlPr>
                          </m:sSupPr>
                          <m:e>
                            <m:r>
                              <a:rPr lang="en-US" sz="2200" i="1">
                                <a:latin typeface="Cambria Math" panose="02040503050406030204" pitchFamily="18" charset="0"/>
                              </a:rPr>
                              <m:t>𝑧</m:t>
                            </m:r>
                          </m:e>
                          <m:sup>
                            <m:r>
                              <a:rPr lang="en-US" sz="2200" i="1">
                                <a:latin typeface="Cambria Math" panose="02040503050406030204" pitchFamily="18" charset="0"/>
                              </a:rPr>
                              <m:t>𝑙</m:t>
                            </m:r>
                          </m:sup>
                        </m:sSup>
                      </m:e>
                    </m:d>
                  </m:oMath>
                </a14:m>
                <a:endParaRPr lang="en-US" sz="2200" dirty="0"/>
              </a:p>
              <a:p>
                <a:pPr marL="0" indent="0">
                  <a:buNone/>
                </a:pPr>
                <a:r>
                  <a:rPr lang="en-US" sz="2200" dirty="0"/>
                  <a:t>This gives you the numerical value of activations for a given input.</a:t>
                </a:r>
              </a:p>
              <a:p>
                <a:pPr marL="457200" lvl="1" indent="0">
                  <a:buNone/>
                </a:pPr>
                <a:endParaRPr lang="en-US" sz="2200" dirty="0"/>
              </a:p>
              <a:p>
                <a:pPr marL="0" indent="0">
                  <a:buNone/>
                </a:pPr>
                <a:endParaRPr lang="en-US" dirty="0"/>
              </a:p>
              <a:p>
                <a:pPr marL="0" indent="0">
                  <a:buNone/>
                </a:pPr>
                <a:endParaRPr lang="en-US" dirty="0"/>
              </a:p>
            </p:txBody>
          </p:sp>
        </mc:Choice>
        <mc:Fallback>
          <p:sp>
            <p:nvSpPr>
              <p:cNvPr id="3" name="Content Placeholder 2">
                <a:extLst>
                  <a:ext uri="{FF2B5EF4-FFF2-40B4-BE49-F238E27FC236}">
                    <a16:creationId xmlns:a16="http://schemas.microsoft.com/office/drawing/2014/main" id="{F6507E52-8A41-879A-A5FE-4CF3E29482A1}"/>
                  </a:ext>
                </a:extLst>
              </p:cNvPr>
              <p:cNvSpPr>
                <a:spLocks noGrp="1" noRot="1" noChangeAspect="1" noMove="1" noResize="1" noEditPoints="1" noAdjustHandles="1" noChangeArrowheads="1" noChangeShapeType="1" noTextEdit="1"/>
              </p:cNvSpPr>
              <p:nvPr>
                <p:ph idx="1"/>
              </p:nvPr>
            </p:nvSpPr>
            <p:spPr>
              <a:xfrm>
                <a:off x="838200" y="1408670"/>
                <a:ext cx="10515600" cy="4768293"/>
              </a:xfrm>
              <a:blipFill>
                <a:blip r:embed="rId2"/>
                <a:stretch>
                  <a:fillRect l="-1043" t="-2046" r="-986"/>
                </a:stretch>
              </a:blipFill>
            </p:spPr>
            <p:txBody>
              <a:bodyPr/>
              <a:lstStyle/>
              <a:p>
                <a:r>
                  <a:rPr lang="en-US">
                    <a:noFill/>
                  </a:rPr>
                  <a:t> </a:t>
                </a:r>
              </a:p>
            </p:txBody>
          </p:sp>
        </mc:Fallback>
      </mc:AlternateContent>
    </p:spTree>
    <p:extLst>
      <p:ext uri="{BB962C8B-B14F-4D97-AF65-F5344CB8AC3E}">
        <p14:creationId xmlns:p14="http://schemas.microsoft.com/office/powerpoint/2010/main" val="39874877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FA57A1-AF28-8272-BF93-E0A8A195BFAF}"/>
              </a:ext>
            </a:extLst>
          </p:cNvPr>
          <p:cNvSpPr>
            <a:spLocks noGrp="1"/>
          </p:cNvSpPr>
          <p:nvPr>
            <p:ph idx="1"/>
          </p:nvPr>
        </p:nvSpPr>
        <p:spPr>
          <a:xfrm>
            <a:off x="838200" y="485522"/>
            <a:ext cx="10515600" cy="5691441"/>
          </a:xfrm>
        </p:spPr>
        <p:txBody>
          <a:bodyPr>
            <a:normAutofit fontScale="92500" lnSpcReduction="20000"/>
          </a:bodyPr>
          <a:lstStyle/>
          <a:p>
            <a:pPr marL="0" indent="0">
              <a:buNone/>
            </a:pPr>
            <a:r>
              <a:rPr lang="en-US" sz="2000" b="1" dirty="0">
                <a:latin typeface="Arial Black" panose="020B0A04020102020204" pitchFamily="34" charset="0"/>
                <a:cs typeface="Times New Roman" panose="02020603050405020304" pitchFamily="18" charset="0"/>
              </a:rPr>
              <a:t>2. Inspecting Activations</a:t>
            </a:r>
          </a:p>
          <a:p>
            <a:r>
              <a:rPr lang="en-US" sz="2000" dirty="0">
                <a:latin typeface="Aptos" panose="020B0004020202020204" pitchFamily="34" charset="0"/>
                <a:cs typeface="Times New Roman" panose="02020603050405020304" pitchFamily="18" charset="0"/>
              </a:rPr>
              <a:t>If you're using a framework like PyTorch or TensorFlow:</a:t>
            </a:r>
          </a:p>
          <a:p>
            <a:r>
              <a:rPr lang="en-US" sz="2000" dirty="0">
                <a:latin typeface="Aptos" panose="020B0004020202020204" pitchFamily="34" charset="0"/>
                <a:cs typeface="Times New Roman" panose="02020603050405020304" pitchFamily="18" charset="0"/>
              </a:rPr>
              <a:t>- You can print or visualize a </a:t>
            </a:r>
            <a:r>
              <a:rPr lang="en-US" sz="2000" baseline="30000" dirty="0">
                <a:latin typeface="Aptos" panose="020B0004020202020204" pitchFamily="34" charset="0"/>
                <a:cs typeface="Times New Roman" panose="02020603050405020304" pitchFamily="18" charset="0"/>
              </a:rPr>
              <a:t>l</a:t>
            </a:r>
            <a:r>
              <a:rPr lang="en-US" sz="2000" dirty="0">
                <a:latin typeface="Aptos" panose="020B0004020202020204" pitchFamily="34" charset="0"/>
                <a:cs typeface="Times New Roman" panose="02020603050405020304" pitchFamily="18" charset="0"/>
              </a:rPr>
              <a:t> during forward passes</a:t>
            </a:r>
            <a:r>
              <a:rPr lang="en-US" dirty="0">
                <a:latin typeface="Aptos" panose="020B0004020202020204" pitchFamily="34" charset="0"/>
                <a:cs typeface="Times New Roman" panose="02020603050405020304" pitchFamily="18" charset="0"/>
              </a:rPr>
              <a:t>.</a:t>
            </a:r>
          </a:p>
          <a:p>
            <a:pPr marL="0" indent="0">
              <a:buNone/>
            </a:pPr>
            <a:r>
              <a:rPr lang="en-US" sz="2000" dirty="0"/>
              <a:t>def forward(self, x):</a:t>
            </a:r>
          </a:p>
          <a:p>
            <a:pPr marL="0" indent="0">
              <a:buNone/>
            </a:pPr>
            <a:r>
              <a:rPr lang="en-US" sz="2000" dirty="0"/>
              <a:t>	 z1 = self.fc1(x) </a:t>
            </a:r>
          </a:p>
          <a:p>
            <a:pPr marL="0" indent="0">
              <a:buNone/>
            </a:pPr>
            <a:r>
              <a:rPr lang="en-US" dirty="0"/>
              <a:t>	a1 = torch.relu(z1) </a:t>
            </a:r>
          </a:p>
          <a:p>
            <a:pPr marL="0" indent="0">
              <a:buNone/>
            </a:pPr>
            <a:r>
              <a:rPr lang="en-US" dirty="0"/>
              <a:t>	print("Activation of layer 1:", a1) </a:t>
            </a:r>
          </a:p>
          <a:p>
            <a:pPr marL="0" indent="0">
              <a:buNone/>
            </a:pPr>
            <a:r>
              <a:rPr lang="en-US" dirty="0"/>
              <a:t>	</a:t>
            </a:r>
          </a:p>
          <a:p>
            <a:r>
              <a:rPr lang="en-US" dirty="0"/>
              <a:t>3. Statistical Summary</a:t>
            </a:r>
          </a:p>
          <a:p>
            <a:pPr marL="0" indent="0">
              <a:buNone/>
            </a:pPr>
            <a:r>
              <a:rPr lang="en-US" sz="1800" dirty="0">
                <a:latin typeface="Times New Roman" panose="02020603050405020304" pitchFamily="18" charset="0"/>
                <a:cs typeface="Times New Roman" panose="02020603050405020304" pitchFamily="18" charset="0"/>
              </a:rPr>
              <a:t>To measure activations across a dataset:</a:t>
            </a:r>
          </a:p>
          <a:p>
            <a:pPr marL="0" indent="0">
              <a:buNone/>
            </a:pPr>
            <a:r>
              <a:rPr lang="en-US" sz="1800" dirty="0">
                <a:latin typeface="Times New Roman" panose="02020603050405020304" pitchFamily="18" charset="0"/>
                <a:cs typeface="Times New Roman" panose="02020603050405020304" pitchFamily="18" charset="0"/>
              </a:rPr>
              <a:t>- Compute mean, variance, sparsity (fraction of near-zero activations), or histograms of a </a:t>
            </a:r>
            <a:r>
              <a:rPr lang="en-US" sz="1800" baseline="30000" dirty="0">
                <a:latin typeface="Times New Roman" panose="02020603050405020304" pitchFamily="18" charset="0"/>
                <a:cs typeface="Times New Roman" panose="02020603050405020304" pitchFamily="18" charset="0"/>
              </a:rPr>
              <a:t>l</a:t>
            </a:r>
          </a:p>
          <a:p>
            <a:pPr marL="0" indent="0">
              <a:buNone/>
            </a:pPr>
            <a:r>
              <a:rPr lang="en-US" sz="1800" dirty="0">
                <a:latin typeface="Times New Roman" panose="02020603050405020304" pitchFamily="18" charset="0"/>
                <a:cs typeface="Times New Roman" panose="02020603050405020304" pitchFamily="18" charset="0"/>
              </a:rPr>
              <a:t>- This helps diagnose vanishing gradients or dead neurons</a:t>
            </a:r>
          </a:p>
          <a:p>
            <a:pPr marL="0" indent="0">
              <a:buNone/>
            </a:pPr>
            <a:r>
              <a:rPr lang="en-US" sz="2100" dirty="0">
                <a:latin typeface="Arial Black" panose="020B0A04020102020204" pitchFamily="34" charset="0"/>
              </a:rPr>
              <a:t>Why Measure Activations?</a:t>
            </a:r>
          </a:p>
          <a:p>
            <a:pPr marL="514350" indent="-514350">
              <a:buFont typeface="+mj-lt"/>
              <a:buAutoNum type="arabicPeriod"/>
            </a:pPr>
            <a:r>
              <a:rPr lang="en-US" dirty="0"/>
              <a:t> </a:t>
            </a:r>
            <a:r>
              <a:rPr lang="en-US" sz="2100" dirty="0"/>
              <a:t>Debugging: Check if activations are saturating (e.g., sigmoid outputs near 0 or 1)</a:t>
            </a:r>
          </a:p>
          <a:p>
            <a:pPr marL="457200" indent="-457200">
              <a:buFont typeface="+mj-lt"/>
              <a:buAutoNum type="arabicPeriod"/>
            </a:pPr>
            <a:r>
              <a:rPr lang="en-US" sz="2100" dirty="0"/>
              <a:t>  </a:t>
            </a:r>
            <a:r>
              <a:rPr lang="en-US" sz="2100" b="1" dirty="0"/>
              <a:t>Visualization</a:t>
            </a:r>
            <a:r>
              <a:rPr lang="en-US" sz="2100" dirty="0"/>
              <a:t>: Understand what features each layer is learning</a:t>
            </a:r>
          </a:p>
          <a:p>
            <a:pPr marL="457200" indent="-457200">
              <a:buFont typeface="+mj-lt"/>
              <a:buAutoNum type="arabicPeriod"/>
            </a:pPr>
            <a:r>
              <a:rPr lang="en-US" sz="2100" dirty="0"/>
              <a:t> Optimization: Adjust architecture or initialization if activations are poorly distributed</a:t>
            </a:r>
          </a:p>
          <a:p>
            <a:pPr marL="514350" indent="-514350">
              <a:buFont typeface="+mj-lt"/>
              <a:buAutoNum type="arabicPeriod"/>
            </a:pPr>
            <a:endParaRPr lang="en-US" dirty="0"/>
          </a:p>
          <a:p>
            <a:pPr marL="0" indent="0">
              <a:buNone/>
            </a:pPr>
            <a:endParaRPr lang="en-US" dirty="0"/>
          </a:p>
        </p:txBody>
      </p:sp>
    </p:spTree>
    <p:extLst>
      <p:ext uri="{BB962C8B-B14F-4D97-AF65-F5344CB8AC3E}">
        <p14:creationId xmlns:p14="http://schemas.microsoft.com/office/powerpoint/2010/main" val="12127167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8B6930B-30B7-2855-F2A6-F054A38E6D16}"/>
                  </a:ext>
                </a:extLst>
              </p:cNvPr>
              <p:cNvSpPr>
                <a:spLocks noGrp="1"/>
              </p:cNvSpPr>
              <p:nvPr>
                <p:ph idx="1"/>
              </p:nvPr>
            </p:nvSpPr>
            <p:spPr>
              <a:xfrm>
                <a:off x="838200" y="1474573"/>
                <a:ext cx="10515600" cy="4702390"/>
              </a:xfrm>
            </p:spPr>
            <p:txBody>
              <a:bodyPr/>
              <a:lstStyle/>
              <a:p>
                <a:pPr marL="0" indent="0">
                  <a:buNone/>
                </a:pPr>
                <a:r>
                  <a:rPr lang="en-US" dirty="0"/>
                  <a:t>Backpropagation: Computing Error Terms δ</a:t>
                </a:r>
              </a:p>
              <a:p>
                <a:pPr marL="0" indent="0">
                  <a:buNone/>
                </a:pPr>
                <a:r>
                  <a:rPr lang="en-US" dirty="0"/>
                  <a:t>     δ</a:t>
                </a:r>
                <a:r>
                  <a:rPr lang="en-US" baseline="30000" dirty="0"/>
                  <a:t>(3)</a:t>
                </a:r>
                <a:r>
                  <a:rPr lang="en-US" dirty="0"/>
                  <a:t>=</a:t>
                </a:r>
                <a:r>
                  <a:rPr lang="en-US" dirty="0">
                    <a:effectLst/>
                  </a:rPr>
                  <a:t>(</a:t>
                </a:r>
                <a:r>
                  <a:rPr lang="en-US" dirty="0"/>
                  <a:t>Θ</a:t>
                </a:r>
                <a:r>
                  <a:rPr lang="en-US" baseline="30000" dirty="0">
                    <a:effectLst/>
                  </a:rPr>
                  <a:t>(3)</a:t>
                </a:r>
                <a:r>
                  <a:rPr lang="en-US" dirty="0">
                    <a:effectLst/>
                  </a:rPr>
                  <a:t>)</a:t>
                </a:r>
                <a:r>
                  <a:rPr lang="en-US" baseline="30000" dirty="0">
                    <a:effectLst/>
                  </a:rPr>
                  <a:t>T</a:t>
                </a:r>
                <a:r>
                  <a:rPr lang="en-US" dirty="0">
                    <a:effectLst/>
                  </a:rPr>
                  <a:t>δ</a:t>
                </a:r>
                <a:r>
                  <a:rPr lang="en-US" baseline="30000" dirty="0">
                    <a:effectLst/>
                  </a:rPr>
                  <a:t>(4)</a:t>
                </a:r>
                <a:r>
                  <a:rPr lang="en-US" dirty="0"/>
                  <a:t>.∗</a:t>
                </a:r>
                <a:r>
                  <a:rPr lang="en-US" dirty="0">
                    <a:effectLst/>
                  </a:rPr>
                  <a:t>g′</a:t>
                </a:r>
                <a:r>
                  <a:rPr lang="en-US" dirty="0"/>
                  <a:t>(</a:t>
                </a:r>
                <a:r>
                  <a:rPr lang="en-US" dirty="0">
                    <a:effectLst/>
                  </a:rPr>
                  <a:t>z</a:t>
                </a:r>
                <a:r>
                  <a:rPr lang="en-US" baseline="30000" dirty="0">
                    <a:effectLst/>
                  </a:rPr>
                  <a:t>(3)</a:t>
                </a:r>
                <a:r>
                  <a:rPr lang="en-US" dirty="0"/>
                  <a:t>),where </a:t>
                </a:r>
                <a:r>
                  <a:rPr lang="en-US" dirty="0">
                    <a:effectLst/>
                  </a:rPr>
                  <a:t>g′</a:t>
                </a:r>
                <a:r>
                  <a:rPr lang="en-US" dirty="0"/>
                  <a:t>(</a:t>
                </a:r>
                <a:r>
                  <a:rPr lang="en-US" dirty="0">
                    <a:effectLst/>
                  </a:rPr>
                  <a:t>z(</a:t>
                </a:r>
                <a:r>
                  <a:rPr lang="en-US" baseline="30000" dirty="0">
                    <a:effectLst/>
                  </a:rPr>
                  <a:t>3)</a:t>
                </a:r>
                <a:r>
                  <a:rPr lang="en-US" dirty="0"/>
                  <a:t>)=a</a:t>
                </a:r>
                <a:r>
                  <a:rPr lang="en-US" baseline="30000" dirty="0">
                    <a:effectLst/>
                  </a:rPr>
                  <a:t>(3)</a:t>
                </a:r>
                <a:r>
                  <a:rPr lang="en-US" dirty="0"/>
                  <a:t>.∗(1−a</a:t>
                </a:r>
                <a:r>
                  <a:rPr lang="en-US" baseline="30000" dirty="0">
                    <a:effectLst/>
                  </a:rPr>
                  <a:t>(3)</a:t>
                </a:r>
                <a:r>
                  <a:rPr lang="en-US" dirty="0"/>
                  <a:t>) </a:t>
                </a:r>
              </a:p>
              <a:p>
                <a:pPr marL="0" indent="0">
                  <a:buNone/>
                </a:pPr>
                <a14:m>
                  <m:oMathPara xmlns:m="http://schemas.openxmlformats.org/officeDocument/2006/math">
                    <m:oMath>
                      <m:sSup>
                        <m:sSupPr>
                          <m:ctrlPr>
                            <a:rPr lang="en-US" i="1"/>
                          </m:ctrlPr>
                        </m:sSupPr>
                        <m:e>
                          <m:r>
                            <a:rPr lang="en-US" i="1"/>
                            <m:t>𝛿</m:t>
                          </m:r>
                        </m:e>
                        <m:sup>
                          <m:d>
                            <m:dPr>
                              <m:ctrlPr>
                                <a:rPr lang="en-US"/>
                              </m:ctrlPr>
                            </m:dPr>
                            <m:e>
                              <m:r>
                                <a:rPr lang="en-US"/>
                                <m:t>2</m:t>
                              </m:r>
                            </m:e>
                          </m:d>
                        </m:sup>
                      </m:sSup>
                      <m:r>
                        <a:rPr lang="en-US"/>
                        <m:t>=</m:t>
                      </m:r>
                      <m:sSup>
                        <m:sSupPr>
                          <m:ctrlPr>
                            <a:rPr lang="en-US" i="1"/>
                          </m:ctrlPr>
                        </m:sSupPr>
                        <m:e>
                          <m:d>
                            <m:dPr>
                              <m:ctrlPr>
                                <a:rPr lang="en-US" i="1"/>
                              </m:ctrlPr>
                            </m:dPr>
                            <m:e>
                              <m:sSup>
                                <m:sSupPr>
                                  <m:ctrlPr>
                                    <a:rPr lang="en-US"/>
                                  </m:ctrlPr>
                                </m:sSupPr>
                                <m:e>
                                  <m:r>
                                    <m:rPr>
                                      <m:sty m:val="p"/>
                                    </m:rPr>
                                    <a:rPr lang="en-US"/>
                                    <m:t>Θ</m:t>
                                  </m:r>
                                </m:e>
                                <m:sup>
                                  <m:d>
                                    <m:dPr>
                                      <m:ctrlPr>
                                        <a:rPr lang="en-US"/>
                                      </m:ctrlPr>
                                    </m:dPr>
                                    <m:e>
                                      <m:r>
                                        <a:rPr lang="en-US"/>
                                        <m:t>2</m:t>
                                      </m:r>
                                    </m:e>
                                  </m:d>
                                </m:sup>
                              </m:sSup>
                            </m:e>
                          </m:d>
                        </m:e>
                        <m:sup>
                          <m:r>
                            <a:rPr lang="en-US" i="1"/>
                            <m:t>𝑇</m:t>
                          </m:r>
                        </m:sup>
                      </m:sSup>
                      <m:sSup>
                        <m:sSupPr>
                          <m:ctrlPr>
                            <a:rPr lang="en-US" i="1"/>
                          </m:ctrlPr>
                        </m:sSupPr>
                        <m:e>
                          <m:r>
                            <a:rPr lang="en-US" i="1"/>
                            <m:t>𝛿</m:t>
                          </m:r>
                        </m:e>
                        <m:sup>
                          <m:d>
                            <m:dPr>
                              <m:ctrlPr>
                                <a:rPr lang="en-US"/>
                              </m:ctrlPr>
                            </m:dPr>
                            <m:e>
                              <m:r>
                                <a:rPr lang="en-US"/>
                                <m:t>3</m:t>
                              </m:r>
                            </m:e>
                          </m:d>
                        </m:sup>
                      </m:sSup>
                      <m:r>
                        <m:rPr>
                          <m:nor/>
                        </m:rPr>
                        <a:rPr lang="en-US"/>
                        <m:t>  </m:t>
                      </m:r>
                      <m:r>
                        <a:rPr lang="en-US"/>
                        <m:t>.∗</m:t>
                      </m:r>
                      <m:r>
                        <m:rPr>
                          <m:nor/>
                        </m:rPr>
                        <a:rPr lang="en-US"/>
                        <m:t>  </m:t>
                      </m:r>
                      <m:sSup>
                        <m:sSupPr>
                          <m:ctrlPr>
                            <a:rPr lang="en-US" i="1"/>
                          </m:ctrlPr>
                        </m:sSupPr>
                        <m:e>
                          <m:r>
                            <a:rPr lang="en-US" i="1"/>
                            <m:t>𝑔</m:t>
                          </m:r>
                        </m:e>
                        <m:sup>
                          <m:r>
                            <a:rPr lang="en-US"/>
                            <m:t>′</m:t>
                          </m:r>
                        </m:sup>
                      </m:sSup>
                      <m:d>
                        <m:dPr>
                          <m:ctrlPr>
                            <a:rPr lang="en-US" i="1"/>
                          </m:ctrlPr>
                        </m:dPr>
                        <m:e>
                          <m:sSup>
                            <m:sSupPr>
                              <m:ctrlPr>
                                <a:rPr lang="en-US" i="1"/>
                              </m:ctrlPr>
                            </m:sSupPr>
                            <m:e>
                              <m:r>
                                <a:rPr lang="en-US" i="1"/>
                                <m:t>𝑧</m:t>
                              </m:r>
                            </m:e>
                            <m:sup>
                              <m:d>
                                <m:dPr>
                                  <m:ctrlPr>
                                    <a:rPr lang="en-US"/>
                                  </m:ctrlPr>
                                </m:dPr>
                                <m:e>
                                  <m:r>
                                    <a:rPr lang="en-US"/>
                                    <m:t>2</m:t>
                                  </m:r>
                                </m:e>
                              </m:d>
                            </m:sup>
                          </m:sSup>
                        </m:e>
                      </m:d>
                      <m:r>
                        <a:rPr lang="en-US"/>
                        <m:t>, </m:t>
                      </m:r>
                      <m:r>
                        <m:rPr>
                          <m:nor/>
                        </m:rPr>
                        <a:rPr lang="en-US"/>
                        <m:t>where </m:t>
                      </m:r>
                      <m:sSup>
                        <m:sSupPr>
                          <m:ctrlPr>
                            <a:rPr lang="en-US" i="1"/>
                          </m:ctrlPr>
                        </m:sSupPr>
                        <m:e>
                          <m:r>
                            <a:rPr lang="en-US" i="1"/>
                            <m:t>𝑔</m:t>
                          </m:r>
                        </m:e>
                        <m:sup>
                          <m:r>
                            <a:rPr lang="en-US"/>
                            <m:t>′</m:t>
                          </m:r>
                        </m:sup>
                      </m:sSup>
                      <m:d>
                        <m:dPr>
                          <m:ctrlPr>
                            <a:rPr lang="en-US" i="1"/>
                          </m:ctrlPr>
                        </m:dPr>
                        <m:e>
                          <m:sSup>
                            <m:sSupPr>
                              <m:ctrlPr>
                                <a:rPr lang="en-US" i="1"/>
                              </m:ctrlPr>
                            </m:sSupPr>
                            <m:e>
                              <m:r>
                                <a:rPr lang="en-US" i="1"/>
                                <m:t>𝑧</m:t>
                              </m:r>
                            </m:e>
                            <m:sup>
                              <m:d>
                                <m:dPr>
                                  <m:ctrlPr>
                                    <a:rPr lang="en-US"/>
                                  </m:ctrlPr>
                                </m:dPr>
                                <m:e>
                                  <m:r>
                                    <a:rPr lang="en-US"/>
                                    <m:t>2</m:t>
                                  </m:r>
                                </m:e>
                              </m:d>
                            </m:sup>
                          </m:sSup>
                        </m:e>
                      </m:d>
                      <m:r>
                        <a:rPr lang="en-US"/>
                        <m:t>=</m:t>
                      </m:r>
                      <m:sSup>
                        <m:sSupPr>
                          <m:ctrlPr>
                            <a:rPr lang="en-US" i="1"/>
                          </m:ctrlPr>
                        </m:sSupPr>
                        <m:e>
                          <m:r>
                            <a:rPr lang="en-US" i="1"/>
                            <m:t>𝑎</m:t>
                          </m:r>
                        </m:e>
                        <m:sup>
                          <m:d>
                            <m:dPr>
                              <m:ctrlPr>
                                <a:rPr lang="en-US"/>
                              </m:ctrlPr>
                            </m:dPr>
                            <m:e>
                              <m:r>
                                <a:rPr lang="en-US"/>
                                <m:t>2</m:t>
                              </m:r>
                            </m:e>
                          </m:d>
                        </m:sup>
                      </m:sSup>
                      <m:r>
                        <a:rPr lang="en-US"/>
                        <m:t>.∗</m:t>
                      </m:r>
                      <m:d>
                        <m:dPr>
                          <m:ctrlPr>
                            <a:rPr lang="en-US"/>
                          </m:ctrlPr>
                        </m:dPr>
                        <m:e>
                          <m:r>
                            <a:rPr lang="en-US"/>
                            <m:t>1−</m:t>
                          </m:r>
                          <m:sSup>
                            <m:sSupPr>
                              <m:ctrlPr>
                                <a:rPr lang="en-US" i="1"/>
                              </m:ctrlPr>
                            </m:sSupPr>
                            <m:e>
                              <m:r>
                                <a:rPr lang="en-US" i="1"/>
                                <m:t>𝑎</m:t>
                              </m:r>
                            </m:e>
                            <m:sup>
                              <m:d>
                                <m:dPr>
                                  <m:ctrlPr>
                                    <a:rPr lang="en-US"/>
                                  </m:ctrlPr>
                                </m:dPr>
                                <m:e>
                                  <m:r>
                                    <a:rPr lang="en-US"/>
                                    <m:t>2</m:t>
                                  </m:r>
                                </m:e>
                              </m:d>
                            </m:sup>
                          </m:sSup>
                        </m:e>
                      </m:d>
                    </m:oMath>
                  </m:oMathPara>
                </a14:m>
                <a:endParaRPr lang="en-US" b="0" dirty="0"/>
              </a:p>
              <a:p>
                <a:pPr marL="0" indent="0">
                  <a:buNone/>
                </a:pPr>
                <a:r>
                  <a:rPr lang="en-US" dirty="0"/>
                  <a:t>*(Note: there is no </a:t>
                </a:r>
                <a14:m>
                  <m:oMath xmlns:m="http://schemas.openxmlformats.org/officeDocument/2006/math">
                    <m:sSup>
                      <m:sSupPr>
                        <m:ctrlPr>
                          <a:rPr lang="en-US" i="1"/>
                        </m:ctrlPr>
                      </m:sSupPr>
                      <m:e>
                        <m:r>
                          <a:rPr lang="en-US" i="1"/>
                          <m:t>𝛿</m:t>
                        </m:r>
                      </m:e>
                      <m:sup>
                        <m:d>
                          <m:dPr>
                            <m:ctrlPr>
                              <a:rPr lang="en-US"/>
                            </m:ctrlPr>
                          </m:dPr>
                          <m:e>
                            <m:r>
                              <a:rPr lang="en-US"/>
                              <m:t>1</m:t>
                            </m:r>
                          </m:e>
                        </m:d>
                      </m:sup>
                    </m:sSup>
                  </m:oMath>
                </a14:m>
                <a:r>
                  <a:rPr lang="en-US" dirty="0"/>
                  <a:t>— the input layer has no error term, since it doesn't have weights feeding into it)*</a:t>
                </a:r>
              </a:p>
              <a:p>
                <a:pPr marL="0" indent="0">
                  <a:buNone/>
                </a:pPr>
                <a:r>
                  <a:rPr lang="en-US" dirty="0"/>
                  <a:t>.* denotes element-wise multiplication of vectors</a:t>
                </a:r>
              </a:p>
              <a:p>
                <a:endParaRPr lang="en-US" dirty="0"/>
              </a:p>
            </p:txBody>
          </p:sp>
        </mc:Choice>
        <mc:Fallback>
          <p:sp>
            <p:nvSpPr>
              <p:cNvPr id="3" name="Content Placeholder 2">
                <a:extLst>
                  <a:ext uri="{FF2B5EF4-FFF2-40B4-BE49-F238E27FC236}">
                    <a16:creationId xmlns:a16="http://schemas.microsoft.com/office/drawing/2014/main" id="{D8B6930B-30B7-2855-F2A6-F054A38E6D16}"/>
                  </a:ext>
                </a:extLst>
              </p:cNvPr>
              <p:cNvSpPr>
                <a:spLocks noGrp="1" noRot="1" noChangeAspect="1" noMove="1" noResize="1" noEditPoints="1" noAdjustHandles="1" noChangeArrowheads="1" noChangeShapeType="1" noTextEdit="1"/>
              </p:cNvSpPr>
              <p:nvPr>
                <p:ph idx="1"/>
              </p:nvPr>
            </p:nvSpPr>
            <p:spPr>
              <a:xfrm>
                <a:off x="838200" y="1474573"/>
                <a:ext cx="10515600" cy="4702390"/>
              </a:xfrm>
              <a:blipFill>
                <a:blip r:embed="rId2"/>
                <a:stretch>
                  <a:fillRect l="-1217" t="-2205"/>
                </a:stretch>
              </a:blipFill>
            </p:spPr>
            <p:txBody>
              <a:bodyPr/>
              <a:lstStyle/>
              <a:p>
                <a:r>
                  <a:rPr lang="en-US">
                    <a:noFill/>
                  </a:rPr>
                  <a:t> </a:t>
                </a:r>
              </a:p>
            </p:txBody>
          </p:sp>
        </mc:Fallback>
      </mc:AlternateContent>
    </p:spTree>
    <p:extLst>
      <p:ext uri="{BB962C8B-B14F-4D97-AF65-F5344CB8AC3E}">
        <p14:creationId xmlns:p14="http://schemas.microsoft.com/office/powerpoint/2010/main" val="41573853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25DCC-2826-0ACB-494F-53217B4537D0}"/>
              </a:ext>
            </a:extLst>
          </p:cNvPr>
          <p:cNvSpPr>
            <a:spLocks noGrp="1"/>
          </p:cNvSpPr>
          <p:nvPr>
            <p:ph type="title"/>
          </p:nvPr>
        </p:nvSpPr>
        <p:spPr>
          <a:xfrm>
            <a:off x="752283" y="558299"/>
            <a:ext cx="10515600" cy="865305"/>
          </a:xfrm>
        </p:spPr>
        <p:txBody>
          <a:bodyPr>
            <a:normAutofit/>
          </a:bodyPr>
          <a:lstStyle/>
          <a:p>
            <a:pPr algn="ctr"/>
            <a:r>
              <a:rPr lang="en-US" sz="2000" dirty="0">
                <a:latin typeface="Arial Black" panose="020B0A04020102020204" pitchFamily="34" charset="0"/>
              </a:rPr>
              <a:t>Example: 2- Node Input-&gt;2-Node Hidden layer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F59294-B672-7C23-BF80-167537A22A2C}"/>
                  </a:ext>
                </a:extLst>
              </p:cNvPr>
              <p:cNvSpPr>
                <a:spLocks noGrp="1"/>
              </p:cNvSpPr>
              <p:nvPr>
                <p:ph idx="1"/>
              </p:nvPr>
            </p:nvSpPr>
            <p:spPr>
              <a:xfrm>
                <a:off x="838200" y="1552639"/>
                <a:ext cx="10515600" cy="3617870"/>
              </a:xfrm>
            </p:spPr>
            <p:txBody>
              <a:bodyPr>
                <a:normAutofit fontScale="92500" lnSpcReduction="10000"/>
              </a:bodyPr>
              <a:lstStyle/>
              <a:p>
                <a:pPr marL="0" indent="0">
                  <a:buNone/>
                </a:pPr>
                <a:r>
                  <a:rPr lang="en-US" sz="1800" dirty="0"/>
                  <a:t>Let’s define a small network with </a:t>
                </a:r>
              </a:p>
              <a:p>
                <a:pPr lvl="2">
                  <a:buFont typeface="Wingdings" panose="05000000000000000000" pitchFamily="2" charset="2"/>
                  <a:buChar char="§"/>
                </a:pPr>
                <a:r>
                  <a:rPr lang="en-US" sz="1800" dirty="0"/>
                  <a:t>Input layer    a</a:t>
                </a:r>
                <a:r>
                  <a:rPr lang="en-US" sz="1800" baseline="30000" dirty="0"/>
                  <a:t>0 </a:t>
                </a:r>
                <a:r>
                  <a:rPr lang="en-US" sz="1800" dirty="0"/>
                  <a:t> = x  </a:t>
                </a:r>
                <a:r>
                  <a:rPr lang="en-US" sz="1800" dirty="0">
                    <a:latin typeface="Segoe UI Symbol" panose="020B0502040204020203" pitchFamily="34" charset="0"/>
                    <a:ea typeface="Segoe UI Symbol" panose="020B0502040204020203" pitchFamily="34" charset="0"/>
                  </a:rPr>
                  <a:t>∊ ℝ</a:t>
                </a:r>
                <a:r>
                  <a:rPr lang="en-US" sz="1800" baseline="30000" dirty="0">
                    <a:latin typeface="Segoe UI Symbol" panose="020B0502040204020203" pitchFamily="34" charset="0"/>
                    <a:ea typeface="Segoe UI Symbol" panose="020B0502040204020203" pitchFamily="34" charset="0"/>
                  </a:rPr>
                  <a:t>2</a:t>
                </a:r>
                <a:endParaRPr lang="en-US" sz="1800" dirty="0"/>
              </a:p>
              <a:p>
                <a:pPr lvl="2">
                  <a:buFont typeface="Wingdings" panose="05000000000000000000" pitchFamily="2" charset="2"/>
                  <a:buChar char="§"/>
                </a:pPr>
                <a:r>
                  <a:rPr lang="en-US" sz="1800" dirty="0"/>
                  <a:t>Hidden layer a</a:t>
                </a:r>
                <a:r>
                  <a:rPr lang="en-US" sz="1800" baseline="30000" dirty="0"/>
                  <a:t>1 </a:t>
                </a:r>
                <a:r>
                  <a:rPr lang="en-US" sz="1800" dirty="0"/>
                  <a:t>  </a:t>
                </a:r>
                <a:r>
                  <a:rPr lang="en-US" sz="1800" dirty="0">
                    <a:latin typeface="Segoe UI Symbol" panose="020B0502040204020203" pitchFamily="34" charset="0"/>
                    <a:ea typeface="Segoe UI Symbol" panose="020B0502040204020203" pitchFamily="34" charset="0"/>
                  </a:rPr>
                  <a:t>∊ ℝ</a:t>
                </a:r>
                <a:r>
                  <a:rPr lang="en-US" sz="1800" baseline="30000" dirty="0">
                    <a:latin typeface="Segoe UI Symbol" panose="020B0502040204020203" pitchFamily="34" charset="0"/>
                    <a:ea typeface="Segoe UI Symbol" panose="020B0502040204020203" pitchFamily="34" charset="0"/>
                  </a:rPr>
                  <a:t>2</a:t>
                </a:r>
              </a:p>
              <a:p>
                <a:pPr lvl="2">
                  <a:buFont typeface="Wingdings" panose="05000000000000000000" pitchFamily="2" charset="2"/>
                  <a:buChar char="§"/>
                </a:pPr>
                <a:r>
                  <a:rPr lang="en-US" sz="1800" dirty="0">
                    <a:latin typeface="Segoe UI Symbol" panose="020B0502040204020203" pitchFamily="34" charset="0"/>
                    <a:ea typeface="Segoe UI Symbol" panose="020B0502040204020203" pitchFamily="34" charset="0"/>
                  </a:rPr>
                  <a:t>Activation function: sigmoid (z) = 1/</a:t>
                </a:r>
                <a:r>
                  <a:rPr lang="en-US" sz="1800" b="1" dirty="0">
                    <a:latin typeface="Times New Roman" panose="02020603050405020304" pitchFamily="18" charset="0"/>
                    <a:cs typeface="Times New Roman" panose="02020603050405020304" pitchFamily="18" charset="0"/>
                  </a:rPr>
                  <a:t> 1 +e-</a:t>
                </a:r>
                <a:r>
                  <a:rPr lang="en-US" sz="1800" b="1" dirty="0">
                    <a:latin typeface="Aptos" panose="020B0004020202020204" pitchFamily="34" charset="0"/>
                    <a:cs typeface="Times New Roman" panose="02020603050405020304" pitchFamily="18" charset="0"/>
                  </a:rPr>
                  <a:t>(z)</a:t>
                </a:r>
              </a:p>
              <a:p>
                <a:pPr>
                  <a:buFont typeface="Wingdings" panose="05000000000000000000" pitchFamily="2" charset="2"/>
                  <a:buChar char="§"/>
                </a:pPr>
                <a:r>
                  <a:rPr lang="en-US" sz="2000" b="1" dirty="0">
                    <a:latin typeface="Aptos" panose="020B0004020202020204" pitchFamily="34" charset="0"/>
                    <a:cs typeface="Times New Roman" panose="02020603050405020304" pitchFamily="18" charset="0"/>
                  </a:rPr>
                  <a:t>Given values:</a:t>
                </a:r>
              </a:p>
              <a:p>
                <a:pPr marL="457200" lvl="1" indent="0">
                  <a:buNone/>
                </a:pPr>
                <a:r>
                  <a:rPr lang="en-US" sz="1800" b="1" dirty="0">
                    <a:latin typeface="Aptos" panose="020B0004020202020204" pitchFamily="34" charset="0"/>
                    <a:cs typeface="Times New Roman" panose="02020603050405020304" pitchFamily="18" charset="0"/>
                  </a:rPr>
                  <a:t>Input: a </a:t>
                </a:r>
                <a:r>
                  <a:rPr lang="en-US" sz="1800" b="1" baseline="30000" dirty="0">
                    <a:latin typeface="Aptos" panose="020B0004020202020204" pitchFamily="34" charset="0"/>
                    <a:cs typeface="Times New Roman" panose="02020603050405020304" pitchFamily="18" charset="0"/>
                  </a:rPr>
                  <a:t>0  </a:t>
                </a:r>
                <a14:m>
                  <m:oMath xmlns:m="http://schemas.openxmlformats.org/officeDocument/2006/math">
                    <m:r>
                      <a:rPr lang="en-US" sz="1800" b="1" i="0" smtClean="0">
                        <a:latin typeface="Cambria Math" panose="02040503050406030204" pitchFamily="18" charset="0"/>
                        <a:cs typeface="Times New Roman" panose="02020603050405020304" pitchFamily="18" charset="0"/>
                      </a:rPr>
                      <m:t>→ </m:t>
                    </m:r>
                    <m:sSup>
                      <m:sSupPr>
                        <m:ctrlPr>
                          <a:rPr lang="en-US" sz="1800" b="1" i="1" smtClean="0">
                            <a:latin typeface="Cambria Math" panose="02040503050406030204" pitchFamily="18" charset="0"/>
                            <a:cs typeface="Times New Roman" panose="02020603050405020304" pitchFamily="18" charset="0"/>
                          </a:rPr>
                        </m:ctrlPr>
                      </m:sSupPr>
                      <m:e>
                        <m:r>
                          <a:rPr lang="en-US" sz="1800" b="1" i="1" smtClean="0">
                            <a:latin typeface="Cambria Math" panose="02040503050406030204" pitchFamily="18" charset="0"/>
                            <a:cs typeface="Times New Roman" panose="02020603050405020304" pitchFamily="18" charset="0"/>
                          </a:rPr>
                          <m:t>𝒂</m:t>
                        </m:r>
                      </m:e>
                      <m:sup>
                        <m:r>
                          <a:rPr lang="en-US" sz="1800" b="1" i="1" smtClean="0">
                            <a:latin typeface="Cambria Math" panose="02040503050406030204" pitchFamily="18" charset="0"/>
                            <a:cs typeface="Times New Roman" panose="02020603050405020304" pitchFamily="18" charset="0"/>
                          </a:rPr>
                          <m:t>𝟎</m:t>
                        </m:r>
                      </m:sup>
                    </m:sSup>
                    <m:r>
                      <a:rPr lang="en-US" sz="1800" b="1" i="1" smtClean="0">
                        <a:latin typeface="Cambria Math" panose="02040503050406030204" pitchFamily="18" charset="0"/>
                        <a:cs typeface="Times New Roman" panose="02020603050405020304" pitchFamily="18" charset="0"/>
                      </a:rPr>
                      <m:t>=</m:t>
                    </m:r>
                    <m:d>
                      <m:dPr>
                        <m:begChr m:val="["/>
                        <m:endChr m:val="]"/>
                        <m:ctrlPr>
                          <a:rPr lang="en-US" sz="1800" b="1" i="1" smtClean="0">
                            <a:latin typeface="Cambria Math" panose="02040503050406030204" pitchFamily="18" charset="0"/>
                            <a:cs typeface="Times New Roman" panose="02020603050405020304" pitchFamily="18" charset="0"/>
                          </a:rPr>
                        </m:ctrlPr>
                      </m:dPr>
                      <m:e>
                        <m:m>
                          <m:mPr>
                            <m:plcHide m:val="on"/>
                            <m:mcs>
                              <m:mc>
                                <m:mcPr>
                                  <m:count m:val="1"/>
                                  <m:mcJc m:val="center"/>
                                </m:mcPr>
                              </m:mc>
                            </m:mcs>
                            <m:ctrlPr>
                              <a:rPr lang="en-US" sz="1800" b="1" i="1" smtClean="0">
                                <a:latin typeface="Cambria Math" panose="02040503050406030204" pitchFamily="18" charset="0"/>
                                <a:cs typeface="Times New Roman" panose="02020603050405020304" pitchFamily="18" charset="0"/>
                              </a:rPr>
                            </m:ctrlPr>
                          </m:mPr>
                          <m:mr>
                            <m:e>
                              <m:r>
                                <a:rPr lang="en-US" sz="1800" b="1" i="1" smtClean="0">
                                  <a:latin typeface="Cambria Math" panose="02040503050406030204" pitchFamily="18" charset="0"/>
                                  <a:cs typeface="Times New Roman" panose="02020603050405020304" pitchFamily="18" charset="0"/>
                                </a:rPr>
                                <m:t>𝟏</m:t>
                              </m:r>
                            </m:e>
                          </m:mr>
                          <m:mr>
                            <m:e>
                              <m:r>
                                <a:rPr lang="en-US" sz="1800" b="1" i="1" smtClean="0">
                                  <a:latin typeface="Cambria Math" panose="02040503050406030204" pitchFamily="18" charset="0"/>
                                  <a:cs typeface="Times New Roman" panose="02020603050405020304" pitchFamily="18" charset="0"/>
                                </a:rPr>
                                <m:t>𝟐</m:t>
                              </m:r>
                            </m:e>
                          </m:mr>
                        </m:m>
                      </m:e>
                    </m:d>
                  </m:oMath>
                </a14:m>
                <a:r>
                  <a:rPr lang="en-US" dirty="0"/>
                  <a:t> but labels x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plcHide m:val="on"/>
                            <m:mcs>
                              <m:mc>
                                <m:mcPr>
                                  <m:count m:val="1"/>
                                  <m:mcJc m:val="center"/>
                                </m:mcPr>
                              </m:mc>
                            </m:mcs>
                            <m:ctrlPr>
                              <a:rPr lang="en-US" b="0" i="1" smtClean="0">
                                <a:latin typeface="Cambria Math" panose="02040503050406030204" pitchFamily="18" charset="0"/>
                              </a:rPr>
                            </m:ctrlPr>
                          </m:mPr>
                          <m:m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0</m:t>
                                  </m:r>
                                </m:sub>
                              </m:sSub>
                            </m:e>
                          </m:mr>
                          <m:m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mr>
                        </m:m>
                      </m:e>
                    </m:d>
                  </m:oMath>
                </a14:m>
                <a:endParaRPr lang="en-US" b="0" dirty="0"/>
              </a:p>
              <a:p>
                <a:pPr marL="457200" lvl="1" indent="0">
                  <a:buNone/>
                </a:pPr>
                <a:r>
                  <a:rPr lang="en-US" sz="1800" dirty="0"/>
                  <a:t>Weight :  </a:t>
                </a:r>
                <a14:m>
                  <m:oMath xmlns:m="http://schemas.openxmlformats.org/officeDocument/2006/math">
                    <m:m>
                      <m:mPr>
                        <m:mcs>
                          <m:mc>
                            <m:mcPr>
                              <m:count m:val="2"/>
                              <m:mcJc m:val="center"/>
                            </m:mcPr>
                          </m:mc>
                        </m:mcs>
                        <m:ctrlPr>
                          <a:rPr lang="en-US" sz="1800" i="1" smtClean="0">
                            <a:latin typeface="Cambria Math" panose="02040503050406030204" pitchFamily="18" charset="0"/>
                          </a:rPr>
                        </m:ctrlPr>
                      </m:mPr>
                      <m:mr>
                        <m:e>
                          <m:r>
                            <m:rPr>
                              <m:brk m:alnAt="7"/>
                            </m:rPr>
                            <a:rPr lang="en-US" sz="1800" b="0" i="1" smtClean="0">
                              <a:latin typeface="Cambria Math" panose="02040503050406030204" pitchFamily="18" charset="0"/>
                            </a:rPr>
                            <m:t>0</m:t>
                          </m:r>
                          <m:r>
                            <a:rPr lang="en-US" sz="1800" b="0" i="1" smtClean="0">
                              <a:latin typeface="Cambria Math" panose="02040503050406030204" pitchFamily="18" charset="0"/>
                            </a:rPr>
                            <m:t>.5</m:t>
                          </m:r>
                        </m:e>
                        <m:e>
                          <m:r>
                            <a:rPr lang="en-US" sz="1800" b="0" i="1" smtClean="0">
                              <a:latin typeface="Cambria Math" panose="02040503050406030204" pitchFamily="18" charset="0"/>
                            </a:rPr>
                            <m:t>−1</m:t>
                          </m:r>
                        </m:e>
                      </m:mr>
                      <m:mr>
                        <m:e>
                          <m:r>
                            <a:rPr lang="en-US" sz="1800" b="0" i="1" smtClean="0">
                              <a:latin typeface="Cambria Math" panose="02040503050406030204" pitchFamily="18" charset="0"/>
                            </a:rPr>
                            <m:t>1.5</m:t>
                          </m:r>
                        </m:e>
                        <m:e>
                          <m:r>
                            <a:rPr lang="en-US" sz="1800" b="0" i="1" smtClean="0">
                              <a:latin typeface="Cambria Math" panose="02040503050406030204" pitchFamily="18" charset="0"/>
                            </a:rPr>
                            <m:t>2.0</m:t>
                          </m:r>
                        </m:e>
                      </m:mr>
                    </m:m>
                  </m:oMath>
                </a14:m>
                <a:endParaRPr lang="en-US" sz="1800" dirty="0"/>
              </a:p>
              <a:p>
                <a:pPr marL="457200" lvl="1" indent="0">
                  <a:buNone/>
                </a:pPr>
                <a:endParaRPr lang="en-US" sz="1800" dirty="0"/>
              </a:p>
              <a:p>
                <a:pPr marL="457200" lvl="1" indent="0">
                  <a:buNone/>
                </a:pPr>
                <a:r>
                  <a:rPr lang="en-US" sz="1800" dirty="0"/>
                  <a:t>  Linear combination: </a:t>
                </a:r>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𝑧</m:t>
                        </m:r>
                      </m:e>
                      <m:sup>
                        <m:r>
                          <a:rPr lang="en-US" sz="1800" i="1">
                            <a:latin typeface="Cambria Math" panose="02040503050406030204" pitchFamily="18" charset="0"/>
                          </a:rPr>
                          <m:t>1</m:t>
                        </m:r>
                      </m:sup>
                    </m:sSup>
                    <m:r>
                      <a:rPr lang="en-US" sz="1800" i="1">
                        <a:latin typeface="Cambria Math" panose="02040503050406030204" pitchFamily="18" charset="0"/>
                      </a:rPr>
                      <m:t>=</m:t>
                    </m:r>
                    <m:r>
                      <a:rPr lang="en-US" sz="1800" b="0" i="1" smtClean="0">
                        <a:latin typeface="Cambria Math" panose="02040503050406030204" pitchFamily="18" charset="0"/>
                      </a:rPr>
                      <m:t>𝑊</m:t>
                    </m:r>
                    <m:r>
                      <a:rPr lang="en-US" sz="1800" b="0" i="1" baseline="30000" smtClean="0">
                        <a:latin typeface="Cambria Math" panose="02040503050406030204" pitchFamily="18" charset="0"/>
                      </a:rPr>
                      <m:t>1</m:t>
                    </m:r>
                    <m:r>
                      <a:rPr lang="en-US" sz="1800" b="0" i="1" smtClean="0">
                        <a:latin typeface="Cambria Math" panose="02040503050406030204" pitchFamily="18" charset="0"/>
                      </a:rPr>
                      <m:t> </m:t>
                    </m:r>
                    <m:r>
                      <a:rPr lang="en-US" sz="1800" b="0" i="1" smtClean="0">
                        <a:latin typeface="Cambria Math" panose="02040503050406030204" pitchFamily="18" charset="0"/>
                      </a:rPr>
                      <m:t>𝑎</m:t>
                    </m:r>
                    <m:r>
                      <a:rPr lang="en-US" sz="1800" b="0" i="1" baseline="30000" smtClean="0">
                        <a:latin typeface="Cambria Math" panose="02040503050406030204" pitchFamily="18" charset="0"/>
                      </a:rPr>
                      <m:t>0</m:t>
                    </m:r>
                    <m:r>
                      <a:rPr lang="en-US" sz="1800" i="1">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𝑏</m:t>
                        </m:r>
                      </m:e>
                      <m:sup>
                        <m:r>
                          <a:rPr lang="en-US" sz="1800" i="1">
                            <a:latin typeface="Cambria Math" panose="02040503050406030204" pitchFamily="18" charset="0"/>
                          </a:rPr>
                          <m:t>1</m:t>
                        </m:r>
                      </m:sup>
                    </m:sSup>
                  </m:oMath>
                </a14:m>
                <a:endParaRPr lang="en-US" sz="1800" dirty="0"/>
              </a:p>
              <a:p>
                <a:pPr marL="457200" lvl="1" indent="0">
                  <a:buNone/>
                </a:pPr>
                <a:r>
                  <a:rPr lang="en-US" sz="1800" dirty="0"/>
                  <a:t>1. The Input Vector(a</a:t>
                </a:r>
                <a:r>
                  <a:rPr lang="en-US" sz="1800" baseline="30000" dirty="0"/>
                  <a:t>(0) </a:t>
                </a:r>
                <a:r>
                  <a:rPr lang="en-US" sz="1800" dirty="0"/>
                  <a:t>) :input vector contains only your data features(x</a:t>
                </a:r>
                <a:r>
                  <a:rPr lang="en-US" sz="1800" baseline="-25000" dirty="0"/>
                  <a:t>0 </a:t>
                </a:r>
                <a:r>
                  <a:rPr lang="en-US" sz="1800" dirty="0"/>
                  <a:t> , x</a:t>
                </a:r>
                <a:r>
                  <a:rPr lang="en-US" sz="1800" baseline="-25000" dirty="0"/>
                  <a:t>1 </a:t>
                </a:r>
                <a:r>
                  <a:rPr lang="en-US" sz="1800" dirty="0"/>
                  <a:t>). </a:t>
                </a:r>
                <a:r>
                  <a:rPr lang="en-US" sz="1900" dirty="0"/>
                  <a:t>It has a dimension of 2 × </a:t>
                </a:r>
                <a:r>
                  <a:rPr lang="en-US" dirty="0"/>
                  <a:t>1.</a:t>
                </a:r>
              </a:p>
              <a:p>
                <a:pPr marL="457200" lvl="1" indent="0">
                  <a:buNone/>
                </a:pPr>
                <a:endParaRPr lang="en-US" sz="1800" dirty="0"/>
              </a:p>
            </p:txBody>
          </p:sp>
        </mc:Choice>
        <mc:Fallback xmlns="">
          <p:sp>
            <p:nvSpPr>
              <p:cNvPr id="3" name="Content Placeholder 2">
                <a:extLst>
                  <a:ext uri="{FF2B5EF4-FFF2-40B4-BE49-F238E27FC236}">
                    <a16:creationId xmlns:a16="http://schemas.microsoft.com/office/drawing/2014/main" id="{FFF59294-B672-7C23-BF80-167537A22A2C}"/>
                  </a:ext>
                </a:extLst>
              </p:cNvPr>
              <p:cNvSpPr>
                <a:spLocks noGrp="1" noRot="1" noChangeAspect="1" noMove="1" noResize="1" noEditPoints="1" noAdjustHandles="1" noChangeArrowheads="1" noChangeShapeType="1" noTextEdit="1"/>
              </p:cNvSpPr>
              <p:nvPr>
                <p:ph idx="1"/>
              </p:nvPr>
            </p:nvSpPr>
            <p:spPr>
              <a:xfrm>
                <a:off x="838200" y="1552639"/>
                <a:ext cx="10515600" cy="3617870"/>
              </a:xfrm>
              <a:blipFill>
                <a:blip r:embed="rId2"/>
                <a:stretch>
                  <a:fillRect l="-464" t="-1855"/>
                </a:stretch>
              </a:blipFill>
            </p:spPr>
            <p:txBody>
              <a:bodyPr/>
              <a:lstStyle/>
              <a:p>
                <a:r>
                  <a:rPr lang="en-US">
                    <a:noFill/>
                  </a:rPr>
                  <a:t> </a:t>
                </a:r>
              </a:p>
            </p:txBody>
          </p:sp>
        </mc:Fallback>
      </mc:AlternateContent>
    </p:spTree>
    <p:extLst>
      <p:ext uri="{BB962C8B-B14F-4D97-AF65-F5344CB8AC3E}">
        <p14:creationId xmlns:p14="http://schemas.microsoft.com/office/powerpoint/2010/main" val="310476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5769D-7393-D21F-E749-5D9C00946378}"/>
              </a:ext>
            </a:extLst>
          </p:cNvPr>
          <p:cNvSpPr>
            <a:spLocks noGrp="1"/>
          </p:cNvSpPr>
          <p:nvPr>
            <p:ph type="title"/>
          </p:nvPr>
        </p:nvSpPr>
        <p:spPr>
          <a:xfrm>
            <a:off x="838200" y="460268"/>
            <a:ext cx="10515600" cy="447995"/>
          </a:xfrm>
        </p:spPr>
        <p:txBody>
          <a:bodyPr>
            <a:normAutofit/>
          </a:bodyPr>
          <a:lstStyle/>
          <a:p>
            <a:pPr algn="ctr"/>
            <a:r>
              <a:rPr lang="en-US" sz="2000" dirty="0">
                <a:latin typeface="Arial Black" panose="020B0A04020102020204" pitchFamily="34" charset="0"/>
              </a:rPr>
              <a:t>1. Layer Brackets vs. Unit Subscripts</a:t>
            </a:r>
          </a:p>
        </p:txBody>
      </p:sp>
      <p:sp>
        <p:nvSpPr>
          <p:cNvPr id="3" name="Content Placeholder 2">
            <a:extLst>
              <a:ext uri="{FF2B5EF4-FFF2-40B4-BE49-F238E27FC236}">
                <a16:creationId xmlns:a16="http://schemas.microsoft.com/office/drawing/2014/main" id="{FDDC1536-EAB6-9749-D484-BDE1B487C6F6}"/>
              </a:ext>
            </a:extLst>
          </p:cNvPr>
          <p:cNvSpPr>
            <a:spLocks noGrp="1"/>
          </p:cNvSpPr>
          <p:nvPr>
            <p:ph idx="1"/>
          </p:nvPr>
        </p:nvSpPr>
        <p:spPr>
          <a:xfrm>
            <a:off x="893432" y="954184"/>
            <a:ext cx="10515600" cy="4351338"/>
          </a:xfrm>
        </p:spPr>
        <p:txBody>
          <a:bodyPr>
            <a:normAutofit/>
          </a:bodyPr>
          <a:lstStyle/>
          <a:p>
            <a:pPr marL="0" indent="0">
              <a:buNone/>
            </a:pPr>
            <a:r>
              <a:rPr lang="en-US" sz="1800" b="1" dirty="0">
                <a:latin typeface="Aptos" panose="020B0004020202020204" pitchFamily="34" charset="0"/>
              </a:rPr>
              <a:t>Superscripts with Square Brackets [l]</a:t>
            </a:r>
            <a:r>
              <a:rPr lang="en-US" sz="1800" dirty="0">
                <a:latin typeface="Aptos" panose="020B0004020202020204" pitchFamily="34" charset="0"/>
              </a:rPr>
              <a:t>: Represent the </a:t>
            </a:r>
            <a:r>
              <a:rPr lang="en-US" sz="1800" b="1" dirty="0">
                <a:latin typeface="Aptos" panose="020B0004020202020204" pitchFamily="34" charset="0"/>
              </a:rPr>
              <a:t>layer number</a:t>
            </a:r>
            <a:endParaRPr lang="en-US" sz="1800" dirty="0">
              <a:latin typeface="Aptos" panose="020B0004020202020204" pitchFamily="34" charset="0"/>
            </a:endParaRPr>
          </a:p>
          <a:p>
            <a:r>
              <a:rPr lang="en-US" sz="1800" dirty="0">
                <a:latin typeface="Aptos" panose="020B0004020202020204" pitchFamily="34" charset="0"/>
              </a:rPr>
              <a:t>Example: W</a:t>
            </a:r>
            <a:r>
              <a:rPr lang="en-US" sz="1800" baseline="30000" dirty="0">
                <a:latin typeface="Aptos" panose="020B0004020202020204" pitchFamily="34" charset="0"/>
              </a:rPr>
              <a:t>[1] </a:t>
            </a:r>
            <a:r>
              <a:rPr lang="en-US" sz="1800" dirty="0">
                <a:latin typeface="Aptos" panose="020B0004020202020204" pitchFamily="34" charset="0"/>
              </a:rPr>
              <a:t>means the weights for layer 1.</a:t>
            </a:r>
          </a:p>
          <a:p>
            <a:r>
              <a:rPr lang="en-US" sz="1800" dirty="0">
                <a:latin typeface="Aptos" panose="020B0004020202020204" pitchFamily="34" charset="0"/>
              </a:rPr>
              <a:t>Subscripts -1:Represent the neuron unit index within that layer</a:t>
            </a:r>
          </a:p>
          <a:p>
            <a:r>
              <a:rPr lang="en-US" sz="1800" dirty="0">
                <a:latin typeface="Aptos" panose="020B0004020202020204" pitchFamily="34" charset="0"/>
              </a:rPr>
              <a:t>Example: b</a:t>
            </a:r>
            <a:r>
              <a:rPr lang="en-US" sz="1800" baseline="-25000" dirty="0">
                <a:latin typeface="Aptos" panose="020B0004020202020204" pitchFamily="34" charset="0"/>
              </a:rPr>
              <a:t>1</a:t>
            </a:r>
            <a:r>
              <a:rPr lang="en-US" sz="1800" baseline="30000" dirty="0">
                <a:latin typeface="Aptos" panose="020B0004020202020204" pitchFamily="34" charset="0"/>
              </a:rPr>
              <a:t>[1] </a:t>
            </a:r>
            <a:r>
              <a:rPr lang="en-US" sz="1800" dirty="0">
                <a:latin typeface="Aptos" panose="020B0004020202020204" pitchFamily="34" charset="0"/>
              </a:rPr>
              <a:t>means the bias for layer 1, neuron 1.</a:t>
            </a:r>
          </a:p>
          <a:p>
            <a:pPr marL="0" indent="0">
              <a:buNone/>
            </a:pPr>
            <a:r>
              <a:rPr lang="en-US" sz="1800" dirty="0">
                <a:latin typeface="Aptos" panose="020B0004020202020204" pitchFamily="34" charset="0"/>
              </a:rPr>
              <a:t>Standard Forward Propagation Formulas</a:t>
            </a:r>
          </a:p>
          <a:p>
            <a:pPr marL="514350" indent="-514350">
              <a:buAutoNum type="arabicPeriod"/>
            </a:pPr>
            <a:r>
              <a:rPr lang="en-US" sz="1800" dirty="0">
                <a:latin typeface="Aptos" panose="020B0004020202020204" pitchFamily="34" charset="0"/>
              </a:rPr>
              <a:t>re-activation Linear Combination:</a:t>
            </a:r>
          </a:p>
          <a:p>
            <a:pPr marL="0" indent="0">
              <a:buNone/>
            </a:pPr>
            <a:r>
              <a:rPr lang="en-US" sz="1800" b="1" dirty="0">
                <a:latin typeface="Aptos" panose="020B0004020202020204" pitchFamily="34" charset="0"/>
              </a:rPr>
              <a:t>Z</a:t>
            </a:r>
            <a:r>
              <a:rPr lang="en-US" sz="1800" b="1" baseline="30000" dirty="0">
                <a:latin typeface="Aptos" panose="020B0004020202020204" pitchFamily="34" charset="0"/>
              </a:rPr>
              <a:t>[1]</a:t>
            </a:r>
            <a:r>
              <a:rPr lang="en-US" sz="1800" b="1" dirty="0">
                <a:latin typeface="Aptos" panose="020B0004020202020204" pitchFamily="34" charset="0"/>
              </a:rPr>
              <a:t> = W</a:t>
            </a:r>
            <a:r>
              <a:rPr lang="en-US" sz="1800" b="1" baseline="30000" dirty="0">
                <a:latin typeface="Aptos" panose="020B0004020202020204" pitchFamily="34" charset="0"/>
              </a:rPr>
              <a:t>[l ] </a:t>
            </a:r>
            <a:r>
              <a:rPr lang="en-US" sz="1800" b="1" dirty="0">
                <a:latin typeface="Aptos" panose="020B0004020202020204" pitchFamily="34" charset="0"/>
              </a:rPr>
              <a:t>A</a:t>
            </a:r>
            <a:r>
              <a:rPr lang="en-US" sz="1800" b="1" baseline="30000" dirty="0">
                <a:latin typeface="Aptos" panose="020B0004020202020204" pitchFamily="34" charset="0"/>
              </a:rPr>
              <a:t>[l-1]</a:t>
            </a:r>
            <a:r>
              <a:rPr lang="en-US" sz="1800" b="1" dirty="0">
                <a:latin typeface="Aptos" panose="020B0004020202020204" pitchFamily="34" charset="0"/>
              </a:rPr>
              <a:t> + b</a:t>
            </a:r>
            <a:r>
              <a:rPr lang="en-US" sz="1800" b="1" baseline="30000" dirty="0">
                <a:latin typeface="Aptos" panose="020B0004020202020204" pitchFamily="34" charset="0"/>
              </a:rPr>
              <a:t>[l]</a:t>
            </a:r>
          </a:p>
          <a:p>
            <a:pPr marL="0" indent="0">
              <a:buNone/>
            </a:pPr>
            <a:r>
              <a:rPr lang="en-US" sz="1800" dirty="0">
                <a:latin typeface="Aptos" panose="020B0004020202020204" pitchFamily="34" charset="0"/>
              </a:rPr>
              <a:t>2. Post-activation Vector:</a:t>
            </a:r>
          </a:p>
          <a:p>
            <a:pPr marL="0" indent="0">
              <a:buNone/>
            </a:pPr>
            <a:r>
              <a:rPr lang="en-US" sz="1800" dirty="0">
                <a:latin typeface="Aptos" panose="020B0004020202020204" pitchFamily="34" charset="0"/>
              </a:rPr>
              <a:t>A</a:t>
            </a:r>
            <a:r>
              <a:rPr lang="en-US" sz="1800" baseline="30000" dirty="0">
                <a:latin typeface="Aptos" panose="020B0004020202020204" pitchFamily="34" charset="0"/>
              </a:rPr>
              <a:t>[l] </a:t>
            </a:r>
            <a:r>
              <a:rPr lang="en-US" sz="1800" dirty="0">
                <a:latin typeface="Aptos" panose="020B0004020202020204" pitchFamily="34" charset="0"/>
              </a:rPr>
              <a:t> =  g( </a:t>
            </a:r>
            <a:r>
              <a:rPr lang="en-US" sz="1800" b="1" dirty="0">
                <a:latin typeface="Aptos" panose="020B0004020202020204" pitchFamily="34" charset="0"/>
              </a:rPr>
              <a:t>Z</a:t>
            </a:r>
            <a:r>
              <a:rPr lang="en-US" sz="1800" b="1" baseline="30000" dirty="0">
                <a:latin typeface="Aptos" panose="020B0004020202020204" pitchFamily="34" charset="0"/>
              </a:rPr>
              <a:t>[1] </a:t>
            </a:r>
            <a:r>
              <a:rPr lang="en-US" sz="1800" b="1" dirty="0">
                <a:latin typeface="Aptos" panose="020B0004020202020204" pitchFamily="34" charset="0"/>
              </a:rPr>
              <a:t> )</a:t>
            </a:r>
            <a:endParaRPr lang="en-US" sz="1800" baseline="30000" dirty="0">
              <a:latin typeface="Aptos" panose="020B0004020202020204" pitchFamily="34" charset="0"/>
            </a:endParaRPr>
          </a:p>
        </p:txBody>
      </p:sp>
      <p:pic>
        <p:nvPicPr>
          <p:cNvPr id="7" name="Picture 6">
            <a:extLst>
              <a:ext uri="{FF2B5EF4-FFF2-40B4-BE49-F238E27FC236}">
                <a16:creationId xmlns:a16="http://schemas.microsoft.com/office/drawing/2014/main" id="{EF3F0459-E1C9-5494-5245-75171FC75E7E}"/>
              </a:ext>
            </a:extLst>
          </p:cNvPr>
          <p:cNvPicPr>
            <a:picLocks noChangeAspect="1"/>
          </p:cNvPicPr>
          <p:nvPr/>
        </p:nvPicPr>
        <p:blipFill>
          <a:blip r:embed="rId2"/>
          <a:stretch>
            <a:fillRect/>
          </a:stretch>
        </p:blipFill>
        <p:spPr>
          <a:xfrm>
            <a:off x="3855386" y="3586057"/>
            <a:ext cx="4591691" cy="1514686"/>
          </a:xfrm>
          <a:prstGeom prst="rect">
            <a:avLst/>
          </a:prstGeom>
        </p:spPr>
      </p:pic>
    </p:spTree>
    <p:extLst>
      <p:ext uri="{BB962C8B-B14F-4D97-AF65-F5344CB8AC3E}">
        <p14:creationId xmlns:p14="http://schemas.microsoft.com/office/powerpoint/2010/main" val="24303553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704B2-F9B4-6201-BC10-81AAB331DF68}"/>
              </a:ext>
            </a:extLst>
          </p:cNvPr>
          <p:cNvSpPr>
            <a:spLocks noGrp="1"/>
          </p:cNvSpPr>
          <p:nvPr>
            <p:ph type="title"/>
          </p:nvPr>
        </p:nvSpPr>
        <p:spPr>
          <a:xfrm>
            <a:off x="838199" y="365126"/>
            <a:ext cx="10558559" cy="303797"/>
          </a:xfrm>
        </p:spPr>
        <p:txBody>
          <a:bodyPr>
            <a:normAutofit/>
          </a:bodyPr>
          <a:lstStyle/>
          <a:p>
            <a:pPr algn="ctr"/>
            <a:r>
              <a:rPr lang="en-US" sz="1800" baseline="-25000" dirty="0">
                <a:latin typeface="Arial Black" panose="020B0A04020102020204" pitchFamily="34" charset="0"/>
              </a:rPr>
              <a:t>Compute Each Neuron’s Pre-Activation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1AE0343-FCE8-47E9-4CF1-49EF23AB9787}"/>
                  </a:ext>
                </a:extLst>
              </p:cNvPr>
              <p:cNvSpPr>
                <a:spLocks noGrp="1"/>
              </p:cNvSpPr>
              <p:nvPr>
                <p:ph idx="1"/>
              </p:nvPr>
            </p:nvSpPr>
            <p:spPr>
              <a:xfrm>
                <a:off x="881159" y="878774"/>
                <a:ext cx="10515600" cy="5368277"/>
              </a:xfrm>
            </p:spPr>
            <p:txBody>
              <a:bodyPr>
                <a:normAutofit/>
              </a:bodyPr>
              <a:lstStyle/>
              <a:p>
                <a:r>
                  <a:rPr lang="en-US" sz="1600" dirty="0">
                    <a:latin typeface="Times New Roman" panose="02020603050405020304" pitchFamily="18" charset="0"/>
                    <a:cs typeface="Times New Roman" panose="02020603050405020304" pitchFamily="18" charset="0"/>
                  </a:rPr>
                  <a:t>Two column vectors with two row and I column: </a:t>
                </a:r>
              </a:p>
              <a:p>
                <a:pPr lvl="1"/>
                <a:r>
                  <a:rPr lang="en-US" sz="1600" b="1" dirty="0">
                    <a:latin typeface="Aptos" panose="020B0004020202020204" pitchFamily="34" charset="0"/>
                    <a:cs typeface="Times New Roman" panose="02020603050405020304" pitchFamily="18" charset="0"/>
                  </a:rPr>
                  <a:t>First vector row1 = 0.5 row2 = -1.0 </a:t>
                </a:r>
              </a:p>
              <a:p>
                <a:pPr lvl="1"/>
                <a:r>
                  <a:rPr lang="en-US" sz="1600" b="1" dirty="0">
                    <a:latin typeface="Aptos" panose="020B0004020202020204" pitchFamily="34" charset="0"/>
                    <a:cs typeface="Times New Roman" panose="02020603050405020304" pitchFamily="18" charset="0"/>
                  </a:rPr>
                  <a:t>Second vector: row1 = 1.5 row2 = 2</a:t>
                </a:r>
              </a:p>
              <a:p>
                <a:pPr lvl="1"/>
                <a:r>
                  <a:rPr lang="en-US" sz="1600" b="1" dirty="0">
                    <a:latin typeface="Aptos" panose="020B0004020202020204" pitchFamily="34" charset="0"/>
                    <a:cs typeface="Times New Roman" panose="02020603050405020304" pitchFamily="18" charset="0"/>
                  </a:rPr>
                  <a:t>W</a:t>
                </a:r>
                <a:r>
                  <a:rPr lang="en-US" sz="1600" b="1" baseline="30000" dirty="0">
                    <a:latin typeface="Aptos" panose="020B0004020202020204" pitchFamily="34" charset="0"/>
                    <a:cs typeface="Times New Roman" panose="02020603050405020304" pitchFamily="18" charset="0"/>
                  </a:rPr>
                  <a:t>1</a:t>
                </a:r>
                <a:r>
                  <a:rPr lang="en-US" sz="1600" b="1" baseline="-25000" dirty="0">
                    <a:latin typeface="Aptos" panose="020B0004020202020204" pitchFamily="34" charset="0"/>
                    <a:cs typeface="Times New Roman" panose="02020603050405020304" pitchFamily="18" charset="0"/>
                  </a:rPr>
                  <a:t>1, 1  </a:t>
                </a:r>
                <a:r>
                  <a:rPr lang="en-US" sz="1600" b="1" dirty="0">
                    <a:latin typeface="Aptos" panose="020B0004020202020204" pitchFamily="34" charset="0"/>
                    <a:cs typeface="Times New Roman" panose="02020603050405020304" pitchFamily="18" charset="0"/>
                  </a:rPr>
                  <a:t>input from input feature 1 to unit 1 or neuron 1 </a:t>
                </a:r>
              </a:p>
              <a:p>
                <a:pPr lvl="1"/>
                <a:r>
                  <a:rPr lang="en-US" sz="1600" b="1" dirty="0">
                    <a:latin typeface="Aptos" panose="020B0004020202020204" pitchFamily="34" charset="0"/>
                    <a:cs typeface="Times New Roman" panose="02020603050405020304" pitchFamily="18" charset="0"/>
                  </a:rPr>
                  <a:t>W</a:t>
                </a:r>
                <a:r>
                  <a:rPr lang="en-US" sz="1600" b="1" baseline="30000" dirty="0">
                    <a:latin typeface="Aptos" panose="020B0004020202020204" pitchFamily="34" charset="0"/>
                    <a:cs typeface="Times New Roman" panose="02020603050405020304" pitchFamily="18" charset="0"/>
                  </a:rPr>
                  <a:t>1</a:t>
                </a:r>
                <a:r>
                  <a:rPr lang="en-US" sz="1600" b="1" baseline="-25000" dirty="0">
                    <a:latin typeface="Aptos" panose="020B0004020202020204" pitchFamily="34" charset="0"/>
                    <a:cs typeface="Times New Roman" panose="02020603050405020304" pitchFamily="18" charset="0"/>
                  </a:rPr>
                  <a:t>1, 2 </a:t>
                </a:r>
                <a:r>
                  <a:rPr lang="en-US" sz="1600" b="1" dirty="0">
                    <a:latin typeface="Aptos" panose="020B0004020202020204" pitchFamily="34" charset="0"/>
                    <a:cs typeface="Times New Roman" panose="02020603050405020304" pitchFamily="18" charset="0"/>
                  </a:rPr>
                  <a:t>input from input feature 2 to unit 1 or neuron 1 </a:t>
                </a:r>
              </a:p>
              <a:p>
                <a:pPr lvl="1"/>
                <a:r>
                  <a:rPr lang="en-US" sz="1600" b="1" dirty="0">
                    <a:latin typeface="Aptos" panose="020B0004020202020204" pitchFamily="34" charset="0"/>
                    <a:cs typeface="Times New Roman" panose="02020603050405020304" pitchFamily="18" charset="0"/>
                  </a:rPr>
                  <a:t>W</a:t>
                </a:r>
                <a:r>
                  <a:rPr lang="en-US" sz="1600" b="1" baseline="30000" dirty="0">
                    <a:latin typeface="Aptos" panose="020B0004020202020204" pitchFamily="34" charset="0"/>
                    <a:cs typeface="Times New Roman" panose="02020603050405020304" pitchFamily="18" charset="0"/>
                  </a:rPr>
                  <a:t>1</a:t>
                </a:r>
                <a:r>
                  <a:rPr lang="en-US" sz="1600" b="1" baseline="-25000" dirty="0">
                    <a:latin typeface="Aptos" panose="020B0004020202020204" pitchFamily="34" charset="0"/>
                    <a:cs typeface="Times New Roman" panose="02020603050405020304" pitchFamily="18" charset="0"/>
                  </a:rPr>
                  <a:t>2, 1  </a:t>
                </a:r>
                <a:r>
                  <a:rPr lang="en-US" sz="1600" b="1" dirty="0">
                    <a:latin typeface="Aptos" panose="020B0004020202020204" pitchFamily="34" charset="0"/>
                    <a:cs typeface="Times New Roman" panose="02020603050405020304" pitchFamily="18" charset="0"/>
                  </a:rPr>
                  <a:t>input from input feature 1 to unit 2 or neuron 2</a:t>
                </a:r>
              </a:p>
              <a:p>
                <a:pPr lvl="1"/>
                <a:r>
                  <a:rPr lang="en-US" sz="1600" b="1" dirty="0">
                    <a:latin typeface="Aptos" panose="020B0004020202020204" pitchFamily="34" charset="0"/>
                    <a:cs typeface="Times New Roman" panose="02020603050405020304" pitchFamily="18" charset="0"/>
                  </a:rPr>
                  <a:t>W</a:t>
                </a:r>
                <a:r>
                  <a:rPr lang="en-US" sz="1600" b="1" baseline="30000" dirty="0">
                    <a:latin typeface="Aptos" panose="020B0004020202020204" pitchFamily="34" charset="0"/>
                    <a:cs typeface="Times New Roman" panose="02020603050405020304" pitchFamily="18" charset="0"/>
                  </a:rPr>
                  <a:t>1</a:t>
                </a:r>
                <a:r>
                  <a:rPr lang="en-US" sz="1600" b="1" baseline="-25000" dirty="0">
                    <a:latin typeface="Aptos" panose="020B0004020202020204" pitchFamily="34" charset="0"/>
                    <a:cs typeface="Times New Roman" panose="02020603050405020304" pitchFamily="18" charset="0"/>
                  </a:rPr>
                  <a:t>2, 2  </a:t>
                </a:r>
                <a:r>
                  <a:rPr lang="en-US" sz="1600" b="1" dirty="0">
                    <a:latin typeface="Aptos" panose="020B0004020202020204" pitchFamily="34" charset="0"/>
                    <a:cs typeface="Times New Roman" panose="02020603050405020304" pitchFamily="18" charset="0"/>
                  </a:rPr>
                  <a:t>input from input feature 2 to unit 2 or neuron 2 </a:t>
                </a:r>
              </a:p>
              <a:p>
                <a:pPr marL="457200" lvl="1" indent="0">
                  <a:buNone/>
                </a:pPr>
                <a:r>
                  <a:rPr lang="en-US" sz="1600" b="1" dirty="0">
                    <a:latin typeface="Times New Roman" panose="02020603050405020304" pitchFamily="18" charset="0"/>
                    <a:cs typeface="Times New Roman" panose="02020603050405020304" pitchFamily="18" charset="0"/>
                  </a:rPr>
                  <a:t>a</a:t>
                </a:r>
                <a:r>
                  <a:rPr lang="en-US" sz="1600" b="1" baseline="30000" dirty="0">
                    <a:latin typeface="Times New Roman" panose="02020603050405020304" pitchFamily="18" charset="0"/>
                    <a:cs typeface="Times New Roman" panose="02020603050405020304" pitchFamily="18" charset="0"/>
                  </a:rPr>
                  <a:t>0</a:t>
                </a:r>
                <a:r>
                  <a:rPr lang="en-US" sz="1600" b="1" baseline="-25000" dirty="0">
                    <a:latin typeface="Times New Roman" panose="02020603050405020304" pitchFamily="18" charset="0"/>
                    <a:cs typeface="Times New Roman" panose="02020603050405020304" pitchFamily="18" charset="0"/>
                  </a:rPr>
                  <a:t>1</a:t>
                </a:r>
                <a:r>
                  <a:rPr lang="en-US" sz="1600" b="1" dirty="0">
                    <a:latin typeface="Times New Roman" panose="02020603050405020304" pitchFamily="18" charset="0"/>
                    <a:cs typeface="Times New Roman" panose="02020603050405020304" pitchFamily="18" charset="0"/>
                  </a:rPr>
                  <a:t>  feature 1  = 1 a</a:t>
                </a:r>
                <a:r>
                  <a:rPr lang="en-US" sz="1600" b="1" baseline="30000" dirty="0">
                    <a:latin typeface="Times New Roman" panose="02020603050405020304" pitchFamily="18" charset="0"/>
                    <a:cs typeface="Times New Roman" panose="02020603050405020304" pitchFamily="18" charset="0"/>
                  </a:rPr>
                  <a:t>0</a:t>
                </a:r>
                <a:r>
                  <a:rPr lang="en-US" sz="1600" b="1" baseline="-25000" dirty="0">
                    <a:latin typeface="Times New Roman" panose="02020603050405020304" pitchFamily="18" charset="0"/>
                    <a:cs typeface="Times New Roman" panose="02020603050405020304" pitchFamily="18" charset="0"/>
                  </a:rPr>
                  <a:t>2</a:t>
                </a:r>
                <a:r>
                  <a:rPr lang="en-US" sz="1600" b="1" dirty="0">
                    <a:latin typeface="Times New Roman" panose="02020603050405020304" pitchFamily="18" charset="0"/>
                    <a:cs typeface="Times New Roman" panose="02020603050405020304" pitchFamily="18" charset="0"/>
                  </a:rPr>
                  <a:t>  = 2	</a:t>
                </a:r>
                <a:r>
                  <a:rPr lang="en-US" sz="1600" b="1" dirty="0">
                    <a:cs typeface="Times New Roman" panose="02020603050405020304" pitchFamily="18" charset="0"/>
                  </a:rPr>
                  <a:t> </a:t>
                </a:r>
                <a14:m>
                  <m:oMath xmlns:m="http://schemas.openxmlformats.org/officeDocument/2006/math">
                    <m:sSup>
                      <m:sSupPr>
                        <m:ctrlPr>
                          <a:rPr lang="en-US" sz="1600" b="1" i="1">
                            <a:latin typeface="Cambria Math" panose="02040503050406030204" pitchFamily="18" charset="0"/>
                            <a:cs typeface="Times New Roman" panose="02020603050405020304" pitchFamily="18" charset="0"/>
                          </a:rPr>
                        </m:ctrlPr>
                      </m:sSupPr>
                      <m:e>
                        <m:r>
                          <a:rPr lang="en-US" sz="1600" b="1" i="1">
                            <a:latin typeface="Cambria Math" panose="02040503050406030204" pitchFamily="18" charset="0"/>
                            <a:cs typeface="Times New Roman" panose="02020603050405020304" pitchFamily="18" charset="0"/>
                          </a:rPr>
                          <m:t>𝒂</m:t>
                        </m:r>
                      </m:e>
                      <m:sup>
                        <m:r>
                          <a:rPr lang="en-US" sz="1600" b="1" i="1">
                            <a:latin typeface="Cambria Math" panose="02040503050406030204" pitchFamily="18" charset="0"/>
                            <a:cs typeface="Times New Roman" panose="02020603050405020304" pitchFamily="18" charset="0"/>
                          </a:rPr>
                          <m:t>𝟎</m:t>
                        </m:r>
                      </m:sup>
                    </m:sSup>
                    <m:r>
                      <a:rPr lang="en-US" sz="1600" b="1" i="1">
                        <a:latin typeface="Cambria Math" panose="02040503050406030204" pitchFamily="18" charset="0"/>
                        <a:cs typeface="Times New Roman" panose="02020603050405020304" pitchFamily="18" charset="0"/>
                      </a:rPr>
                      <m:t>=</m:t>
                    </m:r>
                    <m:d>
                      <m:dPr>
                        <m:begChr m:val="["/>
                        <m:endChr m:val="]"/>
                        <m:ctrlPr>
                          <a:rPr lang="en-US" sz="1600" b="1" i="1">
                            <a:latin typeface="Cambria Math" panose="02040503050406030204" pitchFamily="18" charset="0"/>
                            <a:cs typeface="Times New Roman" panose="02020603050405020304" pitchFamily="18" charset="0"/>
                          </a:rPr>
                        </m:ctrlPr>
                      </m:dPr>
                      <m:e>
                        <m:m>
                          <m:mPr>
                            <m:plcHide m:val="on"/>
                            <m:mcs>
                              <m:mc>
                                <m:mcPr>
                                  <m:count m:val="1"/>
                                  <m:mcJc m:val="center"/>
                                </m:mcPr>
                              </m:mc>
                            </m:mcs>
                            <m:ctrlPr>
                              <a:rPr lang="en-US" sz="1600" b="1" i="1">
                                <a:latin typeface="Cambria Math" panose="02040503050406030204" pitchFamily="18" charset="0"/>
                                <a:cs typeface="Times New Roman" panose="02020603050405020304" pitchFamily="18" charset="0"/>
                              </a:rPr>
                            </m:ctrlPr>
                          </m:mPr>
                          <m:mr>
                            <m:e>
                              <m:r>
                                <a:rPr lang="en-US" sz="1600" b="1" i="1">
                                  <a:latin typeface="Cambria Math" panose="02040503050406030204" pitchFamily="18" charset="0"/>
                                  <a:cs typeface="Times New Roman" panose="02020603050405020304" pitchFamily="18" charset="0"/>
                                </a:rPr>
                                <m:t>𝟏</m:t>
                              </m:r>
                            </m:e>
                          </m:mr>
                          <m:mr>
                            <m:e>
                              <m:r>
                                <a:rPr lang="en-US" sz="1600" b="1" i="1">
                                  <a:latin typeface="Cambria Math" panose="02040503050406030204" pitchFamily="18" charset="0"/>
                                  <a:cs typeface="Times New Roman" panose="02020603050405020304" pitchFamily="18" charset="0"/>
                                </a:rPr>
                                <m:t>𝟐</m:t>
                              </m:r>
                            </m:e>
                          </m:mr>
                        </m:m>
                      </m:e>
                    </m:d>
                  </m:oMath>
                </a14:m>
                <a:endParaRPr lang="en-US" sz="1600" b="1" dirty="0">
                  <a:latin typeface="Times New Roman" panose="02020603050405020304" pitchFamily="18" charset="0"/>
                  <a:cs typeface="Times New Roman" panose="02020603050405020304" pitchFamily="18" charset="0"/>
                </a:endParaRPr>
              </a:p>
              <a:p>
                <a:pPr marL="457200" lvl="1" indent="0">
                  <a:buNone/>
                </a:pPr>
                <a:r>
                  <a:rPr lang="en-US" sz="1600" dirty="0"/>
                  <a:t>Neuron 1 (Unit 1)</a:t>
                </a:r>
                <a:endParaRPr lang="en-US" sz="1600" b="1" dirty="0">
                  <a:latin typeface="Times New Roman" panose="02020603050405020304" pitchFamily="18" charset="0"/>
                  <a:cs typeface="Times New Roman" panose="02020603050405020304" pitchFamily="18" charset="0"/>
                </a:endParaRPr>
              </a:p>
              <a:p>
                <a:pPr marL="457200" lvl="1" indent="0">
                  <a:buNone/>
                </a:pPr>
                <a:r>
                  <a:rPr lang="en-US" sz="1600" dirty="0">
                    <a:latin typeface="Times New Roman" panose="02020603050405020304" pitchFamily="18" charset="0"/>
                    <a:cs typeface="Times New Roman" panose="02020603050405020304" pitchFamily="18" charset="0"/>
                  </a:rPr>
                  <a:t>b</a:t>
                </a:r>
                <a:r>
                  <a:rPr lang="en-US" sz="1600" baseline="30000" dirty="0">
                    <a:latin typeface="Times New Roman" panose="02020603050405020304" pitchFamily="18" charset="0"/>
                    <a:cs typeface="Times New Roman" panose="02020603050405020304" pitchFamily="18" charset="0"/>
                  </a:rPr>
                  <a:t>1</a:t>
                </a:r>
                <a:r>
                  <a:rPr lang="en-US" sz="1600" baseline="-25000" dirty="0">
                    <a:latin typeface="Times New Roman" panose="02020603050405020304" pitchFamily="18" charset="0"/>
                    <a:cs typeface="Times New Roman" panose="02020603050405020304" pitchFamily="18" charset="0"/>
                  </a:rPr>
                  <a:t>1</a:t>
                </a:r>
                <a:r>
                  <a:rPr lang="en-US" sz="1600" dirty="0">
                    <a:latin typeface="Times New Roman" panose="02020603050405020304" pitchFamily="18" charset="0"/>
                    <a:cs typeface="Times New Roman" panose="02020603050405020304" pitchFamily="18" charset="0"/>
                  </a:rPr>
                  <a:t>  = 0.0  a</a:t>
                </a:r>
                <a:r>
                  <a:rPr lang="en-US" sz="1600" baseline="30000" dirty="0">
                    <a:latin typeface="Times New Roman" panose="02020603050405020304" pitchFamily="18" charset="0"/>
                    <a:cs typeface="Times New Roman" panose="02020603050405020304" pitchFamily="18" charset="0"/>
                  </a:rPr>
                  <a:t>1</a:t>
                </a:r>
                <a:r>
                  <a:rPr lang="en-US" sz="1600" baseline="-25000" dirty="0">
                    <a:latin typeface="Times New Roman" panose="02020603050405020304" pitchFamily="18" charset="0"/>
                    <a:cs typeface="Times New Roman" panose="02020603050405020304" pitchFamily="18" charset="0"/>
                  </a:rPr>
                  <a:t>2</a:t>
                </a:r>
                <a:r>
                  <a:rPr lang="en-US" sz="1600" dirty="0">
                    <a:latin typeface="Times New Roman" panose="02020603050405020304" pitchFamily="18" charset="0"/>
                    <a:cs typeface="Times New Roman" panose="02020603050405020304" pitchFamily="18" charset="0"/>
                  </a:rPr>
                  <a:t>  =  1.0 </a:t>
                </a:r>
              </a:p>
              <a:p>
                <a:pPr marL="457200" lvl="1" indent="0">
                  <a:buNone/>
                </a:pPr>
                <a:r>
                  <a:rPr lang="en-US" sz="1600" dirty="0">
                    <a:latin typeface="Times New Roman" panose="02020603050405020304" pitchFamily="18" charset="0"/>
                    <a:cs typeface="Times New Roman" panose="02020603050405020304" pitchFamily="18" charset="0"/>
                  </a:rPr>
                  <a:t> z</a:t>
                </a:r>
                <a:r>
                  <a:rPr lang="en-US" sz="1600" baseline="30000" dirty="0">
                    <a:latin typeface="Times New Roman" panose="02020603050405020304" pitchFamily="18" charset="0"/>
                    <a:cs typeface="Times New Roman" panose="02020603050405020304" pitchFamily="18" charset="0"/>
                  </a:rPr>
                  <a:t>1</a:t>
                </a:r>
                <a:r>
                  <a:rPr lang="en-US" sz="1600" baseline="-25000" dirty="0">
                    <a:latin typeface="Times New Roman" panose="02020603050405020304" pitchFamily="18" charset="0"/>
                    <a:cs typeface="Times New Roman" panose="02020603050405020304" pitchFamily="18" charset="0"/>
                  </a:rPr>
                  <a:t>1</a:t>
                </a:r>
                <a:r>
                  <a:rPr lang="en-US" sz="1600" dirty="0">
                    <a:latin typeface="Times New Roman" panose="02020603050405020304" pitchFamily="18" charset="0"/>
                    <a:cs typeface="Times New Roman" panose="02020603050405020304" pitchFamily="18" charset="0"/>
                  </a:rPr>
                  <a:t> = W</a:t>
                </a:r>
                <a:r>
                  <a:rPr lang="en-US" sz="1600" baseline="30000" dirty="0">
                    <a:latin typeface="Times New Roman" panose="02020603050405020304" pitchFamily="18" charset="0"/>
                    <a:cs typeface="Times New Roman" panose="02020603050405020304" pitchFamily="18" charset="0"/>
                  </a:rPr>
                  <a:t>1</a:t>
                </a:r>
                <a:r>
                  <a:rPr lang="en-US" sz="1600" baseline="-25000" dirty="0">
                    <a:latin typeface="Times New Roman" panose="02020603050405020304" pitchFamily="18" charset="0"/>
                    <a:cs typeface="Times New Roman" panose="02020603050405020304" pitchFamily="18" charset="0"/>
                  </a:rPr>
                  <a:t>(1,1)  </a:t>
                </a:r>
                <a:r>
                  <a:rPr lang="en-US" sz="1600" dirty="0">
                    <a:latin typeface="Times New Roman" panose="02020603050405020304" pitchFamily="18" charset="0"/>
                    <a:cs typeface="Times New Roman" panose="02020603050405020304" pitchFamily="18" charset="0"/>
                  </a:rPr>
                  <a:t>a</a:t>
                </a:r>
                <a:r>
                  <a:rPr lang="en-US" sz="1600" baseline="30000" dirty="0">
                    <a:latin typeface="Times New Roman" panose="02020603050405020304" pitchFamily="18" charset="0"/>
                    <a:cs typeface="Times New Roman" panose="02020603050405020304" pitchFamily="18" charset="0"/>
                  </a:rPr>
                  <a:t> 0 </a:t>
                </a:r>
                <a:r>
                  <a:rPr lang="en-US" sz="1600" baseline="-25000" dirty="0">
                    <a:latin typeface="Times New Roman" panose="02020603050405020304" pitchFamily="18" charset="0"/>
                    <a:cs typeface="Times New Roman" panose="02020603050405020304" pitchFamily="18" charset="0"/>
                  </a:rPr>
                  <a:t>1 </a:t>
                </a:r>
                <a:r>
                  <a:rPr lang="en-US" sz="1600" dirty="0">
                    <a:latin typeface="Times New Roman" panose="02020603050405020304" pitchFamily="18" charset="0"/>
                    <a:cs typeface="Times New Roman" panose="02020603050405020304" pitchFamily="18" charset="0"/>
                  </a:rPr>
                  <a:t>+  W</a:t>
                </a:r>
                <a:r>
                  <a:rPr lang="en-US" sz="1600" baseline="30000" dirty="0">
                    <a:latin typeface="Times New Roman" panose="02020603050405020304" pitchFamily="18" charset="0"/>
                    <a:cs typeface="Times New Roman" panose="02020603050405020304" pitchFamily="18" charset="0"/>
                  </a:rPr>
                  <a:t>1 </a:t>
                </a:r>
                <a:r>
                  <a:rPr lang="en-US" sz="1600" dirty="0">
                    <a:latin typeface="Times New Roman" panose="02020603050405020304" pitchFamily="18" charset="0"/>
                    <a:cs typeface="Times New Roman" panose="02020603050405020304" pitchFamily="18" charset="0"/>
                  </a:rPr>
                  <a:t> </a:t>
                </a:r>
                <a:r>
                  <a:rPr lang="en-US" sz="1600" baseline="-25000" dirty="0">
                    <a:latin typeface="Times New Roman" panose="02020603050405020304" pitchFamily="18" charset="0"/>
                    <a:cs typeface="Times New Roman" panose="02020603050405020304" pitchFamily="18" charset="0"/>
                  </a:rPr>
                  <a:t>(1,2)   </a:t>
                </a:r>
                <a:r>
                  <a:rPr lang="en-US" sz="1600" dirty="0">
                    <a:latin typeface="Times New Roman" panose="02020603050405020304" pitchFamily="18" charset="0"/>
                    <a:cs typeface="Times New Roman" panose="02020603050405020304" pitchFamily="18" charset="0"/>
                  </a:rPr>
                  <a:t>a </a:t>
                </a:r>
                <a:r>
                  <a:rPr lang="en-US" sz="1600" baseline="30000" dirty="0">
                    <a:latin typeface="Times New Roman" panose="02020603050405020304" pitchFamily="18" charset="0"/>
                    <a:cs typeface="Times New Roman" panose="02020603050405020304" pitchFamily="18" charset="0"/>
                  </a:rPr>
                  <a:t>0  </a:t>
                </a:r>
                <a:r>
                  <a:rPr lang="en-US" sz="1600" baseline="-25000" dirty="0">
                    <a:latin typeface="Times New Roman" panose="02020603050405020304" pitchFamily="18" charset="0"/>
                    <a:cs typeface="Times New Roman" panose="02020603050405020304" pitchFamily="18" charset="0"/>
                  </a:rPr>
                  <a:t>2</a:t>
                </a:r>
                <a:r>
                  <a:rPr lang="en-US" sz="1600" dirty="0">
                    <a:latin typeface="Times New Roman" panose="02020603050405020304" pitchFamily="18" charset="0"/>
                    <a:cs typeface="Times New Roman" panose="02020603050405020304" pitchFamily="18" charset="0"/>
                  </a:rPr>
                  <a:t> +  b</a:t>
                </a:r>
                <a:r>
                  <a:rPr lang="en-US" sz="1600" baseline="30000" dirty="0">
                    <a:latin typeface="Times New Roman" panose="02020603050405020304" pitchFamily="18" charset="0"/>
                    <a:cs typeface="Times New Roman" panose="02020603050405020304" pitchFamily="18" charset="0"/>
                  </a:rPr>
                  <a:t>1</a:t>
                </a:r>
                <a:r>
                  <a:rPr lang="en-US" sz="1600" baseline="-25000" dirty="0">
                    <a:latin typeface="Times New Roman" panose="02020603050405020304" pitchFamily="18" charset="0"/>
                    <a:cs typeface="Times New Roman" panose="02020603050405020304" pitchFamily="18" charset="0"/>
                  </a:rPr>
                  <a:t>1</a:t>
                </a:r>
              </a:p>
              <a:p>
                <a:pPr marL="457200" lvl="1" indent="0">
                  <a:buNone/>
                </a:pPr>
                <a:endParaRPr lang="en-US" sz="1600" baseline="-25000" dirty="0">
                  <a:latin typeface="Times New Roman" panose="02020603050405020304" pitchFamily="18" charset="0"/>
                  <a:cs typeface="Times New Roman" panose="02020603050405020304" pitchFamily="18" charset="0"/>
                </a:endParaRPr>
              </a:p>
              <a:p>
                <a:pPr marL="457200" lvl="1" indent="0">
                  <a:buNone/>
                </a:pPr>
                <a:r>
                  <a:rPr lang="en-US" sz="1800" b="1" dirty="0">
                    <a:latin typeface="Aptos" panose="020B0004020202020204" pitchFamily="34" charset="0"/>
                    <a:cs typeface="Times New Roman" panose="02020603050405020304" pitchFamily="18" charset="0"/>
                  </a:rPr>
                  <a:t>Z</a:t>
                </a:r>
                <a:r>
                  <a:rPr lang="en-US" sz="1800" b="1" baseline="30000" dirty="0">
                    <a:latin typeface="Aptos" panose="020B0004020202020204" pitchFamily="34" charset="0"/>
                    <a:cs typeface="Times New Roman" panose="02020603050405020304" pitchFamily="18" charset="0"/>
                  </a:rPr>
                  <a:t>1 </a:t>
                </a:r>
                <a:r>
                  <a:rPr lang="en-US" sz="1800" b="1" baseline="-25000" dirty="0">
                    <a:latin typeface="Aptos" panose="020B0004020202020204" pitchFamily="34" charset="0"/>
                    <a:cs typeface="Times New Roman" panose="02020603050405020304" pitchFamily="18" charset="0"/>
                  </a:rPr>
                  <a:t> 1  </a:t>
                </a:r>
                <a:r>
                  <a:rPr lang="en-US" sz="1800" b="1" dirty="0">
                    <a:latin typeface="Aptos" panose="020B0004020202020204" pitchFamily="34" charset="0"/>
                    <a:cs typeface="Times New Roman" panose="02020603050405020304" pitchFamily="18" charset="0"/>
                  </a:rPr>
                  <a:t>=  (0.5)(1)  + (-1.0)(2) + 0.0 = -1.5</a:t>
                </a:r>
                <a:endParaRPr lang="en-US" sz="1800" b="1" baseline="-25000" dirty="0">
                  <a:latin typeface="Aptos" panose="020B0004020202020204" pitchFamily="34" charset="0"/>
                  <a:cs typeface="Times New Roman" panose="02020603050405020304" pitchFamily="18" charset="0"/>
                </a:endParaRPr>
              </a:p>
              <a:p>
                <a:pPr marL="457200" lvl="1" indent="0">
                  <a:buNone/>
                </a:pPr>
                <a:r>
                  <a:rPr lang="en-US" sz="1600" dirty="0">
                    <a:latin typeface="Arial Black" panose="020B0A04020102020204" pitchFamily="34" charset="0"/>
                    <a:cs typeface="Times New Roman" panose="02020603050405020304" pitchFamily="18" charset="0"/>
                  </a:rPr>
                  <a:t>and z</a:t>
                </a:r>
                <a:r>
                  <a:rPr lang="en-US" sz="1600" baseline="30000" dirty="0">
                    <a:latin typeface="Arial Black" panose="020B0A04020102020204" pitchFamily="34" charset="0"/>
                    <a:cs typeface="Times New Roman" panose="02020603050405020304" pitchFamily="18" charset="0"/>
                  </a:rPr>
                  <a:t>1 </a:t>
                </a:r>
                <a:r>
                  <a:rPr lang="en-US" sz="1600" baseline="-25000" dirty="0">
                    <a:latin typeface="Arial Black" panose="020B0A04020102020204" pitchFamily="34" charset="0"/>
                    <a:cs typeface="Times New Roman" panose="02020603050405020304" pitchFamily="18" charset="0"/>
                  </a:rPr>
                  <a:t>2 </a:t>
                </a:r>
              </a:p>
              <a:p>
                <a:pPr marL="457200" lvl="1" indent="0">
                  <a:buNone/>
                </a:pPr>
                <a:r>
                  <a:rPr lang="en-US" sz="1600" dirty="0">
                    <a:latin typeface="Aptos" panose="020B0004020202020204" pitchFamily="34" charset="0"/>
                    <a:cs typeface="Times New Roman" panose="02020603050405020304" pitchFamily="18" charset="0"/>
                  </a:rPr>
                  <a:t>Z </a:t>
                </a:r>
                <a:r>
                  <a:rPr lang="en-US" sz="1600" baseline="-25000" dirty="0">
                    <a:latin typeface="Aptos" panose="020B0004020202020204" pitchFamily="34" charset="0"/>
                    <a:cs typeface="Times New Roman" panose="02020603050405020304" pitchFamily="18" charset="0"/>
                  </a:rPr>
                  <a:t>2</a:t>
                </a:r>
                <a:r>
                  <a:rPr lang="en-US" sz="1600" baseline="30000" dirty="0">
                    <a:latin typeface="Aptos" panose="020B0004020202020204" pitchFamily="34" charset="0"/>
                    <a:cs typeface="Times New Roman" panose="02020603050405020304" pitchFamily="18" charset="0"/>
                  </a:rPr>
                  <a:t>1_  </a:t>
                </a:r>
                <a:r>
                  <a:rPr lang="en-US" sz="1600" dirty="0">
                    <a:latin typeface="Aptos" panose="020B0004020202020204" pitchFamily="34" charset="0"/>
                    <a:cs typeface="Times New Roman" panose="02020603050405020304" pitchFamily="18" charset="0"/>
                  </a:rPr>
                  <a:t>= W </a:t>
                </a:r>
                <a:r>
                  <a:rPr lang="en-US" sz="1600" baseline="30000" dirty="0">
                    <a:latin typeface="Aptos" panose="020B0004020202020204" pitchFamily="34" charset="0"/>
                    <a:cs typeface="Times New Roman" panose="02020603050405020304" pitchFamily="18" charset="0"/>
                  </a:rPr>
                  <a:t>1</a:t>
                </a:r>
                <a:r>
                  <a:rPr lang="en-US" sz="1600" baseline="-25000" dirty="0">
                    <a:latin typeface="Aptos" panose="020B0004020202020204" pitchFamily="34" charset="0"/>
                    <a:cs typeface="Times New Roman" panose="02020603050405020304" pitchFamily="18" charset="0"/>
                  </a:rPr>
                  <a:t>(2,1)</a:t>
                </a:r>
                <a:r>
                  <a:rPr lang="en-US" sz="1600" dirty="0">
                    <a:latin typeface="Aptos" panose="020B0004020202020204" pitchFamily="34" charset="0"/>
                    <a:cs typeface="Times New Roman" panose="02020603050405020304" pitchFamily="18" charset="0"/>
                  </a:rPr>
                  <a:t>  a </a:t>
                </a:r>
                <a:r>
                  <a:rPr lang="en-US" sz="1600" baseline="30000" dirty="0">
                    <a:latin typeface="Aptos" panose="020B0004020202020204" pitchFamily="34" charset="0"/>
                    <a:cs typeface="Times New Roman" panose="02020603050405020304" pitchFamily="18" charset="0"/>
                  </a:rPr>
                  <a:t>0 </a:t>
                </a:r>
                <a:r>
                  <a:rPr lang="en-US" sz="1600" baseline="-25000" dirty="0">
                    <a:latin typeface="Aptos" panose="020B0004020202020204" pitchFamily="34" charset="0"/>
                    <a:cs typeface="Times New Roman" panose="02020603050405020304" pitchFamily="18" charset="0"/>
                  </a:rPr>
                  <a:t>1 </a:t>
                </a:r>
                <a:r>
                  <a:rPr lang="en-US" sz="1600" dirty="0">
                    <a:latin typeface="Aptos" panose="020B0004020202020204" pitchFamily="34" charset="0"/>
                    <a:cs typeface="Times New Roman" panose="02020603050405020304" pitchFamily="18" charset="0"/>
                  </a:rPr>
                  <a:t>+  W </a:t>
                </a:r>
                <a:r>
                  <a:rPr lang="en-US" sz="1600" baseline="30000" dirty="0">
                    <a:latin typeface="Aptos" panose="020B0004020202020204" pitchFamily="34" charset="0"/>
                    <a:cs typeface="Times New Roman" panose="02020603050405020304" pitchFamily="18" charset="0"/>
                  </a:rPr>
                  <a:t>1 </a:t>
                </a:r>
                <a:r>
                  <a:rPr lang="en-US" sz="1600" baseline="-25000" dirty="0">
                    <a:latin typeface="Aptos" panose="020B0004020202020204" pitchFamily="34" charset="0"/>
                    <a:cs typeface="Times New Roman" panose="02020603050405020304" pitchFamily="18" charset="0"/>
                  </a:rPr>
                  <a:t>(2,2)  </a:t>
                </a:r>
                <a:r>
                  <a:rPr lang="en-US" sz="1600" dirty="0">
                    <a:latin typeface="Aptos" panose="020B0004020202020204" pitchFamily="34" charset="0"/>
                    <a:cs typeface="Times New Roman" panose="02020603050405020304" pitchFamily="18" charset="0"/>
                  </a:rPr>
                  <a:t>a </a:t>
                </a:r>
                <a:r>
                  <a:rPr lang="en-US" sz="1600" baseline="30000" dirty="0">
                    <a:latin typeface="Aptos" panose="020B0004020202020204" pitchFamily="34" charset="0"/>
                    <a:cs typeface="Times New Roman" panose="02020603050405020304" pitchFamily="18" charset="0"/>
                  </a:rPr>
                  <a:t>0 </a:t>
                </a:r>
                <a:r>
                  <a:rPr lang="en-US" sz="1600" baseline="-25000" dirty="0">
                    <a:latin typeface="Aptos" panose="020B0004020202020204" pitchFamily="34" charset="0"/>
                    <a:cs typeface="Times New Roman" panose="02020603050405020304" pitchFamily="18" charset="0"/>
                  </a:rPr>
                  <a:t>2</a:t>
                </a:r>
                <a:r>
                  <a:rPr lang="en-US" sz="1600" dirty="0">
                    <a:latin typeface="Aptos" panose="020B0004020202020204" pitchFamily="34" charset="0"/>
                    <a:cs typeface="Times New Roman" panose="02020603050405020304" pitchFamily="18" charset="0"/>
                  </a:rPr>
                  <a:t> +  b </a:t>
                </a:r>
                <a:r>
                  <a:rPr lang="en-US" sz="1600" baseline="30000" dirty="0">
                    <a:latin typeface="Aptos" panose="020B0004020202020204" pitchFamily="34" charset="0"/>
                    <a:cs typeface="Times New Roman" panose="02020603050405020304" pitchFamily="18" charset="0"/>
                  </a:rPr>
                  <a:t>1 </a:t>
                </a:r>
                <a:r>
                  <a:rPr lang="en-US" sz="1600" baseline="-25000" dirty="0">
                    <a:latin typeface="Aptos" panose="020B0004020202020204" pitchFamily="34" charset="0"/>
                    <a:cs typeface="Times New Roman" panose="02020603050405020304" pitchFamily="18" charset="0"/>
                  </a:rPr>
                  <a:t>2</a:t>
                </a:r>
              </a:p>
              <a:p>
                <a:pPr marL="457200" lvl="1" indent="0">
                  <a:buNone/>
                </a:pPr>
                <a:endParaRPr lang="en-US" sz="1600" baseline="-25000" dirty="0">
                  <a:latin typeface="Aptos" panose="020B0004020202020204" pitchFamily="34" charset="0"/>
                  <a:cs typeface="Times New Roman" panose="02020603050405020304" pitchFamily="18" charset="0"/>
                </a:endParaRPr>
              </a:p>
              <a:p>
                <a:pPr marL="457200" lvl="1" indent="0">
                  <a:buNone/>
                </a:pPr>
                <a:r>
                  <a:rPr lang="en-US" sz="1600" b="1" dirty="0">
                    <a:latin typeface="Aptos" panose="020B0004020202020204" pitchFamily="34" charset="0"/>
                    <a:cs typeface="Times New Roman" panose="02020603050405020304" pitchFamily="18" charset="0"/>
                  </a:rPr>
                  <a:t>Z</a:t>
                </a:r>
                <a:r>
                  <a:rPr lang="en-US" sz="1600" b="1" baseline="30000" dirty="0">
                    <a:latin typeface="Aptos" panose="020B0004020202020204" pitchFamily="34" charset="0"/>
                    <a:cs typeface="Times New Roman" panose="02020603050405020304" pitchFamily="18" charset="0"/>
                  </a:rPr>
                  <a:t>1 </a:t>
                </a:r>
                <a:r>
                  <a:rPr lang="en-US" sz="1600" b="1" baseline="-25000" dirty="0">
                    <a:latin typeface="Aptos" panose="020B0004020202020204" pitchFamily="34" charset="0"/>
                    <a:cs typeface="Times New Roman" panose="02020603050405020304" pitchFamily="18" charset="0"/>
                  </a:rPr>
                  <a:t>2</a:t>
                </a:r>
                <a:r>
                  <a:rPr lang="en-US" sz="1600" b="1" dirty="0">
                    <a:latin typeface="Aptos" panose="020B0004020202020204" pitchFamily="34" charset="0"/>
                    <a:cs typeface="Times New Roman" panose="02020603050405020304" pitchFamily="18" charset="0"/>
                  </a:rPr>
                  <a:t> = (1.5)(1) + (2.0) (2) + 1.0 = 6.5</a:t>
                </a:r>
              </a:p>
              <a:p>
                <a:pPr marL="457200" lvl="1" indent="0">
                  <a:buNone/>
                </a:pPr>
                <a:endParaRPr lang="en-US" sz="1600" dirty="0">
                  <a:latin typeface="Times New Roman" panose="02020603050405020304" pitchFamily="18" charset="0"/>
                  <a:cs typeface="Times New Roman" panose="02020603050405020304" pitchFamily="18" charset="0"/>
                </a:endParaRPr>
              </a:p>
              <a:p>
                <a:pPr lvl="1"/>
                <a:endParaRPr lang="en-US" dirty="0"/>
              </a:p>
            </p:txBody>
          </p:sp>
        </mc:Choice>
        <mc:Fallback xmlns="">
          <p:sp>
            <p:nvSpPr>
              <p:cNvPr id="3" name="Content Placeholder 2">
                <a:extLst>
                  <a:ext uri="{FF2B5EF4-FFF2-40B4-BE49-F238E27FC236}">
                    <a16:creationId xmlns:a16="http://schemas.microsoft.com/office/drawing/2014/main" id="{61AE0343-FCE8-47E9-4CF1-49EF23AB9787}"/>
                  </a:ext>
                </a:extLst>
              </p:cNvPr>
              <p:cNvSpPr>
                <a:spLocks noGrp="1" noRot="1" noChangeAspect="1" noMove="1" noResize="1" noEditPoints="1" noAdjustHandles="1" noChangeArrowheads="1" noChangeShapeType="1" noTextEdit="1"/>
              </p:cNvSpPr>
              <p:nvPr>
                <p:ph idx="1"/>
              </p:nvPr>
            </p:nvSpPr>
            <p:spPr>
              <a:xfrm>
                <a:off x="881159" y="878774"/>
                <a:ext cx="10515600" cy="5368277"/>
              </a:xfrm>
              <a:blipFill>
                <a:blip r:embed="rId2"/>
                <a:stretch>
                  <a:fillRect l="-232" t="-795"/>
                </a:stretch>
              </a:blipFill>
            </p:spPr>
            <p:txBody>
              <a:bodyPr/>
              <a:lstStyle/>
              <a:p>
                <a:r>
                  <a:rPr lang="en-US">
                    <a:noFill/>
                  </a:rPr>
                  <a:t> </a:t>
                </a:r>
              </a:p>
            </p:txBody>
          </p:sp>
        </mc:Fallback>
      </mc:AlternateContent>
    </p:spTree>
    <p:extLst>
      <p:ext uri="{BB962C8B-B14F-4D97-AF65-F5344CB8AC3E}">
        <p14:creationId xmlns:p14="http://schemas.microsoft.com/office/powerpoint/2010/main" val="34123835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DB60271-CC36-038E-7174-CCC14F968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10D77C-BC22-48FF-E00B-039442028A0C}"/>
              </a:ext>
            </a:extLst>
          </p:cNvPr>
          <p:cNvSpPr>
            <a:spLocks noGrp="1"/>
          </p:cNvSpPr>
          <p:nvPr>
            <p:ph type="title"/>
          </p:nvPr>
        </p:nvSpPr>
        <p:spPr>
          <a:xfrm>
            <a:off x="758952" y="333497"/>
            <a:ext cx="10593993" cy="1029419"/>
          </a:xfrm>
          <a:solidFill>
            <a:srgbClr val="00B050"/>
          </a:solidFill>
        </p:spPr>
        <p:txBody>
          <a:bodyPr vert="horz" lIns="91440" tIns="45720" rIns="91440" bIns="45720" rtlCol="0" anchor="ctr">
            <a:normAutofit/>
          </a:bodyPr>
          <a:lstStyle/>
          <a:p>
            <a:pPr algn="ctr"/>
            <a:r>
              <a:rPr lang="en-US" sz="2400" kern="1200" dirty="0">
                <a:solidFill>
                  <a:schemeClr val="tx1"/>
                </a:solidFill>
                <a:latin typeface="Arial Black" panose="020B0A04020102020204" pitchFamily="34" charset="0"/>
              </a:rPr>
              <a:t>Summary of what each number means</a:t>
            </a:r>
          </a:p>
        </p:txBody>
      </p:sp>
      <p:graphicFrame>
        <p:nvGraphicFramePr>
          <p:cNvPr id="6" name="Table 5">
            <a:extLst>
              <a:ext uri="{FF2B5EF4-FFF2-40B4-BE49-F238E27FC236}">
                <a16:creationId xmlns:a16="http://schemas.microsoft.com/office/drawing/2014/main" id="{4ED2D777-2CC8-84E2-FF2A-64B801DE9041}"/>
              </a:ext>
            </a:extLst>
          </p:cNvPr>
          <p:cNvGraphicFramePr>
            <a:graphicFrameLocks noGrp="1"/>
          </p:cNvGraphicFramePr>
          <p:nvPr>
            <p:extLst>
              <p:ext uri="{D42A27DB-BD31-4B8C-83A1-F6EECF244321}">
                <p14:modId xmlns:p14="http://schemas.microsoft.com/office/powerpoint/2010/main" val="64874872"/>
              </p:ext>
            </p:extLst>
          </p:nvPr>
        </p:nvGraphicFramePr>
        <p:xfrm>
          <a:off x="1289028" y="2155971"/>
          <a:ext cx="9413967" cy="4647857"/>
        </p:xfrm>
        <a:graphic>
          <a:graphicData uri="http://schemas.openxmlformats.org/drawingml/2006/table">
            <a:tbl>
              <a:tblPr firstRow="1" bandRow="1">
                <a:tableStyleId>{5C22544A-7EE6-4342-B048-85BDC9FD1C3A}</a:tableStyleId>
              </a:tblPr>
              <a:tblGrid>
                <a:gridCol w="3131970">
                  <a:extLst>
                    <a:ext uri="{9D8B030D-6E8A-4147-A177-3AD203B41FA5}">
                      <a16:colId xmlns:a16="http://schemas.microsoft.com/office/drawing/2014/main" val="4143731050"/>
                    </a:ext>
                  </a:extLst>
                </a:gridCol>
                <a:gridCol w="3144008">
                  <a:extLst>
                    <a:ext uri="{9D8B030D-6E8A-4147-A177-3AD203B41FA5}">
                      <a16:colId xmlns:a16="http://schemas.microsoft.com/office/drawing/2014/main" val="1969632905"/>
                    </a:ext>
                  </a:extLst>
                </a:gridCol>
                <a:gridCol w="3137989">
                  <a:extLst>
                    <a:ext uri="{9D8B030D-6E8A-4147-A177-3AD203B41FA5}">
                      <a16:colId xmlns:a16="http://schemas.microsoft.com/office/drawing/2014/main" val="3377457234"/>
                    </a:ext>
                  </a:extLst>
                </a:gridCol>
              </a:tblGrid>
              <a:tr h="308691">
                <a:tc>
                  <a:txBody>
                    <a:bodyPr/>
                    <a:lstStyle/>
                    <a:p>
                      <a:pPr algn="ctr"/>
                      <a:r>
                        <a:rPr lang="en-US" sz="1700" dirty="0"/>
                        <a:t>Symbol</a:t>
                      </a:r>
                    </a:p>
                  </a:txBody>
                  <a:tcPr marL="86950" marR="86950" marT="43475" marB="43475"/>
                </a:tc>
                <a:tc>
                  <a:txBody>
                    <a:bodyPr/>
                    <a:lstStyle/>
                    <a:p>
                      <a:pPr algn="ctr"/>
                      <a:r>
                        <a:rPr lang="en-US" sz="1700" dirty="0"/>
                        <a:t>Meaning </a:t>
                      </a:r>
                    </a:p>
                  </a:txBody>
                  <a:tcPr marL="86950" marR="86950" marT="43475" marB="43475"/>
                </a:tc>
                <a:tc>
                  <a:txBody>
                    <a:bodyPr/>
                    <a:lstStyle/>
                    <a:p>
                      <a:pPr algn="ctr"/>
                      <a:r>
                        <a:rPr lang="en-US" sz="1700" dirty="0"/>
                        <a:t>Value</a:t>
                      </a:r>
                    </a:p>
                  </a:txBody>
                  <a:tcPr marL="86950" marR="86950" marT="43475" marB="43475"/>
                </a:tc>
                <a:extLst>
                  <a:ext uri="{0D108BD9-81ED-4DB2-BD59-A6C34878D82A}">
                    <a16:rowId xmlns:a16="http://schemas.microsoft.com/office/drawing/2014/main" val="461168305"/>
                  </a:ext>
                </a:extLst>
              </a:tr>
              <a:tr h="434752">
                <a:tc>
                  <a:txBody>
                    <a:bodyPr/>
                    <a:lstStyle/>
                    <a:p>
                      <a:pPr algn="ctr"/>
                      <a:r>
                        <a:rPr lang="en-US" sz="1800" b="1" dirty="0">
                          <a:latin typeface="Aptos" panose="020B0004020202020204" pitchFamily="34" charset="0"/>
                          <a:cs typeface="Times New Roman" panose="02020603050405020304" pitchFamily="18" charset="0"/>
                        </a:rPr>
                        <a:t>a </a:t>
                      </a:r>
                      <a:r>
                        <a:rPr lang="en-US" sz="1800" b="1" baseline="30000" dirty="0">
                          <a:latin typeface="Aptos" panose="020B0004020202020204" pitchFamily="34" charset="0"/>
                          <a:cs typeface="Times New Roman" panose="02020603050405020304" pitchFamily="18" charset="0"/>
                        </a:rPr>
                        <a:t>0 </a:t>
                      </a:r>
                      <a:r>
                        <a:rPr lang="en-US" sz="1800" b="1" baseline="-25000" dirty="0">
                          <a:latin typeface="Aptos" panose="020B0004020202020204" pitchFamily="34" charset="0"/>
                          <a:cs typeface="Times New Roman" panose="02020603050405020304" pitchFamily="18" charset="0"/>
                        </a:rPr>
                        <a:t>1 </a:t>
                      </a:r>
                      <a:endParaRPr lang="en-US" sz="1700" b="1" dirty="0"/>
                    </a:p>
                  </a:txBody>
                  <a:tcPr marL="86950" marR="86950" marT="43475" marB="43475">
                    <a:solidFill>
                      <a:schemeClr val="bg1"/>
                    </a:solidFill>
                  </a:tcPr>
                </a:tc>
                <a:tc>
                  <a:txBody>
                    <a:bodyPr/>
                    <a:lstStyle/>
                    <a:p>
                      <a:pPr algn="ctr"/>
                      <a:r>
                        <a:rPr lang="en-US" sz="1700" dirty="0"/>
                        <a:t>First Input Feature</a:t>
                      </a:r>
                    </a:p>
                  </a:txBody>
                  <a:tcPr marL="86950" marR="86950" marT="43475" marB="43475"/>
                </a:tc>
                <a:tc>
                  <a:txBody>
                    <a:bodyPr/>
                    <a:lstStyle/>
                    <a:p>
                      <a:pPr algn="ctr"/>
                      <a:r>
                        <a:rPr lang="en-US" sz="1700" dirty="0"/>
                        <a:t>1</a:t>
                      </a:r>
                    </a:p>
                  </a:txBody>
                  <a:tcPr marL="86950" marR="86950" marT="43475" marB="43475">
                    <a:solidFill>
                      <a:srgbClr val="FFC000"/>
                    </a:solidFill>
                  </a:tcPr>
                </a:tc>
                <a:extLst>
                  <a:ext uri="{0D108BD9-81ED-4DB2-BD59-A6C34878D82A}">
                    <a16:rowId xmlns:a16="http://schemas.microsoft.com/office/drawing/2014/main" val="3959670157"/>
                  </a:ext>
                </a:extLst>
              </a:tr>
              <a:tr h="4347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latin typeface="Aptos" panose="020B0004020202020204" pitchFamily="34" charset="0"/>
                          <a:cs typeface="Times New Roman" panose="02020603050405020304" pitchFamily="18" charset="0"/>
                        </a:rPr>
                        <a:t>a </a:t>
                      </a:r>
                      <a:r>
                        <a:rPr lang="en-US" sz="1600" b="1" baseline="30000" dirty="0">
                          <a:latin typeface="Aptos" panose="020B0004020202020204" pitchFamily="34" charset="0"/>
                          <a:cs typeface="Times New Roman" panose="02020603050405020304" pitchFamily="18" charset="0"/>
                        </a:rPr>
                        <a:t>0 </a:t>
                      </a:r>
                      <a:r>
                        <a:rPr lang="en-US" sz="1600" b="1" baseline="-25000" dirty="0">
                          <a:latin typeface="Aptos" panose="020B0004020202020204" pitchFamily="34" charset="0"/>
                          <a:cs typeface="Times New Roman" panose="02020603050405020304" pitchFamily="18" charset="0"/>
                        </a:rPr>
                        <a:t>2</a:t>
                      </a:r>
                      <a:endParaRPr lang="en-US" sz="1600" b="1" dirty="0"/>
                    </a:p>
                    <a:p>
                      <a:endParaRPr lang="en-US" sz="1700" dirty="0"/>
                    </a:p>
                  </a:txBody>
                  <a:tcPr marL="86950" marR="86950" marT="43475" marB="4347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dirty="0"/>
                        <a:t>Second Input Feature</a:t>
                      </a:r>
                    </a:p>
                    <a:p>
                      <a:endParaRPr lang="en-US" sz="1700" dirty="0"/>
                    </a:p>
                  </a:txBody>
                  <a:tcPr marL="86950" marR="86950" marT="43475" marB="43475"/>
                </a:tc>
                <a:tc>
                  <a:txBody>
                    <a:bodyPr/>
                    <a:lstStyle/>
                    <a:p>
                      <a:pPr algn="ctr"/>
                      <a:r>
                        <a:rPr lang="en-US" sz="1700" dirty="0"/>
                        <a:t>2</a:t>
                      </a:r>
                    </a:p>
                  </a:txBody>
                  <a:tcPr marL="86950" marR="86950" marT="43475" marB="43475"/>
                </a:tc>
                <a:extLst>
                  <a:ext uri="{0D108BD9-81ED-4DB2-BD59-A6C34878D82A}">
                    <a16:rowId xmlns:a16="http://schemas.microsoft.com/office/drawing/2014/main" val="1141283379"/>
                  </a:ext>
                </a:extLst>
              </a:tr>
              <a:tr h="577131">
                <a:tc>
                  <a:txBody>
                    <a:bodyPr/>
                    <a:lstStyle/>
                    <a:p>
                      <a:pPr algn="ctr"/>
                      <a:r>
                        <a:rPr lang="en-US" sz="1800" b="1" dirty="0">
                          <a:latin typeface="Aptos" panose="020B0004020202020204" pitchFamily="34" charset="0"/>
                          <a:cs typeface="Times New Roman" panose="02020603050405020304" pitchFamily="18" charset="0"/>
                        </a:rPr>
                        <a:t>W</a:t>
                      </a:r>
                      <a:r>
                        <a:rPr lang="en-US" sz="1800" b="1" baseline="30000" dirty="0">
                          <a:latin typeface="Aptos" panose="020B0004020202020204" pitchFamily="34" charset="0"/>
                          <a:cs typeface="Times New Roman" panose="02020603050405020304" pitchFamily="18" charset="0"/>
                        </a:rPr>
                        <a:t>1</a:t>
                      </a:r>
                      <a:r>
                        <a:rPr lang="en-US" sz="1800" b="1" baseline="-25000" dirty="0">
                          <a:latin typeface="Aptos" panose="020B0004020202020204" pitchFamily="34" charset="0"/>
                          <a:cs typeface="Times New Roman" panose="02020603050405020304" pitchFamily="18" charset="0"/>
                        </a:rPr>
                        <a:t>1, 1 </a:t>
                      </a:r>
                      <a:endParaRPr lang="en-US" sz="1700" dirty="0"/>
                    </a:p>
                  </a:txBody>
                  <a:tcPr marL="86950" marR="86950" marT="43475" marB="43475"/>
                </a:tc>
                <a:tc>
                  <a:txBody>
                    <a:bodyPr/>
                    <a:lstStyle/>
                    <a:p>
                      <a:r>
                        <a:rPr lang="en-US" sz="1700" dirty="0"/>
                        <a:t>Weight from input 1 to neuron 1</a:t>
                      </a:r>
                    </a:p>
                  </a:txBody>
                  <a:tcPr marL="86950" marR="86950" marT="43475" marB="43475"/>
                </a:tc>
                <a:tc>
                  <a:txBody>
                    <a:bodyPr/>
                    <a:lstStyle/>
                    <a:p>
                      <a:pPr algn="ctr"/>
                      <a:r>
                        <a:rPr lang="en-US" sz="1700" dirty="0"/>
                        <a:t>0.5</a:t>
                      </a:r>
                    </a:p>
                  </a:txBody>
                  <a:tcPr marL="86950" marR="86950" marT="43475" marB="43475"/>
                </a:tc>
                <a:extLst>
                  <a:ext uri="{0D108BD9-81ED-4DB2-BD59-A6C34878D82A}">
                    <a16:rowId xmlns:a16="http://schemas.microsoft.com/office/drawing/2014/main" val="617711604"/>
                  </a:ext>
                </a:extLst>
              </a:tr>
              <a:tr h="434752">
                <a:tc>
                  <a:txBody>
                    <a:bodyPr/>
                    <a:lstStyle/>
                    <a:p>
                      <a:pPr algn="ctr"/>
                      <a:r>
                        <a:rPr lang="en-US" sz="1800" b="1" dirty="0">
                          <a:latin typeface="Aptos" panose="020B0004020202020204" pitchFamily="34" charset="0"/>
                          <a:cs typeface="Times New Roman" panose="02020603050405020304" pitchFamily="18" charset="0"/>
                        </a:rPr>
                        <a:t>W</a:t>
                      </a:r>
                      <a:r>
                        <a:rPr lang="en-US" sz="1800" b="1" baseline="30000" dirty="0">
                          <a:latin typeface="Aptos" panose="020B0004020202020204" pitchFamily="34" charset="0"/>
                          <a:cs typeface="Times New Roman" panose="02020603050405020304" pitchFamily="18" charset="0"/>
                        </a:rPr>
                        <a:t>1</a:t>
                      </a:r>
                      <a:r>
                        <a:rPr lang="en-US" sz="1800" b="1" baseline="-25000" dirty="0">
                          <a:latin typeface="Aptos" panose="020B0004020202020204" pitchFamily="34" charset="0"/>
                          <a:cs typeface="Times New Roman" panose="02020603050405020304" pitchFamily="18" charset="0"/>
                        </a:rPr>
                        <a:t>1, 2 </a:t>
                      </a:r>
                      <a:endParaRPr lang="en-US" sz="1700" dirty="0"/>
                    </a:p>
                  </a:txBody>
                  <a:tcPr marL="86950" marR="86950" marT="43475" marB="43475"/>
                </a:tc>
                <a:tc>
                  <a:txBody>
                    <a:bodyPr/>
                    <a:lstStyle/>
                    <a:p>
                      <a:r>
                        <a:rPr lang="en-US" sz="1600" b="1" dirty="0">
                          <a:latin typeface="Aptos" panose="020B0004020202020204" pitchFamily="34" charset="0"/>
                          <a:cs typeface="Times New Roman" panose="02020603050405020304" pitchFamily="18" charset="0"/>
                        </a:rPr>
                        <a:t>input from input 2 to neuron1 </a:t>
                      </a:r>
                      <a:endParaRPr lang="en-US" sz="1700" dirty="0"/>
                    </a:p>
                  </a:txBody>
                  <a:tcPr marL="86950" marR="86950" marT="43475" marB="43475"/>
                </a:tc>
                <a:tc>
                  <a:txBody>
                    <a:bodyPr/>
                    <a:lstStyle/>
                    <a:p>
                      <a:pPr algn="ctr"/>
                      <a:r>
                        <a:rPr lang="en-US" sz="1700" dirty="0"/>
                        <a:t>-1.0</a:t>
                      </a:r>
                    </a:p>
                  </a:txBody>
                  <a:tcPr marL="86950" marR="86950" marT="43475" marB="43475"/>
                </a:tc>
                <a:extLst>
                  <a:ext uri="{0D108BD9-81ED-4DB2-BD59-A6C34878D82A}">
                    <a16:rowId xmlns:a16="http://schemas.microsoft.com/office/drawing/2014/main" val="3054653137"/>
                  </a:ext>
                </a:extLst>
              </a:tr>
              <a:tr h="434752">
                <a:tc>
                  <a:txBody>
                    <a:bodyPr/>
                    <a:lstStyle/>
                    <a:p>
                      <a:pPr algn="ctr"/>
                      <a:r>
                        <a:rPr lang="en-US" sz="1800" b="1" dirty="0">
                          <a:latin typeface="Aptos" panose="020B0004020202020204" pitchFamily="34" charset="0"/>
                          <a:cs typeface="Times New Roman" panose="02020603050405020304" pitchFamily="18" charset="0"/>
                        </a:rPr>
                        <a:t>W</a:t>
                      </a:r>
                      <a:r>
                        <a:rPr lang="en-US" sz="1800" b="1" baseline="30000" dirty="0">
                          <a:latin typeface="Aptos" panose="020B0004020202020204" pitchFamily="34" charset="0"/>
                          <a:cs typeface="Times New Roman" panose="02020603050405020304" pitchFamily="18" charset="0"/>
                        </a:rPr>
                        <a:t>1</a:t>
                      </a:r>
                      <a:r>
                        <a:rPr lang="en-US" sz="1800" b="1" baseline="-25000" dirty="0">
                          <a:latin typeface="Aptos" panose="020B0004020202020204" pitchFamily="34" charset="0"/>
                          <a:cs typeface="Times New Roman" panose="02020603050405020304" pitchFamily="18" charset="0"/>
                        </a:rPr>
                        <a:t>2, 1</a:t>
                      </a:r>
                      <a:endParaRPr lang="en-US" sz="1700" dirty="0"/>
                    </a:p>
                  </a:txBody>
                  <a:tcPr marL="86950" marR="86950" marT="43475" marB="4347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a:t>Weight from input 1 to neuron 2</a:t>
                      </a:r>
                    </a:p>
                    <a:p>
                      <a:endParaRPr lang="en-US" sz="1700" dirty="0"/>
                    </a:p>
                  </a:txBody>
                  <a:tcPr marL="86950" marR="86950" marT="43475" marB="43475"/>
                </a:tc>
                <a:tc>
                  <a:txBody>
                    <a:bodyPr/>
                    <a:lstStyle/>
                    <a:p>
                      <a:pPr algn="ctr"/>
                      <a:r>
                        <a:rPr lang="en-US" sz="1700" dirty="0"/>
                        <a:t>1.5</a:t>
                      </a:r>
                    </a:p>
                  </a:txBody>
                  <a:tcPr marL="86950" marR="86950" marT="43475" marB="43475"/>
                </a:tc>
                <a:extLst>
                  <a:ext uri="{0D108BD9-81ED-4DB2-BD59-A6C34878D82A}">
                    <a16:rowId xmlns:a16="http://schemas.microsoft.com/office/drawing/2014/main" val="3161869622"/>
                  </a:ext>
                </a:extLst>
              </a:tr>
              <a:tr h="434752">
                <a:tc>
                  <a:txBody>
                    <a:bodyPr/>
                    <a:lstStyle/>
                    <a:p>
                      <a:pPr algn="ctr"/>
                      <a:r>
                        <a:rPr lang="en-US" sz="1800" b="1" dirty="0">
                          <a:latin typeface="Aptos" panose="020B0004020202020204" pitchFamily="34" charset="0"/>
                          <a:cs typeface="Times New Roman" panose="02020603050405020304" pitchFamily="18" charset="0"/>
                        </a:rPr>
                        <a:t>W</a:t>
                      </a:r>
                      <a:r>
                        <a:rPr lang="en-US" sz="1800" b="1" baseline="30000" dirty="0">
                          <a:latin typeface="Aptos" panose="020B0004020202020204" pitchFamily="34" charset="0"/>
                          <a:cs typeface="Times New Roman" panose="02020603050405020304" pitchFamily="18" charset="0"/>
                        </a:rPr>
                        <a:t>1</a:t>
                      </a:r>
                      <a:r>
                        <a:rPr lang="en-US" sz="1800" b="1" baseline="-25000" dirty="0">
                          <a:latin typeface="Aptos" panose="020B0004020202020204" pitchFamily="34" charset="0"/>
                          <a:cs typeface="Times New Roman" panose="02020603050405020304" pitchFamily="18" charset="0"/>
                        </a:rPr>
                        <a:t>2, 2 </a:t>
                      </a:r>
                      <a:endParaRPr lang="en-US" sz="1700" dirty="0"/>
                    </a:p>
                  </a:txBody>
                  <a:tcPr marL="86950" marR="86950" marT="43475" marB="4347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a:t>Weight from input 2 to neuron 2</a:t>
                      </a:r>
                    </a:p>
                    <a:p>
                      <a:endParaRPr lang="en-US" sz="1700" dirty="0"/>
                    </a:p>
                  </a:txBody>
                  <a:tcPr marL="86950" marR="86950" marT="43475" marB="43475"/>
                </a:tc>
                <a:tc>
                  <a:txBody>
                    <a:bodyPr/>
                    <a:lstStyle/>
                    <a:p>
                      <a:pPr algn="ctr"/>
                      <a:r>
                        <a:rPr lang="en-US" sz="1700" dirty="0"/>
                        <a:t>2.0</a:t>
                      </a:r>
                    </a:p>
                  </a:txBody>
                  <a:tcPr marL="86950" marR="86950" marT="43475" marB="43475"/>
                </a:tc>
                <a:extLst>
                  <a:ext uri="{0D108BD9-81ED-4DB2-BD59-A6C34878D82A}">
                    <a16:rowId xmlns:a16="http://schemas.microsoft.com/office/drawing/2014/main" val="4179626956"/>
                  </a:ext>
                </a:extLst>
              </a:tr>
              <a:tr h="434752">
                <a:tc>
                  <a:txBody>
                    <a:bodyPr/>
                    <a:lstStyle/>
                    <a:p>
                      <a:pPr algn="ctr"/>
                      <a:r>
                        <a:rPr lang="en-US" sz="1700" baseline="0" dirty="0"/>
                        <a:t>b</a:t>
                      </a:r>
                      <a:r>
                        <a:rPr lang="en-US" sz="1700" baseline="30000" dirty="0"/>
                        <a:t>1 </a:t>
                      </a:r>
                      <a:r>
                        <a:rPr lang="en-US" sz="1700" baseline="-25000" dirty="0"/>
                        <a:t>1</a:t>
                      </a:r>
                      <a:endParaRPr lang="en-US" sz="1700" dirty="0"/>
                    </a:p>
                  </a:txBody>
                  <a:tcPr marL="86950" marR="86950" marT="43475" marB="43475"/>
                </a:tc>
                <a:tc>
                  <a:txBody>
                    <a:bodyPr/>
                    <a:lstStyle/>
                    <a:p>
                      <a:r>
                        <a:rPr lang="en-US" sz="1700" dirty="0"/>
                        <a:t>Bias for neuron 1</a:t>
                      </a:r>
                    </a:p>
                  </a:txBody>
                  <a:tcPr marL="86950" marR="86950" marT="43475" marB="43475"/>
                </a:tc>
                <a:tc>
                  <a:txBody>
                    <a:bodyPr/>
                    <a:lstStyle/>
                    <a:p>
                      <a:pPr algn="ctr"/>
                      <a:r>
                        <a:rPr lang="en-US" sz="1700" dirty="0"/>
                        <a:t>0.0</a:t>
                      </a:r>
                    </a:p>
                  </a:txBody>
                  <a:tcPr marL="86950" marR="86950" marT="43475" marB="43475"/>
                </a:tc>
                <a:extLst>
                  <a:ext uri="{0D108BD9-81ED-4DB2-BD59-A6C34878D82A}">
                    <a16:rowId xmlns:a16="http://schemas.microsoft.com/office/drawing/2014/main" val="193166127"/>
                  </a:ext>
                </a:extLst>
              </a:tr>
              <a:tr h="4347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aseline="0" dirty="0"/>
                        <a:t>b</a:t>
                      </a:r>
                      <a:r>
                        <a:rPr lang="en-US" sz="1700" baseline="30000" dirty="0"/>
                        <a:t>1 </a:t>
                      </a:r>
                      <a:r>
                        <a:rPr lang="en-US" sz="1700" baseline="-25000" dirty="0"/>
                        <a:t>2</a:t>
                      </a:r>
                      <a:endParaRPr lang="en-US" sz="1700" dirty="0"/>
                    </a:p>
                    <a:p>
                      <a:endParaRPr lang="en-US" sz="1700" b="1" dirty="0"/>
                    </a:p>
                  </a:txBody>
                  <a:tcPr marL="86950" marR="86950" marT="43475" marB="4347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a:t>Bias for neuron 1</a:t>
                      </a:r>
                    </a:p>
                    <a:p>
                      <a:endParaRPr lang="en-US" sz="1700" dirty="0"/>
                    </a:p>
                  </a:txBody>
                  <a:tcPr marL="86950" marR="86950" marT="43475" marB="43475"/>
                </a:tc>
                <a:tc>
                  <a:txBody>
                    <a:bodyPr/>
                    <a:lstStyle/>
                    <a:p>
                      <a:pPr algn="ctr"/>
                      <a:r>
                        <a:rPr lang="en-US" sz="1700" dirty="0"/>
                        <a:t>1.0</a:t>
                      </a:r>
                    </a:p>
                  </a:txBody>
                  <a:tcPr marL="86950" marR="86950" marT="43475" marB="43475"/>
                </a:tc>
                <a:extLst>
                  <a:ext uri="{0D108BD9-81ED-4DB2-BD59-A6C34878D82A}">
                    <a16:rowId xmlns:a16="http://schemas.microsoft.com/office/drawing/2014/main" val="109363528"/>
                  </a:ext>
                </a:extLst>
              </a:tr>
            </a:tbl>
          </a:graphicData>
        </a:graphic>
      </p:graphicFrame>
    </p:spTree>
    <p:extLst>
      <p:ext uri="{BB962C8B-B14F-4D97-AF65-F5344CB8AC3E}">
        <p14:creationId xmlns:p14="http://schemas.microsoft.com/office/powerpoint/2010/main" val="1221209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5BBD5-AB88-066C-63AC-08C94FCF8B72}"/>
              </a:ext>
            </a:extLst>
          </p:cNvPr>
          <p:cNvSpPr>
            <a:spLocks noGrp="1"/>
          </p:cNvSpPr>
          <p:nvPr>
            <p:ph type="title"/>
          </p:nvPr>
        </p:nvSpPr>
        <p:spPr>
          <a:xfrm>
            <a:off x="838200" y="145657"/>
            <a:ext cx="10515600" cy="776835"/>
          </a:xfrm>
        </p:spPr>
        <p:txBody>
          <a:bodyPr>
            <a:normAutofit/>
          </a:bodyPr>
          <a:lstStyle/>
          <a:p>
            <a:pPr algn="ctr"/>
            <a:r>
              <a:rPr lang="en-US" sz="2400" dirty="0">
                <a:latin typeface="Arial Black" panose="020B0A04020102020204" pitchFamily="34" charset="0"/>
              </a:rPr>
              <a:t>y  ∈ ℝ </a:t>
            </a:r>
            <a:r>
              <a:rPr lang="en-US" sz="2400" baseline="30000" dirty="0">
                <a:latin typeface="Arial Black" panose="020B0A04020102020204" pitchFamily="34" charset="0"/>
              </a:rPr>
              <a:t>K</a:t>
            </a:r>
            <a:br>
              <a:rPr lang="en-US" sz="2400" dirty="0">
                <a:latin typeface="Arial Black" panose="020B0A04020102020204" pitchFamily="34" charset="0"/>
              </a:rPr>
            </a:br>
            <a:endParaRPr lang="en-US" sz="2400" dirty="0">
              <a:latin typeface="Arial Black" panose="020B0A04020102020204" pitchFamily="34" charset="0"/>
            </a:endParaRPr>
          </a:p>
        </p:txBody>
      </p:sp>
      <p:sp>
        <p:nvSpPr>
          <p:cNvPr id="3" name="Content Placeholder 2">
            <a:extLst>
              <a:ext uri="{FF2B5EF4-FFF2-40B4-BE49-F238E27FC236}">
                <a16:creationId xmlns:a16="http://schemas.microsoft.com/office/drawing/2014/main" id="{F5DBA3E3-06D6-AD41-32BC-1E8EB73D64FD}"/>
              </a:ext>
            </a:extLst>
          </p:cNvPr>
          <p:cNvSpPr>
            <a:spLocks noGrp="1"/>
          </p:cNvSpPr>
          <p:nvPr>
            <p:ph idx="1"/>
          </p:nvPr>
        </p:nvSpPr>
        <p:spPr>
          <a:xfrm>
            <a:off x="838200" y="922492"/>
            <a:ext cx="10515600" cy="5615873"/>
          </a:xfrm>
        </p:spPr>
        <p:txBody>
          <a:bodyPr/>
          <a:lstStyle/>
          <a:p>
            <a:pPr marL="0" indent="0">
              <a:buNone/>
            </a:pPr>
            <a:r>
              <a:rPr lang="en-US" sz="1800" dirty="0">
                <a:latin typeface="Arial Black" panose="020B0A04020102020204" pitchFamily="34" charset="0"/>
              </a:rPr>
              <a:t>y  ∈ ℝ </a:t>
            </a:r>
            <a:r>
              <a:rPr lang="en-US" sz="1800" baseline="30000" dirty="0">
                <a:latin typeface="Arial Black" panose="020B0A04020102020204" pitchFamily="34" charset="0"/>
              </a:rPr>
              <a:t>K</a:t>
            </a:r>
            <a:br>
              <a:rPr lang="en-US" sz="1800" dirty="0">
                <a:latin typeface="Arial Black" panose="020B0A04020102020204" pitchFamily="34" charset="0"/>
              </a:rPr>
            </a:br>
            <a:r>
              <a:rPr lang="en-US" sz="1800" dirty="0">
                <a:latin typeface="Arial Black" panose="020B0A04020102020204" pitchFamily="34" charset="0"/>
              </a:rPr>
              <a:t>      </a:t>
            </a:r>
          </a:p>
          <a:p>
            <a:pPr lvl="1">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y is a member of k dimensional real number </a:t>
            </a:r>
          </a:p>
          <a:p>
            <a:pPr lvl="1"/>
            <a:r>
              <a:rPr lang="en-US" sz="2000" dirty="0">
                <a:latin typeface="Times New Roman" panose="02020603050405020304" pitchFamily="18" charset="0"/>
                <a:cs typeface="Times New Roman" panose="02020603050405020304" pitchFamily="18" charset="0"/>
              </a:rPr>
              <a:t>y represents a vector(an ordered set of numbers)</a:t>
            </a:r>
          </a:p>
          <a:p>
            <a:pPr lvl="1"/>
            <a:r>
              <a:rPr lang="en-US" sz="2000" dirty="0">
                <a:latin typeface="Times New Roman" panose="02020603050405020304" pitchFamily="18" charset="0"/>
                <a:cs typeface="Times New Roman" panose="02020603050405020304" pitchFamily="18" charset="0"/>
              </a:rPr>
              <a:t>ℝ: This is the "double-struck" letter R, representing the set of all </a:t>
            </a:r>
            <a:r>
              <a:rPr lang="en-US" sz="2000" b="1" dirty="0">
                <a:latin typeface="Times New Roman" panose="02020603050405020304" pitchFamily="18" charset="0"/>
                <a:cs typeface="Times New Roman" panose="02020603050405020304" pitchFamily="18" charset="0"/>
              </a:rPr>
              <a:t>real numbers</a:t>
            </a:r>
            <a:r>
              <a:rPr lang="en-US" sz="2000" dirty="0">
                <a:latin typeface="Times New Roman" panose="02020603050405020304" pitchFamily="18" charset="0"/>
                <a:cs typeface="Times New Roman" panose="02020603050405020304" pitchFamily="18" charset="0"/>
              </a:rPr>
              <a:t> (including all positive and negative numbers, integers, fractions, and irrational numbers).</a:t>
            </a:r>
          </a:p>
          <a:p>
            <a:pPr lvl="1"/>
            <a:r>
              <a:rPr lang="en-US" sz="2000" baseline="30000" dirty="0">
                <a:latin typeface="Times New Roman" panose="02020603050405020304" pitchFamily="18" charset="0"/>
                <a:cs typeface="Times New Roman" panose="02020603050405020304" pitchFamily="18" charset="0"/>
              </a:rPr>
              <a:t>K : </a:t>
            </a:r>
            <a:r>
              <a:rPr lang="en-US" sz="2000" dirty="0"/>
              <a:t>The superscript </a:t>
            </a:r>
            <a:r>
              <a:rPr lang="en-US" sz="2000" b="1" dirty="0"/>
              <a:t>k</a:t>
            </a:r>
            <a:r>
              <a:rPr lang="en-US" sz="2000" dirty="0"/>
              <a:t> indicates the dimension of the space. It means the vector has </a:t>
            </a:r>
            <a:r>
              <a:rPr lang="en-US" sz="2000" b="1" dirty="0"/>
              <a:t>k</a:t>
            </a:r>
            <a:r>
              <a:rPr lang="en-US" sz="2000" dirty="0"/>
              <a:t> components. </a:t>
            </a:r>
            <a:endParaRPr lang="en-US" sz="2000" baseline="30000" dirty="0">
              <a:latin typeface="Times New Roman" panose="02020603050405020304" pitchFamily="18" charset="0"/>
              <a:cs typeface="Times New Roman" panose="02020603050405020304" pitchFamily="18" charset="0"/>
            </a:endParaRPr>
          </a:p>
          <a:p>
            <a:r>
              <a:rPr lang="en-US" dirty="0"/>
              <a:t>For example:</a:t>
            </a:r>
          </a:p>
          <a:p>
            <a:r>
              <a:rPr lang="en-US" sz="1800" dirty="0">
                <a:latin typeface="Times New Roman" panose="02020603050405020304" pitchFamily="18" charset="0"/>
                <a:cs typeface="Times New Roman" panose="02020603050405020304" pitchFamily="18" charset="0"/>
              </a:rPr>
              <a:t>If k=2, y = ℝ</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means y  = y</a:t>
            </a:r>
            <a:r>
              <a:rPr lang="en-US" sz="1800" baseline="-25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,y</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 where y_1 and y_2 are both real numbers. This represents a point in a 2D plane</a:t>
            </a:r>
            <a:r>
              <a:rPr lang="en-US" dirty="0"/>
              <a:t>.</a:t>
            </a:r>
          </a:p>
          <a:p>
            <a:r>
              <a:rPr lang="en-US" dirty="0"/>
              <a:t>(0,1)</a:t>
            </a:r>
          </a:p>
          <a:p>
            <a:r>
              <a:rPr lang="en-US" dirty="0"/>
              <a:t>(2,</a:t>
            </a:r>
            <a:r>
              <a:rPr lang="el-GR" dirty="0"/>
              <a:t>π</a:t>
            </a:r>
            <a:r>
              <a:rPr lang="en-US" dirty="0"/>
              <a:t>)</a:t>
            </a:r>
          </a:p>
          <a:p>
            <a:endParaRPr lang="en-US" dirty="0"/>
          </a:p>
        </p:txBody>
      </p:sp>
    </p:spTree>
    <p:extLst>
      <p:ext uri="{BB962C8B-B14F-4D97-AF65-F5344CB8AC3E}">
        <p14:creationId xmlns:p14="http://schemas.microsoft.com/office/powerpoint/2010/main" val="23095932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CC4EC-3CCB-8AA0-C222-801EC0952312}"/>
              </a:ext>
            </a:extLst>
          </p:cNvPr>
          <p:cNvSpPr>
            <a:spLocks noGrp="1"/>
          </p:cNvSpPr>
          <p:nvPr>
            <p:ph type="title"/>
          </p:nvPr>
        </p:nvSpPr>
        <p:spPr>
          <a:xfrm>
            <a:off x="838200" y="365126"/>
            <a:ext cx="10515600" cy="578772"/>
          </a:xfrm>
        </p:spPr>
        <p:txBody>
          <a:bodyPr>
            <a:normAutofit/>
          </a:bodyPr>
          <a:lstStyle/>
          <a:p>
            <a:pPr algn="ctr"/>
            <a:r>
              <a:rPr lang="en-US" sz="2400" dirty="0">
                <a:latin typeface="Arial Black" panose="020B0A04020102020204" pitchFamily="34" charset="0"/>
                <a:cs typeface="Times New Roman" panose="02020603050405020304" pitchFamily="18" charset="0"/>
              </a:rPr>
              <a:t>Why using </a:t>
            </a:r>
            <a:r>
              <a:rPr lang="el-GR" sz="2400" dirty="0">
                <a:latin typeface="Arial Black" panose="020B0A04020102020204" pitchFamily="34" charset="0"/>
                <a:cs typeface="Times New Roman" panose="02020603050405020304" pitchFamily="18" charset="0"/>
              </a:rPr>
              <a:t>ϴ ( ^</a:t>
            </a:r>
            <a:r>
              <a:rPr lang="en-US" sz="2400" dirty="0">
                <a:latin typeface="Arial Black" panose="020B0A04020102020204" pitchFamily="34" charset="0"/>
                <a:cs typeface="Times New Roman" panose="02020603050405020304" pitchFamily="18" charset="0"/>
              </a:rPr>
              <a:t>T)?</a:t>
            </a:r>
            <a:endParaRPr lang="en-US" dirty="0"/>
          </a:p>
        </p:txBody>
      </p:sp>
      <p:sp>
        <p:nvSpPr>
          <p:cNvPr id="3" name="Content Placeholder 2">
            <a:extLst>
              <a:ext uri="{FF2B5EF4-FFF2-40B4-BE49-F238E27FC236}">
                <a16:creationId xmlns:a16="http://schemas.microsoft.com/office/drawing/2014/main" id="{2FF2D711-690D-9FA6-29A4-24FBDF566E07}"/>
              </a:ext>
            </a:extLst>
          </p:cNvPr>
          <p:cNvSpPr>
            <a:spLocks noGrp="1"/>
          </p:cNvSpPr>
          <p:nvPr>
            <p:ph idx="1"/>
          </p:nvPr>
        </p:nvSpPr>
        <p:spPr>
          <a:xfrm>
            <a:off x="838200" y="1496960"/>
            <a:ext cx="10515600" cy="4863379"/>
          </a:xfrm>
        </p:spPr>
        <p:txBody>
          <a:bodyPr>
            <a:normAutofit fontScale="85000" lnSpcReduction="20000"/>
          </a:bodyPr>
          <a:lstStyle/>
          <a:p>
            <a:r>
              <a:rPr lang="en-US" sz="2100" dirty="0">
                <a:latin typeface="Aptos" panose="020B0004020202020204" pitchFamily="34" charset="0"/>
                <a:cs typeface="Times New Roman" panose="02020603050405020304" pitchFamily="18" charset="0"/>
              </a:rPr>
              <a:t>Backpropagation Recall:</a:t>
            </a:r>
          </a:p>
          <a:p>
            <a:pPr marL="0" indent="0">
              <a:buNone/>
            </a:pPr>
            <a:r>
              <a:rPr lang="en-US" sz="2000" dirty="0">
                <a:latin typeface="Times New Roman" panose="02020603050405020304" pitchFamily="18" charset="0"/>
                <a:cs typeface="Times New Roman" panose="02020603050405020304" pitchFamily="18" charset="0"/>
              </a:rPr>
              <a:t>In backpropagation, we compute the error term </a:t>
            </a:r>
            <a:r>
              <a:rPr lang="el-GR" sz="2000" dirty="0">
                <a:latin typeface="Times New Roman" panose="02020603050405020304" pitchFamily="18" charset="0"/>
                <a:cs typeface="Times New Roman" panose="02020603050405020304" pitchFamily="18" charset="0"/>
              </a:rPr>
              <a:t>δ</a:t>
            </a:r>
            <a:r>
              <a:rPr lang="en-US" sz="2000" baseline="30000" dirty="0">
                <a:latin typeface="Times New Roman" panose="02020603050405020304" pitchFamily="18" charset="0"/>
                <a:cs typeface="Times New Roman" panose="02020603050405020304" pitchFamily="18" charset="0"/>
              </a:rPr>
              <a:t>l</a:t>
            </a:r>
            <a:r>
              <a:rPr lang="en-US" sz="2000" dirty="0">
                <a:latin typeface="Times New Roman" panose="02020603050405020304" pitchFamily="18" charset="0"/>
                <a:cs typeface="Times New Roman" panose="02020603050405020304" pitchFamily="18" charset="0"/>
              </a:rPr>
              <a:t> for each layer l, which tells us how much each neuron in layer l contributed to the overall error.</a:t>
            </a:r>
          </a:p>
          <a:p>
            <a:r>
              <a:rPr lang="el-GR" sz="2000" b="1" dirty="0">
                <a:latin typeface="Aptos" panose="020B0004020202020204" pitchFamily="34" charset="0"/>
                <a:cs typeface="Times New Roman" panose="02020603050405020304" pitchFamily="18" charset="0"/>
              </a:rPr>
              <a:t>δ</a:t>
            </a:r>
            <a:r>
              <a:rPr lang="en-US" sz="2000" b="1" dirty="0">
                <a:latin typeface="Aptos" panose="020B0004020202020204" pitchFamily="34" charset="0"/>
                <a:cs typeface="Times New Roman" panose="02020603050405020304" pitchFamily="18" charset="0"/>
              </a:rPr>
              <a:t> </a:t>
            </a:r>
            <a:r>
              <a:rPr lang="el-GR" sz="2000" b="1" baseline="30000" dirty="0">
                <a:latin typeface="Aptos" panose="020B0004020202020204" pitchFamily="34" charset="0"/>
                <a:cs typeface="Times New Roman" panose="02020603050405020304" pitchFamily="18" charset="0"/>
              </a:rPr>
              <a:t>3</a:t>
            </a:r>
            <a:r>
              <a:rPr lang="el-GR" sz="2000" b="1" dirty="0">
                <a:latin typeface="Aptos" panose="020B0004020202020204" pitchFamily="34" charset="0"/>
                <a:cs typeface="Times New Roman" panose="02020603050405020304" pitchFamily="18" charset="0"/>
              </a:rPr>
              <a:t> =  ϴ </a:t>
            </a:r>
            <a:r>
              <a:rPr lang="el-GR" sz="2000" b="1" baseline="30000" dirty="0">
                <a:latin typeface="Aptos" panose="020B0004020202020204" pitchFamily="34" charset="0"/>
                <a:cs typeface="Times New Roman" panose="02020603050405020304" pitchFamily="18" charset="0"/>
              </a:rPr>
              <a:t>(3) </a:t>
            </a:r>
            <a:r>
              <a:rPr lang="en-US" sz="2000" b="1" baseline="30000" dirty="0">
                <a:latin typeface="Aptos" panose="020B0004020202020204" pitchFamily="34" charset="0"/>
                <a:cs typeface="Times New Roman" panose="02020603050405020304" pitchFamily="18" charset="0"/>
              </a:rPr>
              <a:t>T</a:t>
            </a:r>
            <a:r>
              <a:rPr lang="en-US" sz="2000" b="1" dirty="0">
                <a:latin typeface="Aptos" panose="020B0004020202020204" pitchFamily="34" charset="0"/>
                <a:cs typeface="Times New Roman" panose="02020603050405020304" pitchFamily="18" charset="0"/>
              </a:rPr>
              <a:t> </a:t>
            </a:r>
            <a:r>
              <a:rPr lang="el-GR" sz="2000" b="1" dirty="0">
                <a:latin typeface="Aptos" panose="020B0004020202020204" pitchFamily="34" charset="0"/>
                <a:cs typeface="Times New Roman" panose="02020603050405020304" pitchFamily="18" charset="0"/>
              </a:rPr>
              <a:t>δ</a:t>
            </a:r>
            <a:r>
              <a:rPr lang="el-GR" sz="2000" b="1" baseline="30000" dirty="0">
                <a:latin typeface="Aptos" panose="020B0004020202020204" pitchFamily="34" charset="0"/>
                <a:cs typeface="Times New Roman" panose="02020603050405020304" pitchFamily="18" charset="0"/>
              </a:rPr>
              <a:t>4</a:t>
            </a:r>
            <a:r>
              <a:rPr lang="el-GR" sz="2000" b="1" dirty="0">
                <a:latin typeface="Aptos" panose="020B0004020202020204" pitchFamily="34" charset="0"/>
                <a:cs typeface="Times New Roman" panose="02020603050405020304" pitchFamily="18" charset="0"/>
              </a:rPr>
              <a:t> . *</a:t>
            </a:r>
            <a:r>
              <a:rPr lang="en-US" sz="2000" b="1" dirty="0">
                <a:latin typeface="Aptos" panose="020B0004020202020204" pitchFamily="34" charset="0"/>
                <a:cs typeface="Times New Roman" panose="02020603050405020304" pitchFamily="18" charset="0"/>
              </a:rPr>
              <a:t>g′( z</a:t>
            </a:r>
            <a:r>
              <a:rPr lang="en-US" sz="2000" b="1" baseline="30000" dirty="0">
                <a:latin typeface="Aptos" panose="020B0004020202020204" pitchFamily="34" charset="0"/>
                <a:cs typeface="Times New Roman" panose="02020603050405020304" pitchFamily="18" charset="0"/>
              </a:rPr>
              <a:t>(3)</a:t>
            </a:r>
            <a:r>
              <a:rPr lang="en-US" sz="2000" b="1" dirty="0">
                <a:latin typeface="Aptos" panose="020B0004020202020204" pitchFamily="34" charset="0"/>
                <a:cs typeface="Times New Roman" panose="02020603050405020304" pitchFamily="18" charset="0"/>
              </a:rPr>
              <a:t>)</a:t>
            </a:r>
          </a:p>
          <a:p>
            <a:r>
              <a:rPr lang="en-US" sz="2000" b="1" dirty="0">
                <a:latin typeface="Aptos" panose="020B0004020202020204" pitchFamily="34" charset="0"/>
              </a:rPr>
              <a:t>The recursive formula is:</a:t>
            </a:r>
          </a:p>
          <a:p>
            <a:r>
              <a:rPr lang="el-GR" sz="2000" b="1" dirty="0">
                <a:latin typeface="Aptos" panose="020B0004020202020204" pitchFamily="34" charset="0"/>
                <a:cs typeface="Times New Roman" panose="02020603050405020304" pitchFamily="18" charset="0"/>
              </a:rPr>
              <a:t>δ</a:t>
            </a:r>
            <a:r>
              <a:rPr lang="en-US" sz="2000" b="1" baseline="30000" dirty="0">
                <a:latin typeface="Aptos" panose="020B0004020202020204" pitchFamily="34" charset="0"/>
                <a:cs typeface="Times New Roman" panose="02020603050405020304" pitchFamily="18" charset="0"/>
              </a:rPr>
              <a:t>l   </a:t>
            </a:r>
            <a:r>
              <a:rPr lang="en-US" sz="2000" b="1" dirty="0">
                <a:latin typeface="Aptos" panose="020B0004020202020204" pitchFamily="34" charset="0"/>
                <a:cs typeface="Times New Roman" panose="02020603050405020304" pitchFamily="18" charset="0"/>
              </a:rPr>
              <a:t> = </a:t>
            </a:r>
            <a:r>
              <a:rPr lang="el-GR" sz="2000" b="1" dirty="0">
                <a:latin typeface="Aptos" panose="020B0004020202020204" pitchFamily="34" charset="0"/>
                <a:cs typeface="Times New Roman" panose="02020603050405020304" pitchFamily="18" charset="0"/>
              </a:rPr>
              <a:t>ϴ</a:t>
            </a:r>
            <a:r>
              <a:rPr lang="en-US" sz="2000" b="1" dirty="0">
                <a:latin typeface="Aptos" panose="020B0004020202020204" pitchFamily="34" charset="0"/>
                <a:cs typeface="Times New Roman" panose="02020603050405020304" pitchFamily="18" charset="0"/>
              </a:rPr>
              <a:t> </a:t>
            </a:r>
            <a:r>
              <a:rPr lang="en-US" sz="2000" b="1" baseline="30000" dirty="0">
                <a:latin typeface="Aptos" panose="020B0004020202020204" pitchFamily="34" charset="0"/>
                <a:cs typeface="Times New Roman" panose="02020603050405020304" pitchFamily="18" charset="0"/>
              </a:rPr>
              <a:t> T </a:t>
            </a:r>
            <a:r>
              <a:rPr lang="el-GR" sz="2000" b="1" dirty="0">
                <a:latin typeface="Aptos" panose="020B0004020202020204" pitchFamily="34" charset="0"/>
                <a:cs typeface="Times New Roman" panose="02020603050405020304" pitchFamily="18" charset="0"/>
              </a:rPr>
              <a:t>δ</a:t>
            </a:r>
            <a:r>
              <a:rPr lang="en-US" sz="2000" b="1" dirty="0">
                <a:latin typeface="Aptos" panose="020B0004020202020204" pitchFamily="34" charset="0"/>
                <a:cs typeface="Times New Roman" panose="02020603050405020304" pitchFamily="18" charset="0"/>
              </a:rPr>
              <a:t> </a:t>
            </a:r>
            <a:r>
              <a:rPr lang="en-US" sz="2000" b="1" baseline="30000" dirty="0">
                <a:latin typeface="Aptos" panose="020B0004020202020204" pitchFamily="34" charset="0"/>
                <a:cs typeface="Times New Roman" panose="02020603050405020304" pitchFamily="18" charset="0"/>
              </a:rPr>
              <a:t>l +1   </a:t>
            </a:r>
            <a:r>
              <a:rPr lang="en-US" sz="2000" b="1" dirty="0">
                <a:latin typeface="Aptos" panose="020B0004020202020204" pitchFamily="34" charset="0"/>
                <a:cs typeface="Times New Roman" panose="02020603050405020304" pitchFamily="18" charset="0"/>
              </a:rPr>
              <a:t>.* g′( z </a:t>
            </a:r>
            <a:r>
              <a:rPr lang="en-US" sz="2000" b="1" baseline="30000" dirty="0">
                <a:latin typeface="Aptos" panose="020B0004020202020204" pitchFamily="34" charset="0"/>
                <a:cs typeface="Times New Roman" panose="02020603050405020304" pitchFamily="18" charset="0"/>
              </a:rPr>
              <a:t>l </a:t>
            </a:r>
            <a:r>
              <a:rPr lang="en-US" sz="2000" b="1" dirty="0">
                <a:latin typeface="Aptos" panose="020B0004020202020204" pitchFamily="34" charset="0"/>
                <a:cs typeface="Times New Roman" panose="02020603050405020304" pitchFamily="18" charset="0"/>
              </a:rPr>
              <a:t>)) </a:t>
            </a:r>
          </a:p>
          <a:p>
            <a:r>
              <a:rPr lang="en-US" sz="2000" b="1" dirty="0">
                <a:latin typeface="Aptos" panose="020B0004020202020204" pitchFamily="34" charset="0"/>
              </a:rPr>
              <a:t>If you're using sigmoid activation, then:</a:t>
            </a:r>
          </a:p>
          <a:p>
            <a:r>
              <a:rPr lang="en-US" sz="2000" b="1" dirty="0">
                <a:latin typeface="Aptos" panose="020B0004020202020204" pitchFamily="34" charset="0"/>
                <a:cs typeface="Times New Roman" panose="02020603050405020304" pitchFamily="18" charset="0"/>
              </a:rPr>
              <a:t>𝑔′(𝑧</a:t>
            </a:r>
            <a:r>
              <a:rPr lang="en-US" sz="2000" b="1" baseline="30000" dirty="0">
                <a:latin typeface="Aptos" panose="020B0004020202020204" pitchFamily="34" charset="0"/>
                <a:cs typeface="Times New Roman" panose="02020603050405020304" pitchFamily="18" charset="0"/>
              </a:rPr>
              <a:t>𝑙</a:t>
            </a:r>
            <a:r>
              <a:rPr lang="en-US" sz="2000" b="1" dirty="0">
                <a:latin typeface="Aptos" panose="020B0004020202020204" pitchFamily="34" charset="0"/>
                <a:cs typeface="Times New Roman" panose="02020603050405020304" pitchFamily="18" charset="0"/>
              </a:rPr>
              <a:t>)=𝑎</a:t>
            </a:r>
            <a:r>
              <a:rPr lang="en-US" sz="2000" b="1" baseline="30000" dirty="0">
                <a:latin typeface="Aptos" panose="020B0004020202020204" pitchFamily="34" charset="0"/>
                <a:cs typeface="Times New Roman" panose="02020603050405020304" pitchFamily="18" charset="0"/>
              </a:rPr>
              <a:t>𝑙</a:t>
            </a:r>
            <a:r>
              <a:rPr lang="en-US" sz="2000" b="1" dirty="0">
                <a:latin typeface="Aptos" panose="020B0004020202020204" pitchFamily="34" charset="0"/>
                <a:cs typeface="Times New Roman" panose="02020603050405020304" pitchFamily="18" charset="0"/>
              </a:rPr>
              <a:t>⋅(1−𝑎</a:t>
            </a:r>
            <a:r>
              <a:rPr lang="en-US" sz="2000" b="1" baseline="30000" dirty="0">
                <a:latin typeface="Aptos" panose="020B0004020202020204" pitchFamily="34" charset="0"/>
                <a:cs typeface="Times New Roman" panose="02020603050405020304" pitchFamily="18" charset="0"/>
              </a:rPr>
              <a:t>𝑙</a:t>
            </a:r>
            <a:r>
              <a:rPr lang="en-US" sz="2000" b="1" dirty="0">
                <a:latin typeface="Aptos" panose="020B0004020202020204" pitchFamily="34" charset="0"/>
                <a:cs typeface="Times New Roman" panose="02020603050405020304" pitchFamily="18" charset="0"/>
              </a:rPr>
              <a:t>) for sigmoid activation</a:t>
            </a:r>
          </a:p>
          <a:p>
            <a:r>
              <a:rPr lang="en-US" dirty="0">
                <a:latin typeface="Times New Roman" panose="02020603050405020304" pitchFamily="18" charset="0"/>
                <a:cs typeface="Times New Roman" panose="02020603050405020304" pitchFamily="18" charset="0"/>
              </a:rPr>
              <a:t>Direction of flow:</a:t>
            </a:r>
          </a:p>
          <a:p>
            <a:r>
              <a:rPr lang="el-GR" dirty="0">
                <a:latin typeface="Times New Roman" panose="02020603050405020304" pitchFamily="18" charset="0"/>
                <a:cs typeface="Times New Roman" panose="02020603050405020304" pitchFamily="18" charset="0"/>
              </a:rPr>
              <a:t>Θ</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maps from layer l to layer l+1 during forward propagation</a:t>
            </a:r>
          </a:p>
          <a:p>
            <a:r>
              <a:rPr lang="en-US" dirty="0">
                <a:latin typeface="Times New Roman" panose="02020603050405020304" pitchFamily="18" charset="0"/>
                <a:cs typeface="Times New Roman" panose="02020603050405020304" pitchFamily="18" charset="0"/>
              </a:rPr>
              <a:t>But during backpropagation, we move backward — from </a:t>
            </a:r>
            <a:r>
              <a:rPr lang="el-GR" dirty="0">
                <a:latin typeface="Times New Roman" panose="02020603050405020304" pitchFamily="18" charset="0"/>
                <a:cs typeface="Times New Roman" panose="02020603050405020304" pitchFamily="18" charset="0"/>
              </a:rPr>
              <a:t>δ</a:t>
            </a:r>
            <a:r>
              <a:rPr lang="en-US" baseline="30000" dirty="0">
                <a:latin typeface="Times New Roman" panose="02020603050405020304" pitchFamily="18" charset="0"/>
                <a:cs typeface="Times New Roman" panose="02020603050405020304" pitchFamily="18" charset="0"/>
              </a:rPr>
              <a:t>l + 1  </a:t>
            </a:r>
            <a:r>
              <a:rPr lang="en-US" dirty="0">
                <a:latin typeface="Times New Roman" panose="02020603050405020304" pitchFamily="18" charset="0"/>
                <a:cs typeface="Times New Roman" panose="02020603050405020304" pitchFamily="18" charset="0"/>
              </a:rPr>
              <a:t>to </a:t>
            </a:r>
            <a:r>
              <a:rPr lang="el-GR" dirty="0">
                <a:latin typeface="Times New Roman" panose="02020603050405020304" pitchFamily="18" charset="0"/>
                <a:cs typeface="Times New Roman" panose="02020603050405020304" pitchFamily="18" charset="0"/>
              </a:rPr>
              <a:t>δ</a:t>
            </a:r>
            <a:r>
              <a:rPr lang="en-US" baseline="30000" dirty="0">
                <a:latin typeface="Times New Roman" panose="02020603050405020304" pitchFamily="18" charset="0"/>
                <a:cs typeface="Times New Roman" panose="02020603050405020304" pitchFamily="18" charset="0"/>
              </a:rPr>
              <a:t>l</a:t>
            </a:r>
          </a:p>
          <a:p>
            <a:r>
              <a:rPr lang="en-US" dirty="0">
                <a:latin typeface="Times New Roman" panose="02020603050405020304" pitchFamily="18" charset="0"/>
                <a:cs typeface="Times New Roman" panose="02020603050405020304" pitchFamily="18" charset="0"/>
              </a:rPr>
              <a:t>So, we need to reverse the direction of the weight flow:</a:t>
            </a:r>
          </a:p>
          <a:p>
            <a:r>
              <a:rPr lang="en-US" dirty="0">
                <a:latin typeface="Times New Roman" panose="02020603050405020304" pitchFamily="18" charset="0"/>
                <a:cs typeface="Times New Roman" panose="02020603050405020304" pitchFamily="18" charset="0"/>
              </a:rPr>
              <a:t>That’s why we use the transpose </a:t>
            </a:r>
            <a:r>
              <a:rPr lang="en-US" dirty="0">
                <a:latin typeface="Arial Black" panose="020B0A04020102020204" pitchFamily="34" charset="0"/>
                <a:cs typeface="Times New Roman" panose="02020603050405020304" pitchFamily="18" charset="0"/>
              </a:rPr>
              <a:t>ϴ</a:t>
            </a:r>
            <a:r>
              <a:rPr lang="en-US" baseline="30000" dirty="0">
                <a:latin typeface="Arial Black" panose="020B0A04020102020204" pitchFamily="34" charset="0"/>
                <a:cs typeface="Times New Roman" panose="02020603050405020304" pitchFamily="18" charset="0"/>
              </a:rPr>
              <a:t>(l) T</a:t>
            </a:r>
            <a:r>
              <a:rPr lang="en-US" dirty="0">
                <a:latin typeface="Arial Black" panose="020B0A04020102020204" pitchFamily="34"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r>
              <a:rPr lang="en-US" baseline="30000" dirty="0">
                <a:latin typeface="Times New Roman" panose="02020603050405020304" pitchFamily="18" charset="0"/>
                <a:cs typeface="Times New Roman" panose="02020603050405020304" pitchFamily="18" charset="0"/>
              </a:rPr>
              <a:t>	 </a:t>
            </a:r>
          </a:p>
          <a:p>
            <a:pPr marL="0" indent="0">
              <a:buNone/>
            </a:pPr>
            <a:endParaRPr lang="en-US" dirty="0"/>
          </a:p>
          <a:p>
            <a:endParaRPr lang="en-US" dirty="0"/>
          </a:p>
        </p:txBody>
      </p:sp>
    </p:spTree>
    <p:extLst>
      <p:ext uri="{BB962C8B-B14F-4D97-AF65-F5344CB8AC3E}">
        <p14:creationId xmlns:p14="http://schemas.microsoft.com/office/powerpoint/2010/main" val="7557064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FEF3B4-6407-225A-2B67-CB8682C7A70B}"/>
              </a:ext>
            </a:extLst>
          </p:cNvPr>
          <p:cNvSpPr>
            <a:spLocks noGrp="1"/>
          </p:cNvSpPr>
          <p:nvPr>
            <p:ph idx="1"/>
          </p:nvPr>
        </p:nvSpPr>
        <p:spPr>
          <a:xfrm>
            <a:off x="838200" y="313509"/>
            <a:ext cx="10515600" cy="5863454"/>
          </a:xfrm>
        </p:spPr>
        <p:txBody>
          <a:bodyPr/>
          <a:lstStyle/>
          <a:p>
            <a:pPr marL="0" indent="0">
              <a:buNone/>
            </a:pPr>
            <a:r>
              <a:rPr lang="en-US" sz="2000" dirty="0"/>
              <a:t>This breakdown verifies that the matrix dimensions in the backpropagation equations align perfectly for valid matrix multiplication.</a:t>
            </a:r>
          </a:p>
          <a:p>
            <a:pPr marL="0" indent="0">
              <a:buNone/>
            </a:pPr>
            <a:r>
              <a:rPr lang="en-US" sz="2000" dirty="0"/>
              <a:t>Core Variable Definitions</a:t>
            </a:r>
          </a:p>
          <a:p>
            <a:pPr marL="0" indent="0">
              <a:buNone/>
            </a:pPr>
            <a:r>
              <a:rPr lang="en-US" sz="2000" dirty="0"/>
              <a:t>l: The current layer index.</a:t>
            </a:r>
          </a:p>
          <a:p>
            <a:pPr marL="0" indent="0">
              <a:buNone/>
            </a:pPr>
            <a:r>
              <a:rPr lang="en-US" sz="2000" dirty="0"/>
              <a:t>l+1:The next layer (downstream toward the output).</a:t>
            </a:r>
          </a:p>
          <a:p>
            <a:pPr marL="0" indent="0">
              <a:buNone/>
            </a:pPr>
            <a:r>
              <a:rPr lang="en-US" sz="2000" dirty="0"/>
              <a:t>n </a:t>
            </a:r>
            <a:r>
              <a:rPr lang="en-US" sz="2000" baseline="-25000" dirty="0"/>
              <a:t>l</a:t>
            </a:r>
            <a:r>
              <a:rPr lang="en-US" sz="2000" dirty="0"/>
              <a:t> : The number of neurons in layer (l) (excluding bias).</a:t>
            </a:r>
          </a:p>
          <a:p>
            <a:pPr marL="0" indent="0">
              <a:buNone/>
            </a:pPr>
            <a:r>
              <a:rPr lang="en-US" sz="2000" dirty="0"/>
              <a:t>n</a:t>
            </a:r>
            <a:r>
              <a:rPr lang="en-US" sz="2000" baseline="-25000" dirty="0"/>
              <a:t> l +1</a:t>
            </a:r>
            <a:r>
              <a:rPr lang="en-US" sz="2000" dirty="0"/>
              <a:t>: The number of neurons in layer l+1</a:t>
            </a:r>
          </a:p>
          <a:p>
            <a:pPr marL="0" indent="0">
              <a:buNone/>
            </a:pPr>
            <a:r>
              <a:rPr lang="en-US" sz="2000" dirty="0"/>
              <a:t>Step-by-Step Dimensional Breakdown:</a:t>
            </a:r>
          </a:p>
          <a:p>
            <a:pPr marL="0" indent="0">
              <a:buNone/>
            </a:pPr>
            <a:r>
              <a:rPr lang="en-US" dirty="0"/>
              <a:t>Weight Matrix (</a:t>
            </a:r>
            <a:r>
              <a:rPr lang="el-GR" dirty="0">
                <a:cs typeface="Times New Roman" panose="02020603050405020304" pitchFamily="18" charset="0"/>
              </a:rPr>
              <a:t>ϴ</a:t>
            </a:r>
            <a:r>
              <a:rPr lang="en-US" baseline="30000" dirty="0">
                <a:cs typeface="Times New Roman" panose="02020603050405020304" pitchFamily="18" charset="0"/>
              </a:rPr>
              <a:t>l</a:t>
            </a:r>
            <a:r>
              <a:rPr lang="en-US" dirty="0">
                <a:cs typeface="Times New Roman" panose="02020603050405020304" pitchFamily="18" charset="0"/>
              </a:rPr>
              <a:t> ) : </a:t>
            </a:r>
            <a:r>
              <a:rPr lang="en-US" dirty="0">
                <a:latin typeface="Aptos" panose="020B0004020202020204" pitchFamily="34" charset="0"/>
                <a:cs typeface="Times New Roman" panose="02020603050405020304" pitchFamily="18" charset="0"/>
              </a:rPr>
              <a:t>ϴ</a:t>
            </a:r>
            <a:r>
              <a:rPr lang="en-US" baseline="30000" dirty="0">
                <a:latin typeface="Aptos" panose="020B0004020202020204" pitchFamily="34" charset="0"/>
                <a:cs typeface="Times New Roman" panose="02020603050405020304" pitchFamily="18" charset="0"/>
              </a:rPr>
              <a:t>l </a:t>
            </a:r>
            <a:r>
              <a:rPr lang="en-US" dirty="0">
                <a:latin typeface="Aptos" panose="020B0004020202020204" pitchFamily="34" charset="0"/>
                <a:cs typeface="Times New Roman" panose="02020603050405020304" pitchFamily="18" charset="0"/>
              </a:rPr>
              <a:t> </a:t>
            </a:r>
            <a:r>
              <a:rPr lang="en-US" dirty="0">
                <a:latin typeface="Aptos" panose="020B0004020202020204" pitchFamily="34" charset="0"/>
                <a:ea typeface="Cambria Math" panose="02040503050406030204" pitchFamily="18" charset="0"/>
                <a:cs typeface="Times New Roman" panose="02020603050405020304" pitchFamily="18" charset="0"/>
              </a:rPr>
              <a:t>∈ ℝ</a:t>
            </a:r>
            <a:r>
              <a:rPr lang="en-US" baseline="30000" dirty="0">
                <a:latin typeface="Aptos" panose="020B0004020202020204" pitchFamily="34" charset="0"/>
                <a:ea typeface="Cambria Math" panose="02040503050406030204" pitchFamily="18" charset="0"/>
                <a:cs typeface="Times New Roman" panose="02020603050405020304" pitchFamily="18" charset="0"/>
              </a:rPr>
              <a:t>n</a:t>
            </a:r>
            <a:r>
              <a:rPr lang="en-US" baseline="-25000" dirty="0">
                <a:latin typeface="Aptos" panose="020B0004020202020204" pitchFamily="34" charset="0"/>
                <a:ea typeface="Cambria Math" panose="02040503050406030204" pitchFamily="18" charset="0"/>
                <a:cs typeface="Times New Roman" panose="02020603050405020304" pitchFamily="18" charset="0"/>
              </a:rPr>
              <a:t>l+1 </a:t>
            </a:r>
            <a:r>
              <a:rPr lang="en-US" baseline="30000" dirty="0">
                <a:latin typeface="Aptos" panose="020B0004020202020204" pitchFamily="34" charset="0"/>
                <a:ea typeface="Cambria Math" panose="02040503050406030204" pitchFamily="18" charset="0"/>
                <a:cs typeface="Times New Roman" panose="02020603050405020304" pitchFamily="18" charset="0"/>
              </a:rPr>
              <a:t>x </a:t>
            </a:r>
            <a:r>
              <a:rPr lang="en-US" baseline="-25000" dirty="0">
                <a:latin typeface="Aptos" panose="020B0004020202020204" pitchFamily="34" charset="0"/>
                <a:ea typeface="Cambria Math" panose="02040503050406030204" pitchFamily="18" charset="0"/>
                <a:cs typeface="Times New Roman" panose="02020603050405020304" pitchFamily="18" charset="0"/>
              </a:rPr>
              <a:t> </a:t>
            </a:r>
            <a:r>
              <a:rPr lang="en-US" baseline="30000" dirty="0">
                <a:latin typeface="Aptos" panose="020B0004020202020204" pitchFamily="34" charset="0"/>
                <a:ea typeface="Cambria Math" panose="02040503050406030204" pitchFamily="18" charset="0"/>
                <a:cs typeface="Times New Roman" panose="02020603050405020304" pitchFamily="18" charset="0"/>
              </a:rPr>
              <a:t>n</a:t>
            </a:r>
            <a:r>
              <a:rPr lang="en-US" baseline="-25000" dirty="0">
                <a:latin typeface="Aptos" panose="020B0004020202020204" pitchFamily="34" charset="0"/>
                <a:ea typeface="Cambria Math" panose="02040503050406030204" pitchFamily="18" charset="0"/>
                <a:cs typeface="Times New Roman" panose="02020603050405020304" pitchFamily="18" charset="0"/>
              </a:rPr>
              <a:t>l</a:t>
            </a:r>
            <a:r>
              <a:rPr lang="en-US" dirty="0">
                <a:latin typeface="Aptos" panose="020B0004020202020204" pitchFamily="34" charset="0"/>
                <a:ea typeface="Cambria Math" panose="02040503050406030204" pitchFamily="18" charset="0"/>
                <a:cs typeface="Times New Roman" panose="02020603050405020304" pitchFamily="18" charset="0"/>
              </a:rPr>
              <a:t> </a:t>
            </a:r>
          </a:p>
          <a:p>
            <a:pPr marL="0" indent="0">
              <a:buNone/>
            </a:pPr>
            <a:r>
              <a:rPr lang="en-US" sz="2000" b="1" dirty="0"/>
              <a:t>Meaning</a:t>
            </a:r>
            <a:r>
              <a:rPr lang="en-US" sz="2000" dirty="0"/>
              <a:t>: This matrix contains the weights connecting layer (l) to layer (l+1).</a:t>
            </a:r>
          </a:p>
          <a:p>
            <a:pPr marL="0" indent="0">
              <a:buNone/>
            </a:pPr>
            <a:r>
              <a:rPr lang="en-US" b="1" dirty="0"/>
              <a:t>Dimensions</a:t>
            </a:r>
            <a:r>
              <a:rPr lang="en-US" sz="2000" dirty="0"/>
              <a:t>: It has n</a:t>
            </a:r>
            <a:r>
              <a:rPr lang="en-US" sz="2000" baseline="-25000" dirty="0"/>
              <a:t>l+1 </a:t>
            </a:r>
            <a:r>
              <a:rPr lang="en-US" sz="2000" dirty="0"/>
              <a:t> rows and n</a:t>
            </a:r>
            <a:r>
              <a:rPr lang="en-US" sz="2000" baseline="-25000" dirty="0"/>
              <a:t>l </a:t>
            </a:r>
            <a:r>
              <a:rPr lang="en-US" sz="2000" dirty="0"/>
              <a:t> columns</a:t>
            </a:r>
          </a:p>
          <a:p>
            <a:pPr marL="0" indent="0">
              <a:buNone/>
            </a:pPr>
            <a:r>
              <a:rPr lang="en-US" sz="2000" dirty="0"/>
              <a:t>Note: If your notation includes a bias unit, the column dimension becomes n</a:t>
            </a:r>
            <a:r>
              <a:rPr lang="en-US" sz="2000" baseline="-25000" dirty="0"/>
              <a:t>l  </a:t>
            </a:r>
            <a:r>
              <a:rPr lang="en-US" sz="2000" dirty="0"/>
              <a:t>+  1.</a:t>
            </a:r>
            <a:r>
              <a:rPr lang="en-US" i="1" dirty="0"/>
              <a:t> The prompt assumes dimensions without the bias column for simplicity.</a:t>
            </a:r>
            <a:endParaRPr lang="en-US" dirty="0"/>
          </a:p>
          <a:p>
            <a:pPr marL="0" indent="0">
              <a:buNone/>
            </a:pPr>
            <a:r>
              <a:rPr lang="en-US" sz="2000" dirty="0"/>
              <a:t> </a:t>
            </a:r>
          </a:p>
        </p:txBody>
      </p:sp>
    </p:spTree>
    <p:extLst>
      <p:ext uri="{BB962C8B-B14F-4D97-AF65-F5344CB8AC3E}">
        <p14:creationId xmlns:p14="http://schemas.microsoft.com/office/powerpoint/2010/main" val="35733494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1A18CC-9CD7-B949-7935-8EF4862CBAE3}"/>
              </a:ext>
            </a:extLst>
          </p:cNvPr>
          <p:cNvSpPr>
            <a:spLocks noGrp="1"/>
          </p:cNvSpPr>
          <p:nvPr>
            <p:ph idx="1"/>
          </p:nvPr>
        </p:nvSpPr>
        <p:spPr>
          <a:xfrm>
            <a:off x="838200" y="714615"/>
            <a:ext cx="10515600" cy="5462348"/>
          </a:xfrm>
        </p:spPr>
        <p:txBody>
          <a:bodyPr/>
          <a:lstStyle/>
          <a:p>
            <a:pPr marL="0" indent="0">
              <a:buNone/>
            </a:pPr>
            <a:r>
              <a:rPr lang="en-US" sz="1800" dirty="0"/>
              <a:t>Transposed Weight Matrix (</a:t>
            </a:r>
            <a:r>
              <a:rPr lang="en-US" sz="1800" dirty="0">
                <a:latin typeface="Aptos" panose="020B0004020202020204" pitchFamily="34" charset="0"/>
                <a:cs typeface="Times New Roman" panose="02020603050405020304" pitchFamily="18" charset="0"/>
              </a:rPr>
              <a:t>ϴ</a:t>
            </a:r>
            <a:r>
              <a:rPr lang="en-US" sz="1800" baseline="30000" dirty="0" err="1">
                <a:latin typeface="Aptos" panose="020B0004020202020204" pitchFamily="34" charset="0"/>
                <a:cs typeface="Times New Roman" panose="02020603050405020304" pitchFamily="18" charset="0"/>
              </a:rPr>
              <a:t>lT</a:t>
            </a:r>
            <a:r>
              <a:rPr lang="en-US" sz="1800" dirty="0"/>
              <a:t>)</a:t>
            </a:r>
          </a:p>
          <a:p>
            <a:pPr marL="0" indent="0">
              <a:buNone/>
            </a:pPr>
            <a:r>
              <a:rPr lang="en-US" sz="1800" dirty="0">
                <a:latin typeface="Aptos" panose="020B0004020202020204" pitchFamily="34" charset="0"/>
                <a:cs typeface="Times New Roman" panose="02020603050405020304" pitchFamily="18" charset="0"/>
              </a:rPr>
              <a:t>ϴ</a:t>
            </a:r>
            <a:r>
              <a:rPr lang="en-US" sz="1800" baseline="30000" dirty="0">
                <a:latin typeface="Aptos" panose="020B0004020202020204" pitchFamily="34" charset="0"/>
                <a:cs typeface="Times New Roman" panose="02020603050405020304" pitchFamily="18" charset="0"/>
              </a:rPr>
              <a:t>lT </a:t>
            </a:r>
            <a:r>
              <a:rPr lang="en-US" sz="1800" dirty="0">
                <a:latin typeface="Aptos" panose="020B0004020202020204" pitchFamily="34" charset="0"/>
                <a:ea typeface="Cambria Math" panose="02040503050406030204" pitchFamily="18" charset="0"/>
                <a:cs typeface="Times New Roman" panose="02020603050405020304" pitchFamily="18" charset="0"/>
              </a:rPr>
              <a:t>∈ ℝ </a:t>
            </a:r>
            <a:r>
              <a:rPr lang="en-US" sz="1800" baseline="30000" dirty="0">
                <a:latin typeface="Aptos" panose="020B0004020202020204" pitchFamily="34" charset="0"/>
                <a:ea typeface="Cambria Math" panose="02040503050406030204" pitchFamily="18" charset="0"/>
                <a:cs typeface="Times New Roman" panose="02020603050405020304" pitchFamily="18" charset="0"/>
              </a:rPr>
              <a:t>n</a:t>
            </a:r>
            <a:r>
              <a:rPr lang="en-US" sz="1800" baseline="-25000" dirty="0">
                <a:latin typeface="Aptos" panose="020B0004020202020204" pitchFamily="34" charset="0"/>
                <a:ea typeface="Cambria Math" panose="02040503050406030204" pitchFamily="18" charset="0"/>
                <a:cs typeface="Times New Roman" panose="02020603050405020304" pitchFamily="18" charset="0"/>
              </a:rPr>
              <a:t>l</a:t>
            </a:r>
            <a:r>
              <a:rPr lang="en-US" sz="1800" baseline="30000" dirty="0">
                <a:latin typeface="Aptos" panose="020B0004020202020204" pitchFamily="34" charset="0"/>
                <a:ea typeface="Cambria Math" panose="02040503050406030204" pitchFamily="18" charset="0"/>
                <a:cs typeface="Times New Roman" panose="02020603050405020304" pitchFamily="18" charset="0"/>
              </a:rPr>
              <a:t> x</a:t>
            </a:r>
            <a:r>
              <a:rPr lang="en-US" sz="1800" baseline="-25000" dirty="0">
                <a:latin typeface="Aptos" panose="020B0004020202020204" pitchFamily="34" charset="0"/>
                <a:ea typeface="Cambria Math" panose="02040503050406030204" pitchFamily="18" charset="0"/>
                <a:cs typeface="Times New Roman" panose="02020603050405020304" pitchFamily="18" charset="0"/>
              </a:rPr>
              <a:t>  </a:t>
            </a:r>
            <a:r>
              <a:rPr lang="en-US" sz="1800" baseline="30000" dirty="0">
                <a:latin typeface="Aptos" panose="020B0004020202020204" pitchFamily="34" charset="0"/>
                <a:ea typeface="Cambria Math" panose="02040503050406030204" pitchFamily="18" charset="0"/>
                <a:cs typeface="Times New Roman" panose="02020603050405020304" pitchFamily="18" charset="0"/>
              </a:rPr>
              <a:t>n</a:t>
            </a:r>
            <a:r>
              <a:rPr lang="en-US" sz="1800" baseline="-25000" dirty="0">
                <a:latin typeface="Aptos" panose="020B0004020202020204" pitchFamily="34" charset="0"/>
                <a:ea typeface="Cambria Math" panose="02040503050406030204" pitchFamily="18" charset="0"/>
                <a:cs typeface="Times New Roman" panose="02020603050405020304" pitchFamily="18" charset="0"/>
              </a:rPr>
              <a:t>l +1</a:t>
            </a:r>
            <a:r>
              <a:rPr lang="en-US" sz="1800" dirty="0">
                <a:latin typeface="Aptos" panose="020B0004020202020204" pitchFamily="34" charset="0"/>
                <a:ea typeface="Cambria Math" panose="02040503050406030204" pitchFamily="18" charset="0"/>
                <a:cs typeface="Times New Roman" panose="02020603050405020304" pitchFamily="18" charset="0"/>
              </a:rPr>
              <a:t> </a:t>
            </a:r>
            <a:endParaRPr lang="en-US" sz="1800" baseline="30000" dirty="0">
              <a:latin typeface="Aptos" panose="020B0004020202020204" pitchFamily="34" charset="0"/>
              <a:ea typeface="Cambria Math" panose="02040503050406030204" pitchFamily="18" charset="0"/>
              <a:cs typeface="Times New Roman" panose="02020603050405020304" pitchFamily="18" charset="0"/>
            </a:endParaRPr>
          </a:p>
          <a:p>
            <a:pPr marL="0" indent="0">
              <a:buNone/>
            </a:pPr>
            <a:r>
              <a:rPr lang="en-US" sz="1800" b="1" dirty="0"/>
              <a:t>Meaning</a:t>
            </a:r>
            <a:r>
              <a:rPr lang="en-US" sz="1800" dirty="0"/>
              <a:t>: Transposing flips the rows and columns of the weight matrix.</a:t>
            </a:r>
          </a:p>
          <a:p>
            <a:pPr marL="0" indent="0">
              <a:buNone/>
            </a:pPr>
            <a:r>
              <a:rPr lang="en-US" sz="2000" b="1" dirty="0">
                <a:latin typeface="Aptos" panose="020B0004020202020204" pitchFamily="34" charset="0"/>
              </a:rPr>
              <a:t>Dimensions: The rows(n</a:t>
            </a:r>
            <a:r>
              <a:rPr lang="en-US" sz="2000" b="1" baseline="-25000" dirty="0">
                <a:latin typeface="Aptos" panose="020B0004020202020204" pitchFamily="34" charset="0"/>
              </a:rPr>
              <a:t>l+1</a:t>
            </a:r>
            <a:r>
              <a:rPr lang="en-US" sz="2000" b="1" dirty="0">
                <a:latin typeface="Aptos" panose="020B0004020202020204" pitchFamily="34" charset="0"/>
              </a:rPr>
              <a:t> ) and columns(n</a:t>
            </a:r>
            <a:r>
              <a:rPr lang="en-US" sz="2000" b="1" baseline="-25000" dirty="0">
                <a:latin typeface="Aptos" panose="020B0004020202020204" pitchFamily="34" charset="0"/>
              </a:rPr>
              <a:t>l </a:t>
            </a:r>
            <a:r>
              <a:rPr lang="en-US" sz="2000" b="1" dirty="0">
                <a:latin typeface="Aptos" panose="020B0004020202020204" pitchFamily="34" charset="0"/>
              </a:rPr>
              <a:t>) swap, resulting in(n</a:t>
            </a:r>
            <a:r>
              <a:rPr lang="en-US" sz="2000" b="1" baseline="-25000" dirty="0">
                <a:latin typeface="Aptos" panose="020B0004020202020204" pitchFamily="34" charset="0"/>
              </a:rPr>
              <a:t>l</a:t>
            </a:r>
            <a:r>
              <a:rPr lang="en-US" sz="2000" b="1" dirty="0">
                <a:latin typeface="Aptos" panose="020B0004020202020204" pitchFamily="34" charset="0"/>
              </a:rPr>
              <a:t>) rows and n</a:t>
            </a:r>
            <a:r>
              <a:rPr lang="en-US" sz="2000" b="1" baseline="-25000" dirty="0">
                <a:latin typeface="Aptos" panose="020B0004020202020204" pitchFamily="34" charset="0"/>
              </a:rPr>
              <a:t>l+1 </a:t>
            </a:r>
            <a:r>
              <a:rPr lang="en-US" sz="2000" b="1" dirty="0">
                <a:latin typeface="Aptos" panose="020B0004020202020204" pitchFamily="34" charset="0"/>
              </a:rPr>
              <a:t>columns.</a:t>
            </a:r>
          </a:p>
          <a:p>
            <a:pPr marL="0" indent="0">
              <a:buNone/>
            </a:pPr>
            <a:r>
              <a:rPr lang="en-US" sz="1800" dirty="0">
                <a:latin typeface="Arial Black" panose="020B0A04020102020204" pitchFamily="34" charset="0"/>
              </a:rPr>
              <a:t>3. Error Vector </a:t>
            </a:r>
            <a:r>
              <a:rPr lang="el-GR" sz="1800" dirty="0">
                <a:latin typeface="Arial Black" panose="020B0A04020102020204" pitchFamily="34" charset="0"/>
              </a:rPr>
              <a:t>δ</a:t>
            </a:r>
            <a:r>
              <a:rPr lang="en-US" sz="1800" dirty="0">
                <a:latin typeface="Arial Black" panose="020B0A04020102020204" pitchFamily="34" charset="0"/>
              </a:rPr>
              <a:t> </a:t>
            </a:r>
            <a:r>
              <a:rPr lang="en-US" sz="1800" baseline="30000" dirty="0">
                <a:latin typeface="Arial Black" panose="020B0A04020102020204" pitchFamily="34" charset="0"/>
              </a:rPr>
              <a:t>l+1</a:t>
            </a:r>
            <a:r>
              <a:rPr lang="en-US" sz="1800" dirty="0">
                <a:latin typeface="Arial Black" panose="020B0A04020102020204" pitchFamily="34" charset="0"/>
              </a:rPr>
              <a:t>:</a:t>
            </a:r>
          </a:p>
          <a:p>
            <a:pPr marL="0" indent="0">
              <a:buNone/>
            </a:pPr>
            <a:r>
              <a:rPr lang="en-US" sz="1800" dirty="0">
                <a:latin typeface="Aptos" panose="020B0004020202020204" pitchFamily="34" charset="0"/>
                <a:ea typeface="Cambria Math" panose="02040503050406030204" pitchFamily="18" charset="0"/>
                <a:cs typeface="Times New Roman" panose="02020603050405020304" pitchFamily="18" charset="0"/>
              </a:rPr>
              <a:t>δ </a:t>
            </a:r>
            <a:r>
              <a:rPr lang="en-US" sz="1800" baseline="30000" dirty="0">
                <a:latin typeface="Aptos" panose="020B0004020202020204" pitchFamily="34" charset="0"/>
                <a:ea typeface="Cambria Math" panose="02040503050406030204" pitchFamily="18" charset="0"/>
                <a:cs typeface="Times New Roman" panose="02020603050405020304" pitchFamily="18" charset="0"/>
              </a:rPr>
              <a:t>l+1</a:t>
            </a:r>
            <a:r>
              <a:rPr lang="en-US" sz="1800" dirty="0">
                <a:latin typeface="Aptos" panose="020B0004020202020204" pitchFamily="34" charset="0"/>
                <a:ea typeface="Cambria Math" panose="02040503050406030204" pitchFamily="18" charset="0"/>
                <a:cs typeface="Times New Roman" panose="02020603050405020304" pitchFamily="18" charset="0"/>
              </a:rPr>
              <a:t> ∈ ℝ </a:t>
            </a:r>
            <a:r>
              <a:rPr lang="en-US" sz="1800" baseline="30000" dirty="0">
                <a:latin typeface="Aptos" panose="020B0004020202020204" pitchFamily="34" charset="0"/>
                <a:ea typeface="Cambria Math" panose="02040503050406030204" pitchFamily="18" charset="0"/>
                <a:cs typeface="Times New Roman" panose="02020603050405020304" pitchFamily="18" charset="0"/>
              </a:rPr>
              <a:t>n </a:t>
            </a:r>
            <a:r>
              <a:rPr lang="en-US" sz="1800" baseline="-25000" dirty="0">
                <a:latin typeface="Aptos" panose="020B0004020202020204" pitchFamily="34" charset="0"/>
                <a:ea typeface="Cambria Math" panose="02040503050406030204" pitchFamily="18" charset="0"/>
                <a:cs typeface="Times New Roman" panose="02020603050405020304" pitchFamily="18" charset="0"/>
              </a:rPr>
              <a:t>l +1 </a:t>
            </a:r>
            <a:r>
              <a:rPr lang="en-US" sz="1800" baseline="30000" dirty="0">
                <a:latin typeface="Aptos" panose="020B0004020202020204" pitchFamily="34" charset="0"/>
                <a:ea typeface="Cambria Math" panose="02040503050406030204" pitchFamily="18" charset="0"/>
                <a:cs typeface="Times New Roman" panose="02020603050405020304" pitchFamily="18" charset="0"/>
              </a:rPr>
              <a:t> x   1</a:t>
            </a:r>
          </a:p>
          <a:p>
            <a:pPr marL="0" indent="0">
              <a:buNone/>
            </a:pPr>
            <a:r>
              <a:rPr lang="en-US" sz="1800" b="1" dirty="0"/>
              <a:t>Meaning</a:t>
            </a:r>
            <a:r>
              <a:rPr lang="en-US" sz="1800" dirty="0"/>
              <a:t>: This is the error vector belonging to the next layer (l + 1).</a:t>
            </a:r>
          </a:p>
          <a:p>
            <a:pPr marL="0" indent="0">
              <a:buNone/>
            </a:pPr>
            <a:r>
              <a:rPr lang="en-US" sz="1800" b="1" dirty="0"/>
              <a:t>Dimensions</a:t>
            </a:r>
            <a:r>
              <a:rPr lang="en-US" sz="1800" dirty="0"/>
              <a:t>: It is a column vector with n</a:t>
            </a:r>
            <a:r>
              <a:rPr lang="en-US" sz="1800" baseline="-25000" dirty="0"/>
              <a:t>l+1 </a:t>
            </a:r>
            <a:r>
              <a:rPr lang="en-US" sz="1800" dirty="0"/>
              <a:t> rows and 1 column.</a:t>
            </a:r>
            <a:endParaRPr lang="en-US" sz="1800" baseline="-25000" dirty="0">
              <a:latin typeface="Aptos" panose="020B0004020202020204" pitchFamily="34" charset="0"/>
              <a:ea typeface="Cambria Math" panose="02040503050406030204" pitchFamily="18" charset="0"/>
              <a:cs typeface="Times New Roman" panose="02020603050405020304" pitchFamily="18" charset="0"/>
            </a:endParaRPr>
          </a:p>
          <a:p>
            <a:pPr marL="0" indent="0">
              <a:buNone/>
            </a:pPr>
            <a:r>
              <a:rPr lang="en-US" sz="1800" dirty="0">
                <a:latin typeface="Arial Black" panose="020B0A04020102020204" pitchFamily="34" charset="0"/>
              </a:rPr>
              <a:t>The Final Element-Wise Step</a:t>
            </a:r>
          </a:p>
          <a:p>
            <a:pPr marL="0" indent="0">
              <a:buNone/>
            </a:pPr>
            <a:r>
              <a:rPr lang="en-US" sz="1800" dirty="0"/>
              <a:t>The complete backpropagation equation is:</a:t>
            </a:r>
          </a:p>
          <a:p>
            <a:pPr marL="0" indent="0">
              <a:buNone/>
            </a:pPr>
            <a:r>
              <a:rPr lang="en-US" sz="1800" dirty="0">
                <a:latin typeface="Arial Black" panose="020B0A04020102020204" pitchFamily="34" charset="0"/>
              </a:rPr>
              <a:t>	</a:t>
            </a:r>
            <a:r>
              <a:rPr lang="en-US" sz="2000" b="1" dirty="0"/>
              <a:t>δ</a:t>
            </a:r>
            <a:r>
              <a:rPr lang="en-US" sz="2000" b="1" baseline="30000" dirty="0"/>
              <a:t>l</a:t>
            </a:r>
            <a:r>
              <a:rPr lang="en-US" sz="2000" b="1" dirty="0"/>
              <a:t>  = </a:t>
            </a:r>
            <a:r>
              <a:rPr lang="en-US" sz="2000" b="1" dirty="0">
                <a:cs typeface="Times New Roman" panose="02020603050405020304" pitchFamily="18" charset="0"/>
              </a:rPr>
              <a:t>ϴ</a:t>
            </a:r>
            <a:r>
              <a:rPr lang="en-US" sz="2000" b="1" baseline="30000" dirty="0">
                <a:cs typeface="Times New Roman" panose="02020603050405020304" pitchFamily="18" charset="0"/>
              </a:rPr>
              <a:t>lT </a:t>
            </a:r>
            <a:r>
              <a:rPr lang="en-US" sz="2000" b="1" dirty="0"/>
              <a:t>δ</a:t>
            </a:r>
            <a:r>
              <a:rPr lang="en-US" sz="2000" b="1" baseline="30000" dirty="0"/>
              <a:t>l+1 </a:t>
            </a:r>
            <a:r>
              <a:rPr lang="en-US" sz="2000" b="1" dirty="0"/>
              <a:t>.* g’(z</a:t>
            </a:r>
            <a:r>
              <a:rPr lang="en-US" sz="2000" b="1" baseline="30000" dirty="0"/>
              <a:t>l</a:t>
            </a:r>
            <a:r>
              <a:rPr lang="en-US" sz="2000" b="1" dirty="0"/>
              <a:t>)</a:t>
            </a:r>
          </a:p>
          <a:p>
            <a:pPr marL="0" indent="0">
              <a:buNone/>
            </a:pPr>
            <a:r>
              <a:rPr lang="en-US" sz="2000" dirty="0"/>
              <a:t>We just proved that (</a:t>
            </a:r>
            <a:r>
              <a:rPr lang="en-US" sz="2000" b="1" dirty="0">
                <a:cs typeface="Times New Roman" panose="02020603050405020304" pitchFamily="18" charset="0"/>
              </a:rPr>
              <a:t>ϴ</a:t>
            </a:r>
            <a:r>
              <a:rPr lang="en-US" sz="2000" b="1" baseline="30000" dirty="0">
                <a:cs typeface="Times New Roman" panose="02020603050405020304" pitchFamily="18" charset="0"/>
              </a:rPr>
              <a:t>lT </a:t>
            </a:r>
            <a:r>
              <a:rPr lang="en-US" sz="2000" b="1" dirty="0"/>
              <a:t>δ</a:t>
            </a:r>
            <a:r>
              <a:rPr lang="en-US" sz="2000" b="1" baseline="30000" dirty="0"/>
              <a:t>l+1 </a:t>
            </a:r>
            <a:r>
              <a:rPr lang="en-US" sz="2000" dirty="0"/>
              <a:t>) is of size (n</a:t>
            </a:r>
            <a:r>
              <a:rPr lang="en-US" sz="2000" baseline="-25000" dirty="0"/>
              <a:t>l </a:t>
            </a:r>
            <a:r>
              <a:rPr lang="en-US" sz="2000" dirty="0"/>
              <a:t> +  1) (one value per neuron in layer l).</a:t>
            </a:r>
            <a:endParaRPr lang="en-US" sz="2000" b="1" dirty="0"/>
          </a:p>
          <a:p>
            <a:pPr marL="0" indent="0">
              <a:buNone/>
            </a:pPr>
            <a:endParaRPr lang="en-US" sz="1800" dirty="0">
              <a:latin typeface="Arial Black" panose="020B0A04020102020204" pitchFamily="34" charset="0"/>
            </a:endParaRPr>
          </a:p>
        </p:txBody>
      </p:sp>
    </p:spTree>
    <p:extLst>
      <p:ext uri="{BB962C8B-B14F-4D97-AF65-F5344CB8AC3E}">
        <p14:creationId xmlns:p14="http://schemas.microsoft.com/office/powerpoint/2010/main" val="1995588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805EDF-2CEF-A910-790E-21DCFBCDEC57}"/>
              </a:ext>
            </a:extLst>
          </p:cNvPr>
          <p:cNvSpPr>
            <a:spLocks noGrp="1"/>
          </p:cNvSpPr>
          <p:nvPr>
            <p:ph idx="1"/>
          </p:nvPr>
        </p:nvSpPr>
        <p:spPr>
          <a:xfrm>
            <a:off x="838200" y="591671"/>
            <a:ext cx="10515600" cy="5585292"/>
          </a:xfrm>
        </p:spPr>
        <p:txBody>
          <a:bodyPr/>
          <a:lstStyle/>
          <a:p>
            <a:pPr marL="0" indent="0">
              <a:buNone/>
            </a:pPr>
            <a:r>
              <a:rPr lang="en-US" sz="2000" dirty="0"/>
              <a:t>Number of neurons(n</a:t>
            </a:r>
            <a:r>
              <a:rPr lang="en-US" sz="2000" baseline="-25000" dirty="0"/>
              <a:t>0 </a:t>
            </a:r>
            <a:r>
              <a:rPr lang="en-US" sz="2000" dirty="0"/>
              <a:t>): the input layer has exactly 3 features/neurons.</a:t>
            </a:r>
          </a:p>
          <a:p>
            <a:pPr marL="0" indent="0">
              <a:buNone/>
            </a:pPr>
            <a:r>
              <a:rPr lang="en-US" sz="2000" dirty="0"/>
              <a:t>Activation Vector(a</a:t>
            </a:r>
            <a:r>
              <a:rPr lang="en-US" sz="2000" baseline="30000" dirty="0"/>
              <a:t>0</a:t>
            </a:r>
            <a:r>
              <a:rPr lang="en-US" sz="2000" dirty="0"/>
              <a:t> ):The "activation" of the input layer is simply the raw input data vector x.</a:t>
            </a:r>
          </a:p>
          <a:p>
            <a:pPr marL="0" indent="0">
              <a:buNone/>
            </a:pPr>
            <a:r>
              <a:rPr lang="en-US" sz="2000" dirty="0"/>
              <a:t>Dimension(</a:t>
            </a:r>
            <a:r>
              <a:rPr lang="en-US" sz="2000" dirty="0">
                <a:latin typeface="Aptos" panose="020B0004020202020204" pitchFamily="34" charset="0"/>
                <a:ea typeface="Cambria Math" panose="02040503050406030204" pitchFamily="18" charset="0"/>
                <a:cs typeface="Times New Roman" panose="02020603050405020304" pitchFamily="18" charset="0"/>
              </a:rPr>
              <a:t>ℝ</a:t>
            </a:r>
            <a:r>
              <a:rPr lang="en-US" sz="2000" baseline="30000" dirty="0">
                <a:latin typeface="Aptos" panose="020B0004020202020204" pitchFamily="34" charset="0"/>
                <a:ea typeface="Cambria Math" panose="02040503050406030204" pitchFamily="18" charset="0"/>
                <a:cs typeface="Times New Roman" panose="02020603050405020304" pitchFamily="18" charset="0"/>
              </a:rPr>
              <a:t>3</a:t>
            </a:r>
            <a:r>
              <a:rPr lang="en-US" sz="2000" dirty="0">
                <a:latin typeface="Aptos" panose="020B0004020202020204" pitchFamily="34" charset="0"/>
                <a:ea typeface="Cambria Math" panose="02040503050406030204" pitchFamily="18" charset="0"/>
                <a:cs typeface="Times New Roman" panose="02020603050405020304" pitchFamily="18" charset="0"/>
              </a:rPr>
              <a:t>):</a:t>
            </a:r>
            <a:r>
              <a:rPr lang="en-US" sz="2000" dirty="0"/>
              <a:t> Because there are 3 neurons,a</a:t>
            </a:r>
            <a:r>
              <a:rPr lang="en-US" sz="2000" baseline="30000" dirty="0"/>
              <a:t>0</a:t>
            </a:r>
            <a:r>
              <a:rPr lang="en-US" sz="2000" dirty="0"/>
              <a:t> is a 3-dimensional real-valued column vector (3 x 1).</a:t>
            </a:r>
          </a:p>
          <a:p>
            <a:pPr marL="0" indent="0">
              <a:buNone/>
            </a:pPr>
            <a:r>
              <a:rPr lang="en-US" sz="2000" dirty="0">
                <a:latin typeface="Arial Black" panose="020B0A04020102020204" pitchFamily="34" charset="0"/>
              </a:rPr>
              <a:t>Moving to Layer 1:</a:t>
            </a:r>
          </a:p>
          <a:p>
            <a:pPr marL="0" indent="0">
              <a:buNone/>
            </a:pPr>
            <a:r>
              <a:rPr lang="en-US" sz="2000" dirty="0"/>
              <a:t>If your next hidden layer (Layer 1) has, for example, n</a:t>
            </a:r>
            <a:r>
              <a:rPr lang="en-US" sz="2000" baseline="-25000" dirty="0"/>
              <a:t>1</a:t>
            </a:r>
            <a:r>
              <a:rPr lang="en-US" sz="2000" dirty="0"/>
              <a:t> = 5 neurons:</a:t>
            </a:r>
            <a:endParaRPr lang="en-US" sz="2000" dirty="0">
              <a:latin typeface="Arial Black" panose="020B0A04020102020204" pitchFamily="34" charset="0"/>
            </a:endParaRPr>
          </a:p>
          <a:p>
            <a:pPr marL="0" indent="0">
              <a:buNone/>
            </a:pPr>
            <a:r>
              <a:rPr lang="en-US" sz="2000" dirty="0">
                <a:latin typeface="Aptos" panose="020B0004020202020204" pitchFamily="34" charset="0"/>
                <a:cs typeface="Times New Roman" panose="02020603050405020304" pitchFamily="18" charset="0"/>
              </a:rPr>
              <a:t>ϴ</a:t>
            </a:r>
            <a:r>
              <a:rPr lang="en-US" sz="2000" baseline="30000" dirty="0">
                <a:latin typeface="Aptos" panose="020B0004020202020204" pitchFamily="34" charset="0"/>
                <a:cs typeface="Times New Roman" panose="02020603050405020304" pitchFamily="18" charset="0"/>
              </a:rPr>
              <a:t>0 </a:t>
            </a:r>
            <a:r>
              <a:rPr lang="en-US" sz="2000" dirty="0">
                <a:latin typeface="Aptos" panose="020B0004020202020204" pitchFamily="34" charset="0"/>
              </a:rPr>
              <a:t>will have dimensions n</a:t>
            </a:r>
            <a:r>
              <a:rPr lang="en-US" sz="2000" baseline="-25000" dirty="0">
                <a:latin typeface="Aptos" panose="020B0004020202020204" pitchFamily="34" charset="0"/>
              </a:rPr>
              <a:t>1</a:t>
            </a:r>
            <a:r>
              <a:rPr lang="en-US" sz="2000" dirty="0">
                <a:latin typeface="Aptos" panose="020B0004020202020204" pitchFamily="34" charset="0"/>
              </a:rPr>
              <a:t> x n</a:t>
            </a:r>
            <a:r>
              <a:rPr lang="en-US" sz="2000" baseline="-25000" dirty="0">
                <a:latin typeface="Aptos" panose="020B0004020202020204" pitchFamily="34" charset="0"/>
              </a:rPr>
              <a:t>0</a:t>
            </a:r>
            <a:r>
              <a:rPr lang="en-US" sz="2000" dirty="0">
                <a:latin typeface="Aptos" panose="020B0004020202020204" pitchFamily="34" charset="0"/>
              </a:rPr>
              <a:t> = 5 x3.</a:t>
            </a:r>
          </a:p>
          <a:p>
            <a:pPr marL="0" indent="0">
              <a:buNone/>
            </a:pPr>
            <a:r>
              <a:rPr lang="en-US" sz="2000" dirty="0">
                <a:latin typeface="Aptos" panose="020B0004020202020204" pitchFamily="34" charset="0"/>
              </a:rPr>
              <a:t>The net input z</a:t>
            </a:r>
            <a:r>
              <a:rPr lang="en-US" sz="2000" baseline="30000" dirty="0">
                <a:latin typeface="Aptos" panose="020B0004020202020204" pitchFamily="34" charset="0"/>
              </a:rPr>
              <a:t>1 </a:t>
            </a:r>
            <a:r>
              <a:rPr lang="en-US" sz="2000" dirty="0">
                <a:latin typeface="Aptos" panose="020B0004020202020204" pitchFamily="34" charset="0"/>
              </a:rPr>
              <a:t> = </a:t>
            </a:r>
            <a:r>
              <a:rPr lang="en-US" sz="2000" dirty="0">
                <a:latin typeface="Aptos" panose="020B0004020202020204" pitchFamily="34" charset="0"/>
                <a:cs typeface="Times New Roman" panose="02020603050405020304" pitchFamily="18" charset="0"/>
              </a:rPr>
              <a:t>ϴ</a:t>
            </a:r>
            <a:r>
              <a:rPr lang="en-US" sz="2000" baseline="30000" dirty="0">
                <a:latin typeface="Aptos" panose="020B0004020202020204" pitchFamily="34" charset="0"/>
                <a:cs typeface="Times New Roman" panose="02020603050405020304" pitchFamily="18" charset="0"/>
              </a:rPr>
              <a:t>0 </a:t>
            </a:r>
            <a:r>
              <a:rPr lang="en-US" sz="2000" dirty="0">
                <a:latin typeface="Aptos" panose="020B0004020202020204" pitchFamily="34" charset="0"/>
                <a:cs typeface="Times New Roman" panose="02020603050405020304" pitchFamily="18" charset="0"/>
              </a:rPr>
              <a:t>a</a:t>
            </a:r>
            <a:r>
              <a:rPr lang="en-US" sz="2000" baseline="30000" dirty="0">
                <a:latin typeface="Aptos" panose="020B0004020202020204" pitchFamily="34" charset="0"/>
                <a:cs typeface="Times New Roman" panose="02020603050405020304" pitchFamily="18" charset="0"/>
              </a:rPr>
              <a:t>0 </a:t>
            </a:r>
            <a:r>
              <a:rPr lang="en-US" sz="2000" dirty="0">
                <a:latin typeface="Aptos" panose="020B0004020202020204" pitchFamily="34" charset="0"/>
              </a:rPr>
              <a:t>will multiply (5 x 3) x(3 x1) = 5 x1, matching the 5 neurons of Layer 1 perfectly.</a:t>
            </a:r>
          </a:p>
          <a:p>
            <a:pPr marL="0" indent="0">
              <a:buNone/>
            </a:pPr>
            <a:r>
              <a:rPr lang="en-US" sz="2000" dirty="0">
                <a:latin typeface="Aptos" panose="020B0004020202020204" pitchFamily="34" charset="0"/>
              </a:rPr>
              <a:t>Note:</a:t>
            </a:r>
          </a:p>
          <a:p>
            <a:pPr marL="0" indent="0">
              <a:buNone/>
            </a:pPr>
            <a:r>
              <a:rPr lang="en-US" sz="2000" dirty="0">
                <a:latin typeface="Aptos" panose="020B0004020202020204" pitchFamily="34" charset="0"/>
              </a:rPr>
              <a:t>layer 0 input: n_0   3 neurons. </a:t>
            </a:r>
          </a:p>
          <a:p>
            <a:pPr marL="0" indent="0">
              <a:buNone/>
            </a:pPr>
            <a:r>
              <a:rPr lang="en-US" sz="2000" dirty="0">
                <a:latin typeface="Aptos" panose="020B0004020202020204" pitchFamily="34" charset="0"/>
              </a:rPr>
              <a:t>a^0 ∈ℝ^n_0 =ℝ ^3</a:t>
            </a:r>
            <a:endParaRPr lang="en-US" dirty="0"/>
          </a:p>
        </p:txBody>
      </p:sp>
    </p:spTree>
    <p:extLst>
      <p:ext uri="{BB962C8B-B14F-4D97-AF65-F5344CB8AC3E}">
        <p14:creationId xmlns:p14="http://schemas.microsoft.com/office/powerpoint/2010/main" val="932869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B094E-3C77-D4C3-169E-094A2D6A6497}"/>
              </a:ext>
            </a:extLst>
          </p:cNvPr>
          <p:cNvSpPr>
            <a:spLocks noGrp="1"/>
          </p:cNvSpPr>
          <p:nvPr>
            <p:ph type="title"/>
          </p:nvPr>
        </p:nvSpPr>
        <p:spPr>
          <a:xfrm>
            <a:off x="838200" y="365126"/>
            <a:ext cx="10515600" cy="743484"/>
          </a:xfrm>
        </p:spPr>
        <p:txBody>
          <a:bodyPr>
            <a:normAutofit/>
          </a:bodyPr>
          <a:lstStyle/>
          <a:p>
            <a:pPr algn="ctr"/>
            <a:r>
              <a:rPr lang="en-US" sz="2400" dirty="0">
                <a:latin typeface="Arial Black" panose="020B0A04020102020204" pitchFamily="34" charset="0"/>
              </a:rPr>
              <a:t>Continued Notation</a:t>
            </a:r>
          </a:p>
        </p:txBody>
      </p:sp>
      <p:sp>
        <p:nvSpPr>
          <p:cNvPr id="3" name="Content Placeholder 2">
            <a:extLst>
              <a:ext uri="{FF2B5EF4-FFF2-40B4-BE49-F238E27FC236}">
                <a16:creationId xmlns:a16="http://schemas.microsoft.com/office/drawing/2014/main" id="{F997F2BD-8A9A-A018-1821-C7D384AD1499}"/>
              </a:ext>
            </a:extLst>
          </p:cNvPr>
          <p:cNvSpPr>
            <a:spLocks noGrp="1"/>
          </p:cNvSpPr>
          <p:nvPr>
            <p:ph idx="1"/>
          </p:nvPr>
        </p:nvSpPr>
        <p:spPr>
          <a:xfrm>
            <a:off x="838200" y="1302818"/>
            <a:ext cx="10515600" cy="4874145"/>
          </a:xfrm>
        </p:spPr>
        <p:txBody>
          <a:bodyPr>
            <a:normAutofit fontScale="92500" lnSpcReduction="10000"/>
          </a:bodyPr>
          <a:lstStyle/>
          <a:p>
            <a:r>
              <a:rPr lang="en-US" sz="2000" dirty="0">
                <a:latin typeface="Aptos" panose="020B0004020202020204" pitchFamily="34" charset="0"/>
                <a:cs typeface="Times New Roman" panose="02020603050405020304" pitchFamily="18" charset="0"/>
              </a:rPr>
              <a:t>ϴ</a:t>
            </a:r>
            <a:r>
              <a:rPr lang="en-US" sz="2000" baseline="30000" dirty="0">
                <a:latin typeface="Aptos" panose="020B0004020202020204" pitchFamily="34" charset="0"/>
                <a:cs typeface="Times New Roman" panose="02020603050405020304" pitchFamily="18" charset="0"/>
              </a:rPr>
              <a:t>0 </a:t>
            </a:r>
            <a:r>
              <a:rPr lang="en-US" sz="2000" dirty="0">
                <a:latin typeface="Aptos" panose="020B0004020202020204" pitchFamily="34" charset="0"/>
              </a:rPr>
              <a:t>∈ ℝ</a:t>
            </a:r>
            <a:r>
              <a:rPr lang="en-US" sz="2000" baseline="30000" dirty="0">
                <a:latin typeface="Aptos" panose="020B0004020202020204" pitchFamily="34" charset="0"/>
              </a:rPr>
              <a:t>n_1 x  n_0  </a:t>
            </a:r>
            <a:r>
              <a:rPr lang="en-US" sz="2000" dirty="0">
                <a:latin typeface="Aptos" panose="020B0004020202020204" pitchFamily="34" charset="0"/>
              </a:rPr>
              <a:t>= ℝ </a:t>
            </a:r>
            <a:r>
              <a:rPr lang="en-US" sz="2000" baseline="30000" dirty="0">
                <a:latin typeface="Aptos" panose="020B0004020202020204" pitchFamily="34" charset="0"/>
              </a:rPr>
              <a:t>5x3</a:t>
            </a:r>
          </a:p>
          <a:p>
            <a:pPr marL="0" indent="0">
              <a:buNone/>
            </a:pPr>
            <a:r>
              <a:rPr lang="en-US" sz="2000" dirty="0">
                <a:latin typeface="Aptos" panose="020B0004020202020204" pitchFamily="34" charset="0"/>
                <a:cs typeface="Times New Roman" panose="02020603050405020304" pitchFamily="18" charset="0"/>
              </a:rPr>
              <a:t>ϴ</a:t>
            </a:r>
            <a:r>
              <a:rPr lang="en-US" sz="2000" baseline="30000" dirty="0">
                <a:latin typeface="Aptos" panose="020B0004020202020204" pitchFamily="34" charset="0"/>
                <a:cs typeface="Times New Roman" panose="02020603050405020304" pitchFamily="18" charset="0"/>
              </a:rPr>
              <a:t>0 : </a:t>
            </a:r>
            <a:r>
              <a:rPr lang="en-US" sz="2000" dirty="0"/>
              <a:t>A weight matrix (commonly used in machine learning and neural networks).</a:t>
            </a:r>
          </a:p>
          <a:p>
            <a:pPr marL="0" indent="0">
              <a:buNone/>
            </a:pPr>
            <a:r>
              <a:rPr lang="en-US" sz="2000" dirty="0"/>
              <a:t>n</a:t>
            </a:r>
            <a:r>
              <a:rPr lang="en-US" sz="2000" baseline="-25000" dirty="0"/>
              <a:t>1  </a:t>
            </a:r>
            <a:r>
              <a:rPr lang="en-US" sz="2000" dirty="0"/>
              <a:t>=5:</a:t>
            </a:r>
            <a:r>
              <a:rPr lang="en-US" sz="2000" baseline="-25000" dirty="0"/>
              <a:t> </a:t>
            </a:r>
            <a:r>
              <a:rPr lang="en-US" sz="2000" dirty="0"/>
              <a:t>The number of rows (typically representing the number of neurons in the current layer).</a:t>
            </a:r>
          </a:p>
          <a:p>
            <a:pPr marL="0" indent="0">
              <a:buNone/>
            </a:pPr>
            <a:r>
              <a:rPr lang="en-US" sz="2000" dirty="0"/>
              <a:t>n </a:t>
            </a:r>
            <a:r>
              <a:rPr lang="en-US" sz="2000" baseline="-25000" dirty="0"/>
              <a:t>0</a:t>
            </a:r>
            <a:r>
              <a:rPr lang="en-US" sz="2000" dirty="0"/>
              <a:t> = 3: The number of columns (typically representing the number of inputs or neurons in the previous layer).</a:t>
            </a:r>
          </a:p>
          <a:p>
            <a:pPr marL="0" indent="0">
              <a:buNone/>
            </a:pPr>
            <a:r>
              <a:rPr lang="en-US" sz="2000" dirty="0"/>
              <a:t>Means:</a:t>
            </a:r>
          </a:p>
          <a:p>
            <a:pPr>
              <a:buFont typeface="Wingdings" panose="05000000000000000000" pitchFamily="2" charset="2"/>
              <a:buChar char="§"/>
            </a:pPr>
            <a:r>
              <a:rPr lang="en-US" sz="2000" dirty="0"/>
              <a:t>There are 5 neurons in layer 1 (the next layer)</a:t>
            </a:r>
          </a:p>
          <a:p>
            <a:pPr>
              <a:buFont typeface="Wingdings" panose="05000000000000000000" pitchFamily="2" charset="2"/>
              <a:buChar char="§"/>
            </a:pPr>
            <a:r>
              <a:rPr lang="en-US" sz="2000" dirty="0"/>
              <a:t>Each of those 5 neurons is connected to all 3 inputs from layer 0</a:t>
            </a:r>
          </a:p>
          <a:p>
            <a:pPr>
              <a:buFont typeface="Wingdings" panose="05000000000000000000" pitchFamily="2" charset="2"/>
              <a:buChar char="§"/>
            </a:pPr>
            <a:r>
              <a:rPr lang="en-US" sz="2000" dirty="0"/>
              <a:t>So, the weight matrix </a:t>
            </a:r>
            <a:r>
              <a:rPr lang="en-US" sz="2000" dirty="0">
                <a:latin typeface="Aptos" panose="020B0004020202020204" pitchFamily="34" charset="0"/>
                <a:cs typeface="Times New Roman" panose="02020603050405020304" pitchFamily="18" charset="0"/>
              </a:rPr>
              <a:t>ϴ</a:t>
            </a:r>
            <a:r>
              <a:rPr lang="en-US" sz="2000" baseline="30000" dirty="0">
                <a:latin typeface="Aptos" panose="020B0004020202020204" pitchFamily="34" charset="0"/>
                <a:cs typeface="Times New Roman" panose="02020603050405020304" pitchFamily="18" charset="0"/>
              </a:rPr>
              <a:t>0  </a:t>
            </a:r>
            <a:r>
              <a:rPr lang="en-US" sz="2000" dirty="0">
                <a:latin typeface="Aptos" panose="020B0004020202020204" pitchFamily="34" charset="0"/>
                <a:cs typeface="Times New Roman" panose="02020603050405020304" pitchFamily="18" charset="0"/>
              </a:rPr>
              <a:t>has:</a:t>
            </a:r>
          </a:p>
          <a:p>
            <a:pPr lvl="1">
              <a:buFont typeface="Wingdings" panose="05000000000000000000" pitchFamily="2" charset="2"/>
              <a:buChar char="§"/>
            </a:pPr>
            <a:r>
              <a:rPr lang="en-US" sz="1600" dirty="0">
                <a:latin typeface="Aptos" panose="020B0004020202020204" pitchFamily="34" charset="0"/>
                <a:cs typeface="Times New Roman" panose="02020603050405020304" pitchFamily="18" charset="0"/>
              </a:rPr>
              <a:t>5 rows -&gt; one for each neuron in layer 1</a:t>
            </a:r>
          </a:p>
          <a:p>
            <a:pPr lvl="1">
              <a:buFont typeface="Wingdings" panose="05000000000000000000" pitchFamily="2" charset="2"/>
              <a:buChar char="§"/>
            </a:pPr>
            <a:r>
              <a:rPr lang="en-US" sz="1600" dirty="0">
                <a:latin typeface="Aptos" panose="020B0004020202020204" pitchFamily="34" charset="0"/>
                <a:cs typeface="Times New Roman" panose="02020603050405020304" pitchFamily="18" charset="0"/>
              </a:rPr>
              <a:t>3 columns -&gt; one for each input feature from layer 0</a:t>
            </a:r>
          </a:p>
          <a:p>
            <a:pPr marL="0" indent="0">
              <a:buNone/>
            </a:pPr>
            <a:r>
              <a:rPr lang="en-US" sz="2000" dirty="0">
                <a:latin typeface="Aptos" panose="020B0004020202020204" pitchFamily="34" charset="0"/>
                <a:cs typeface="Times New Roman" panose="02020603050405020304" pitchFamily="18" charset="0"/>
              </a:rPr>
              <a:t>“Times”</a:t>
            </a:r>
          </a:p>
          <a:p>
            <a:pPr marL="0" indent="0">
              <a:buNone/>
            </a:pPr>
            <a:r>
              <a:rPr lang="en-US" sz="2000" dirty="0">
                <a:latin typeface="Aptos" panose="020B0004020202020204" pitchFamily="34" charset="0"/>
                <a:cs typeface="Times New Roman" panose="02020603050405020304" pitchFamily="18" charset="0"/>
              </a:rPr>
              <a:t>Each neuron in layer 1 receives a weighted sum of all 3 inputs from layer 0-so, it’s “connected </a:t>
            </a:r>
            <a:r>
              <a:rPr lang="en-US" sz="2000" dirty="0" err="1">
                <a:latin typeface="Aptos" panose="020B0004020202020204" pitchFamily="34" charset="0"/>
                <a:cs typeface="Times New Roman" panose="02020603050405020304" pitchFamily="18" charset="0"/>
              </a:rPr>
              <a:t>to”all</a:t>
            </a:r>
            <a:r>
              <a:rPr lang="en-US" sz="2000" dirty="0">
                <a:latin typeface="Aptos" panose="020B0004020202020204" pitchFamily="34" charset="0"/>
                <a:cs typeface="Times New Roman" panose="02020603050405020304" pitchFamily="18" charset="0"/>
              </a:rPr>
              <a:t> n</a:t>
            </a:r>
            <a:r>
              <a:rPr lang="en-US" sz="2000" baseline="-25000" dirty="0">
                <a:latin typeface="Aptos" panose="020B0004020202020204" pitchFamily="34" charset="0"/>
                <a:cs typeface="Times New Roman" panose="02020603050405020304" pitchFamily="18" charset="0"/>
              </a:rPr>
              <a:t>0</a:t>
            </a:r>
            <a:r>
              <a:rPr lang="en-US" sz="2000" dirty="0">
                <a:latin typeface="Aptos" panose="020B0004020202020204" pitchFamily="34" charset="0"/>
                <a:cs typeface="Times New Roman" panose="02020603050405020304" pitchFamily="18" charset="0"/>
              </a:rPr>
              <a:t> = 3 inputs</a:t>
            </a:r>
            <a:endParaRPr lang="en-US" sz="2000" dirty="0"/>
          </a:p>
          <a:p>
            <a:pPr marL="0" indent="0">
              <a:buNone/>
            </a:pPr>
            <a:endParaRPr lang="en-US" sz="2000" dirty="0"/>
          </a:p>
        </p:txBody>
      </p:sp>
    </p:spTree>
    <p:extLst>
      <p:ext uri="{BB962C8B-B14F-4D97-AF65-F5344CB8AC3E}">
        <p14:creationId xmlns:p14="http://schemas.microsoft.com/office/powerpoint/2010/main" val="25748866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3109F-81E4-9B2A-E40C-CCD8A4D0C03E}"/>
              </a:ext>
            </a:extLst>
          </p:cNvPr>
          <p:cNvSpPr>
            <a:spLocks noGrp="1"/>
          </p:cNvSpPr>
          <p:nvPr>
            <p:ph type="title"/>
          </p:nvPr>
        </p:nvSpPr>
        <p:spPr>
          <a:xfrm>
            <a:off x="838200" y="365126"/>
            <a:ext cx="10515600" cy="1040150"/>
          </a:xfrm>
        </p:spPr>
        <p:txBody>
          <a:bodyPr>
            <a:normAutofit/>
          </a:bodyPr>
          <a:lstStyle/>
          <a:p>
            <a:pPr algn="ctr"/>
            <a:r>
              <a:rPr lang="en-US" sz="2400" dirty="0">
                <a:latin typeface="Arial Black" panose="020B0A04020102020204" pitchFamily="34" charset="0"/>
              </a:rPr>
              <a:t>The Physical Meaning of "5 times 3"</a:t>
            </a:r>
          </a:p>
        </p:txBody>
      </p:sp>
      <p:sp>
        <p:nvSpPr>
          <p:cNvPr id="3" name="Content Placeholder 2">
            <a:extLst>
              <a:ext uri="{FF2B5EF4-FFF2-40B4-BE49-F238E27FC236}">
                <a16:creationId xmlns:a16="http://schemas.microsoft.com/office/drawing/2014/main" id="{6A9FF34B-BB1A-72B6-110D-249190B50BE5}"/>
              </a:ext>
            </a:extLst>
          </p:cNvPr>
          <p:cNvSpPr>
            <a:spLocks noGrp="1"/>
          </p:cNvSpPr>
          <p:nvPr>
            <p:ph idx="1"/>
          </p:nvPr>
        </p:nvSpPr>
        <p:spPr/>
        <p:txBody>
          <a:bodyPr/>
          <a:lstStyle/>
          <a:p>
            <a:pPr marL="0" indent="0">
              <a:buNone/>
            </a:pPr>
            <a:endParaRPr lang="en-US" dirty="0"/>
          </a:p>
          <a:p>
            <a:endParaRPr lang="en-US" dirty="0"/>
          </a:p>
        </p:txBody>
      </p:sp>
      <p:pic>
        <p:nvPicPr>
          <p:cNvPr id="5" name="Picture 4">
            <a:extLst>
              <a:ext uri="{FF2B5EF4-FFF2-40B4-BE49-F238E27FC236}">
                <a16:creationId xmlns:a16="http://schemas.microsoft.com/office/drawing/2014/main" id="{5B7C97C5-2C92-F1FB-14F5-B2EDAD29CA84}"/>
              </a:ext>
            </a:extLst>
          </p:cNvPr>
          <p:cNvPicPr>
            <a:picLocks noChangeAspect="1"/>
          </p:cNvPicPr>
          <p:nvPr/>
        </p:nvPicPr>
        <p:blipFill>
          <a:blip r:embed="rId2"/>
          <a:stretch>
            <a:fillRect/>
          </a:stretch>
        </p:blipFill>
        <p:spPr>
          <a:xfrm>
            <a:off x="1189529" y="2039194"/>
            <a:ext cx="7631001" cy="3503850"/>
          </a:xfrm>
          <a:prstGeom prst="rect">
            <a:avLst/>
          </a:prstGeom>
        </p:spPr>
      </p:pic>
    </p:spTree>
    <p:extLst>
      <p:ext uri="{BB962C8B-B14F-4D97-AF65-F5344CB8AC3E}">
        <p14:creationId xmlns:p14="http://schemas.microsoft.com/office/powerpoint/2010/main" val="32945203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7A974-BCB7-9E3C-384F-06BE29CB8600}"/>
              </a:ext>
            </a:extLst>
          </p:cNvPr>
          <p:cNvSpPr>
            <a:spLocks noGrp="1"/>
          </p:cNvSpPr>
          <p:nvPr>
            <p:ph type="title"/>
          </p:nvPr>
        </p:nvSpPr>
        <p:spPr>
          <a:xfrm>
            <a:off x="838200" y="365125"/>
            <a:ext cx="10515600" cy="819241"/>
          </a:xfrm>
        </p:spPr>
        <p:txBody>
          <a:bodyPr>
            <a:normAutofit/>
          </a:bodyPr>
          <a:lstStyle/>
          <a:p>
            <a:pPr algn="ctr"/>
            <a:r>
              <a:rPr lang="en-US" sz="2400" dirty="0">
                <a:latin typeface="Arial Black" panose="020B0A04020102020204" pitchFamily="34" charset="0"/>
              </a:rPr>
              <a:t>Back propagation and partial derivatives</a:t>
            </a:r>
          </a:p>
        </p:txBody>
      </p:sp>
      <p:sp>
        <p:nvSpPr>
          <p:cNvPr id="3" name="Content Placeholder 2">
            <a:extLst>
              <a:ext uri="{FF2B5EF4-FFF2-40B4-BE49-F238E27FC236}">
                <a16:creationId xmlns:a16="http://schemas.microsoft.com/office/drawing/2014/main" id="{B98E4FAA-E7B2-4871-65BF-8BCC35C288A2}"/>
              </a:ext>
            </a:extLst>
          </p:cNvPr>
          <p:cNvSpPr>
            <a:spLocks noGrp="1"/>
          </p:cNvSpPr>
          <p:nvPr>
            <p:ph idx="1"/>
          </p:nvPr>
        </p:nvSpPr>
        <p:spPr>
          <a:xfrm>
            <a:off x="838200" y="1116701"/>
            <a:ext cx="10515600" cy="5060262"/>
          </a:xfrm>
        </p:spPr>
        <p:txBody>
          <a:bodyPr/>
          <a:lstStyle/>
          <a:p>
            <a:pPr marL="0" indent="0">
              <a:buNone/>
            </a:pPr>
            <a:r>
              <a:rPr lang="en-US" sz="1800" dirty="0">
                <a:latin typeface="Times New Roman" panose="02020603050405020304" pitchFamily="18" charset="0"/>
                <a:cs typeface="Times New Roman" panose="02020603050405020304" pitchFamily="18" charset="0"/>
              </a:rPr>
              <a:t>Calculating 𝛿 error output layer and then backward calculating:</a:t>
            </a:r>
          </a:p>
          <a:p>
            <a:pPr marL="0" indent="0">
              <a:buNone/>
            </a:pPr>
            <a:r>
              <a:rPr lang="el-GR" sz="1800" dirty="0">
                <a:latin typeface="Times New Roman" panose="02020603050405020304" pitchFamily="18" charset="0"/>
                <a:cs typeface="Times New Roman" panose="02020603050405020304" pitchFamily="18" charset="0"/>
              </a:rPr>
              <a:t>δ</a:t>
            </a:r>
            <a:r>
              <a:rPr lang="en-US" sz="1800" baseline="30000" dirty="0">
                <a:latin typeface="Times New Roman" panose="02020603050405020304" pitchFamily="18" charset="0"/>
                <a:cs typeface="Times New Roman" panose="02020603050405020304" pitchFamily="18" charset="0"/>
              </a:rPr>
              <a:t>3 =  </a:t>
            </a:r>
            <a:r>
              <a:rPr lang="en-US" sz="1800" dirty="0">
                <a:latin typeface="Times New Roman" panose="02020603050405020304" pitchFamily="18" charset="0"/>
                <a:cs typeface="Times New Roman" panose="02020603050405020304" pitchFamily="18" charset="0"/>
              </a:rPr>
              <a:t>ϴ </a:t>
            </a:r>
            <a:r>
              <a:rPr lang="en-US" sz="1800" baseline="30000" dirty="0">
                <a:latin typeface="Times New Roman" panose="02020603050405020304" pitchFamily="18" charset="0"/>
                <a:cs typeface="Times New Roman" panose="02020603050405020304" pitchFamily="18" charset="0"/>
              </a:rPr>
              <a:t>(3) ^T</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δ</a:t>
            </a:r>
            <a:r>
              <a:rPr lang="en-US" sz="1800" baseline="30000" dirty="0">
                <a:latin typeface="Times New Roman" panose="02020603050405020304" pitchFamily="18" charset="0"/>
                <a:cs typeface="Times New Roman" panose="02020603050405020304" pitchFamily="18" charset="0"/>
              </a:rPr>
              <a:t>4 </a:t>
            </a:r>
            <a:r>
              <a:rPr lang="en-US" sz="1800" dirty="0">
                <a:latin typeface="Times New Roman" panose="02020603050405020304" pitchFamily="18" charset="0"/>
                <a:cs typeface="Times New Roman" panose="02020603050405020304" pitchFamily="18" charset="0"/>
              </a:rPr>
              <a:t>. *g’( z</a:t>
            </a:r>
            <a:r>
              <a:rPr lang="en-US" sz="1800" baseline="30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 		   a</a:t>
            </a:r>
            <a:r>
              <a:rPr lang="en-US" sz="1800" baseline="30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 (1- a</a:t>
            </a:r>
            <a:r>
              <a:rPr lang="en-US" sz="1800" baseline="30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 )</a:t>
            </a:r>
          </a:p>
          <a:p>
            <a:pPr marL="0" indent="0">
              <a:buNone/>
            </a:pPr>
            <a:r>
              <a:rPr lang="el-GR" sz="1800" dirty="0">
                <a:latin typeface="Times New Roman" panose="02020603050405020304" pitchFamily="18" charset="0"/>
                <a:cs typeface="Times New Roman" panose="02020603050405020304" pitchFamily="18" charset="0"/>
              </a:rPr>
              <a:t>δ</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ϴ </a:t>
            </a:r>
            <a:r>
              <a:rPr lang="en-US" sz="1800" baseline="30000" dirty="0">
                <a:latin typeface="Times New Roman" panose="02020603050405020304" pitchFamily="18" charset="0"/>
                <a:cs typeface="Times New Roman" panose="02020603050405020304" pitchFamily="18" charset="0"/>
              </a:rPr>
              <a:t>(2) ^T</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δ</a:t>
            </a:r>
            <a:r>
              <a:rPr lang="en-US" sz="1800" baseline="30000" dirty="0">
                <a:latin typeface="Times New Roman" panose="02020603050405020304" pitchFamily="18" charset="0"/>
                <a:cs typeface="Times New Roman" panose="02020603050405020304" pitchFamily="18" charset="0"/>
              </a:rPr>
              <a:t>3 . </a:t>
            </a:r>
            <a:r>
              <a:rPr lang="en-US" sz="1800" dirty="0">
                <a:latin typeface="Times New Roman" panose="02020603050405020304" pitchFamily="18" charset="0"/>
                <a:cs typeface="Times New Roman" panose="02020603050405020304" pitchFamily="18" charset="0"/>
              </a:rPr>
              <a:t>g’( z</a:t>
            </a:r>
            <a:r>
              <a:rPr lang="en-US" sz="1800" baseline="30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 		</a:t>
            </a:r>
            <a:r>
              <a:rPr lang="pt-BR" sz="1800" dirty="0">
                <a:latin typeface="Times New Roman" panose="02020603050405020304" pitchFamily="18" charset="0"/>
                <a:cs typeface="Times New Roman" panose="02020603050405020304" pitchFamily="18" charset="0"/>
              </a:rPr>
              <a:t>a(2)  .* (1- a(2) )</a:t>
            </a:r>
          </a:p>
          <a:p>
            <a:pPr marL="0" indent="0">
              <a:buNone/>
            </a:pPr>
            <a:r>
              <a:rPr lang="pt-BR" sz="1800" dirty="0">
                <a:latin typeface="Times New Roman" panose="02020603050405020304" pitchFamily="18" charset="0"/>
                <a:cs typeface="Times New Roman" panose="02020603050405020304" pitchFamily="18" charset="0"/>
              </a:rPr>
              <a:t>Derivation of the partial derivatives is given by activation term </a:t>
            </a:r>
            <a:r>
              <a:rPr lang="en-US" sz="1800" dirty="0">
                <a:latin typeface="Times New Roman" panose="02020603050405020304" pitchFamily="18" charset="0"/>
                <a:cs typeface="Times New Roman" panose="02020603050405020304" pitchFamily="18" charset="0"/>
              </a:rPr>
              <a:t>a</a:t>
            </a:r>
            <a:r>
              <a:rPr lang="en-US" sz="1800" baseline="30000" dirty="0">
                <a:latin typeface="Times New Roman" panose="02020603050405020304" pitchFamily="18" charset="0"/>
                <a:cs typeface="Times New Roman" panose="02020603050405020304" pitchFamily="18" charset="0"/>
              </a:rPr>
              <a:t>l </a:t>
            </a:r>
            <a:r>
              <a:rPr lang="en-US" sz="1800" baseline="-25000" dirty="0">
                <a:latin typeface="Times New Roman" panose="02020603050405020304" pitchFamily="18" charset="0"/>
                <a:cs typeface="Times New Roman" panose="02020603050405020304" pitchFamily="18" charset="0"/>
              </a:rPr>
              <a:t>j  </a:t>
            </a:r>
            <a:r>
              <a:rPr lang="en-US" sz="1800" dirty="0">
                <a:latin typeface="Times New Roman" panose="02020603050405020304" pitchFamily="18" charset="0"/>
                <a:cs typeface="Times New Roman" panose="02020603050405020304" pitchFamily="18" charset="0"/>
              </a:rPr>
              <a:t>and </a:t>
            </a:r>
            <a:r>
              <a:rPr lang="el-GR" sz="1800" dirty="0">
                <a:latin typeface="Times New Roman" panose="02020603050405020304" pitchFamily="18" charset="0"/>
                <a:cs typeface="Times New Roman" panose="02020603050405020304" pitchFamily="18" charset="0"/>
              </a:rPr>
              <a:t>δ</a:t>
            </a:r>
            <a:r>
              <a:rPr lang="en-US" sz="1800" baseline="30000" dirty="0">
                <a:latin typeface="Times New Roman" panose="02020603050405020304" pitchFamily="18" charset="0"/>
                <a:cs typeface="Times New Roman" panose="02020603050405020304" pitchFamily="18" charset="0"/>
              </a:rPr>
              <a:t>l</a:t>
            </a:r>
            <a:r>
              <a:rPr lang="en-US" sz="1800" baseline="-25000" dirty="0">
                <a:latin typeface="Times New Roman" panose="02020603050405020304" pitchFamily="18" charset="0"/>
                <a:cs typeface="Times New Roman" panose="02020603050405020304" pitchFamily="18" charset="0"/>
              </a:rPr>
              <a:t>i</a:t>
            </a:r>
            <a:r>
              <a:rPr lang="en-US" sz="1800" baseline="30000" dirty="0">
                <a:latin typeface="Times New Roman" panose="02020603050405020304" pitchFamily="18" charset="0"/>
                <a:cs typeface="Times New Roman" panose="02020603050405020304" pitchFamily="18" charset="0"/>
              </a:rPr>
              <a:t> +1 </a:t>
            </a:r>
          </a:p>
          <a:p>
            <a:pPr marL="0" indent="0">
              <a:buNone/>
            </a:pPr>
            <a:r>
              <a:rPr lang="en-US" sz="1800" dirty="0">
                <a:latin typeface="Times New Roman" panose="02020603050405020304" pitchFamily="18" charset="0"/>
                <a:cs typeface="Times New Roman" panose="02020603050405020304" pitchFamily="18" charset="0"/>
              </a:rPr>
              <a:t>𝛿/𝛿 </a:t>
            </a:r>
            <a:r>
              <a:rPr lang="el-GR" sz="1800" dirty="0">
                <a:latin typeface="Times New Roman" panose="02020603050405020304" pitchFamily="18" charset="0"/>
                <a:cs typeface="Times New Roman" panose="02020603050405020304" pitchFamily="18" charset="0"/>
              </a:rPr>
              <a:t>ϴ</a:t>
            </a:r>
            <a:r>
              <a:rPr lang="en-US" sz="1800" baseline="30000" dirty="0">
                <a:latin typeface="Times New Roman" panose="02020603050405020304" pitchFamily="18" charset="0"/>
                <a:cs typeface="Times New Roman" panose="02020603050405020304" pitchFamily="18" charset="0"/>
              </a:rPr>
              <a:t>l </a:t>
            </a:r>
            <a:r>
              <a:rPr lang="en-US" sz="1800" baseline="-25000" dirty="0">
                <a:latin typeface="Times New Roman" panose="02020603050405020304" pitchFamily="18" charset="0"/>
                <a:cs typeface="Times New Roman" panose="02020603050405020304" pitchFamily="18" charset="0"/>
              </a:rPr>
              <a:t>ij </a:t>
            </a:r>
            <a:r>
              <a:rPr lang="en-US" sz="1800" dirty="0">
                <a:latin typeface="Times New Roman" panose="02020603050405020304" pitchFamily="18" charset="0"/>
                <a:cs typeface="Times New Roman" panose="02020603050405020304" pitchFamily="18" charset="0"/>
              </a:rPr>
              <a:t>J(</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 a</a:t>
            </a:r>
            <a:r>
              <a:rPr lang="en-US" sz="1800" baseline="30000" dirty="0">
                <a:latin typeface="Times New Roman" panose="02020603050405020304" pitchFamily="18" charset="0"/>
                <a:cs typeface="Times New Roman" panose="02020603050405020304" pitchFamily="18" charset="0"/>
              </a:rPr>
              <a:t>l </a:t>
            </a:r>
            <a:r>
              <a:rPr lang="en-US" sz="1800" baseline="-25000" dirty="0">
                <a:latin typeface="Times New Roman" panose="02020603050405020304" pitchFamily="18" charset="0"/>
                <a:cs typeface="Times New Roman" panose="02020603050405020304" pitchFamily="18" charset="0"/>
              </a:rPr>
              <a:t>j  </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δ</a:t>
            </a:r>
            <a:r>
              <a:rPr lang="en-US" sz="1800" baseline="30000" dirty="0">
                <a:latin typeface="Times New Roman" panose="02020603050405020304" pitchFamily="18" charset="0"/>
                <a:cs typeface="Times New Roman" panose="02020603050405020304" pitchFamily="18" charset="0"/>
              </a:rPr>
              <a:t>l</a:t>
            </a:r>
            <a:r>
              <a:rPr lang="en-US" sz="1800" baseline="-25000" dirty="0">
                <a:latin typeface="Times New Roman" panose="02020603050405020304" pitchFamily="18" charset="0"/>
                <a:cs typeface="Times New Roman" panose="02020603050405020304" pitchFamily="18" charset="0"/>
              </a:rPr>
              <a:t>i</a:t>
            </a:r>
            <a:r>
              <a:rPr lang="en-US" sz="1800" baseline="30000" dirty="0">
                <a:latin typeface="Times New Roman" panose="02020603050405020304" pitchFamily="18" charset="0"/>
                <a:cs typeface="Times New Roman" panose="02020603050405020304" pitchFamily="18" charset="0"/>
              </a:rPr>
              <a:t> +1</a:t>
            </a:r>
            <a:r>
              <a:rPr lang="en-US" sz="1800" dirty="0">
                <a:latin typeface="Times New Roman" panose="02020603050405020304" pitchFamily="18" charset="0"/>
                <a:cs typeface="Times New Roman" panose="02020603050405020304" pitchFamily="18" charset="0"/>
              </a:rPr>
              <a:t>	ignoring  </a:t>
            </a:r>
            <a:r>
              <a:rPr lang="el-GR" sz="1800" dirty="0">
                <a:latin typeface="Times New Roman" panose="02020603050405020304" pitchFamily="18" charset="0"/>
                <a:cs typeface="Times New Roman" panose="02020603050405020304" pitchFamily="18" charset="0"/>
              </a:rPr>
              <a:t>λ</a:t>
            </a:r>
            <a:r>
              <a:rPr lang="en-US" sz="1800" dirty="0">
                <a:latin typeface="Times New Roman" panose="02020603050405020304" pitchFamily="18" charset="0"/>
                <a:cs typeface="Times New Roman" panose="02020603050405020304" pitchFamily="18" charset="0"/>
              </a:rPr>
              <a:t>; if </a:t>
            </a:r>
            <a:r>
              <a:rPr lang="el-GR" sz="1800" dirty="0">
                <a:latin typeface="Times New Roman" panose="02020603050405020304" pitchFamily="18" charset="0"/>
                <a:cs typeface="Times New Roman" panose="02020603050405020304" pitchFamily="18" charset="0"/>
              </a:rPr>
              <a:t>λ</a:t>
            </a:r>
            <a:r>
              <a:rPr lang="en-US" sz="1800" dirty="0">
                <a:latin typeface="Times New Roman" panose="02020603050405020304" pitchFamily="18" charset="0"/>
                <a:cs typeface="Times New Roman" panose="02020603050405020304" pitchFamily="18" charset="0"/>
              </a:rPr>
              <a:t> =0</a:t>
            </a:r>
          </a:p>
          <a:p>
            <a:pPr marL="0" indent="0">
              <a:buNone/>
            </a:pPr>
            <a:r>
              <a:rPr lang="pt-BR" sz="1800" dirty="0">
                <a:latin typeface="Times New Roman" panose="02020603050405020304" pitchFamily="18" charset="0"/>
                <a:cs typeface="Times New Roman" panose="02020603050405020304" pitchFamily="18" charset="0"/>
              </a:rPr>
              <a:t>Put all things together and implement the backpropagarion and calculate the derivatives with respec to parametersand considering a large training set not jus a simple and single training set.</a:t>
            </a:r>
          </a:p>
          <a:p>
            <a:pPr marL="0" indent="0">
              <a:buNone/>
            </a:pPr>
            <a:r>
              <a:rPr lang="pt-BR" sz="1800" dirty="0">
                <a:latin typeface="Arial Black" panose="020B0A04020102020204" pitchFamily="34" charset="0"/>
                <a:cs typeface="Times New Roman" panose="02020603050405020304" pitchFamily="18" charset="0"/>
              </a:rPr>
              <a:t>Back propagation algorithm:</a:t>
            </a:r>
          </a:p>
          <a:p>
            <a:pPr marL="0" indent="0">
              <a:buNone/>
            </a:pPr>
            <a:r>
              <a:rPr lang="pt-BR" sz="1800" dirty="0">
                <a:latin typeface="Times New Roman" panose="02020603050405020304" pitchFamily="18" charset="0"/>
                <a:cs typeface="Times New Roman" panose="02020603050405020304" pitchFamily="18" charset="0"/>
              </a:rPr>
              <a:t>Sppose that m training set are given: </a:t>
            </a:r>
          </a:p>
          <a:p>
            <a:pPr marL="0" indent="0">
              <a:buNone/>
            </a:pPr>
            <a:r>
              <a:rPr lang="pt-BR" sz="1800" dirty="0">
                <a:latin typeface="Times New Roman" panose="02020603050405020304" pitchFamily="18" charset="0"/>
                <a:cs typeface="Times New Roman" panose="02020603050405020304" pitchFamily="18" charset="0"/>
              </a:rPr>
              <a:t> training set :{(x</a:t>
            </a:r>
            <a:r>
              <a:rPr lang="pt-BR" sz="1800" baseline="30000" dirty="0">
                <a:latin typeface="Times New Roman" panose="02020603050405020304" pitchFamily="18" charset="0"/>
                <a:cs typeface="Times New Roman" panose="02020603050405020304" pitchFamily="18" charset="0"/>
              </a:rPr>
              <a:t>(1)</a:t>
            </a:r>
            <a:r>
              <a:rPr lang="pt-BR" sz="1800" dirty="0">
                <a:latin typeface="Times New Roman" panose="02020603050405020304" pitchFamily="18" charset="0"/>
                <a:cs typeface="Times New Roman" panose="02020603050405020304" pitchFamily="18" charset="0"/>
              </a:rPr>
              <a:t>,y </a:t>
            </a:r>
            <a:r>
              <a:rPr lang="pt-BR" sz="1800" baseline="30000" dirty="0">
                <a:latin typeface="Times New Roman" panose="02020603050405020304" pitchFamily="18" charset="0"/>
                <a:cs typeface="Times New Roman" panose="02020603050405020304" pitchFamily="18" charset="0"/>
              </a:rPr>
              <a:t>(1 </a:t>
            </a:r>
            <a:r>
              <a:rPr lang="pt-BR" sz="1800" dirty="0">
                <a:latin typeface="Times New Roman" panose="02020603050405020304" pitchFamily="18" charset="0"/>
                <a:cs typeface="Times New Roman" panose="02020603050405020304" pitchFamily="18" charset="0"/>
              </a:rPr>
              <a:t>)),  (x</a:t>
            </a:r>
            <a:r>
              <a:rPr lang="pt-BR" sz="1800" baseline="30000" dirty="0">
                <a:latin typeface="Times New Roman" panose="02020603050405020304" pitchFamily="18" charset="0"/>
                <a:cs typeface="Times New Roman" panose="02020603050405020304" pitchFamily="18" charset="0"/>
              </a:rPr>
              <a:t>2</a:t>
            </a:r>
            <a:r>
              <a:rPr lang="pt-BR" sz="1800" dirty="0">
                <a:latin typeface="Times New Roman" panose="02020603050405020304" pitchFamily="18" charset="0"/>
                <a:cs typeface="Times New Roman" panose="02020603050405020304" pitchFamily="18" charset="0"/>
              </a:rPr>
              <a:t>,y</a:t>
            </a:r>
            <a:r>
              <a:rPr lang="pt-BR" sz="1800" baseline="30000" dirty="0">
                <a:latin typeface="Times New Roman" panose="02020603050405020304" pitchFamily="18" charset="0"/>
                <a:cs typeface="Times New Roman" panose="02020603050405020304" pitchFamily="18" charset="0"/>
              </a:rPr>
              <a:t>2 </a:t>
            </a:r>
            <a:r>
              <a:rPr lang="pt-BR" sz="1800" dirty="0">
                <a:latin typeface="Times New Roman" panose="02020603050405020304" pitchFamily="18" charset="0"/>
                <a:cs typeface="Times New Roman" panose="02020603050405020304" pitchFamily="18" charset="0"/>
              </a:rPr>
              <a:t> )</a:t>
            </a:r>
            <a:r>
              <a:rPr lang="pt-BR" sz="1800" baseline="30000" dirty="0">
                <a:latin typeface="Times New Roman" panose="02020603050405020304" pitchFamily="18" charset="0"/>
                <a:cs typeface="Times New Roman" panose="02020603050405020304" pitchFamily="18" charset="0"/>
              </a:rPr>
              <a:t>  </a:t>
            </a:r>
            <a:r>
              <a:rPr lang="pt-BR" sz="1800" dirty="0">
                <a:latin typeface="Times New Roman" panose="02020603050405020304" pitchFamily="18" charset="0"/>
                <a:cs typeface="Times New Roman" panose="02020603050405020304" pitchFamily="18" charset="0"/>
              </a:rPr>
              <a:t> , ..., x (m ) , (y</a:t>
            </a:r>
            <a:r>
              <a:rPr lang="pt-BR" sz="1800" baseline="30000" dirty="0">
                <a:latin typeface="Times New Roman" panose="02020603050405020304" pitchFamily="18" charset="0"/>
                <a:cs typeface="Times New Roman" panose="02020603050405020304" pitchFamily="18" charset="0"/>
              </a:rPr>
              <a:t>(m)</a:t>
            </a:r>
            <a:r>
              <a:rPr lang="pt-BR" sz="1800" dirty="0">
                <a:latin typeface="Times New Roman" panose="02020603050405020304" pitchFamily="18" charset="0"/>
                <a:cs typeface="Times New Roman" panose="02020603050405020304" pitchFamily="18" charset="0"/>
              </a:rPr>
              <a:t>)}</a:t>
            </a:r>
          </a:p>
          <a:p>
            <a:pPr marL="0" indent="0">
              <a:buNone/>
            </a:pPr>
            <a:r>
              <a:rPr lang="pt-BR" sz="1800" dirty="0">
                <a:latin typeface="Times New Roman" panose="02020603050405020304" pitchFamily="18" charset="0"/>
                <a:cs typeface="Times New Roman" panose="02020603050405020304" pitchFamily="18" charset="0"/>
              </a:rPr>
              <a:t>Set </a:t>
            </a:r>
            <a:r>
              <a:rPr lang="el-GR" sz="1800" dirty="0">
                <a:latin typeface="Times New Roman" panose="02020603050405020304" pitchFamily="18" charset="0"/>
                <a:cs typeface="Times New Roman" panose="02020603050405020304" pitchFamily="18" charset="0"/>
              </a:rPr>
              <a:t>Δ</a:t>
            </a:r>
            <a:r>
              <a:rPr lang="en-US" sz="1800" baseline="-25000" dirty="0">
                <a:latin typeface="Times New Roman" panose="02020603050405020304" pitchFamily="18" charset="0"/>
                <a:cs typeface="Times New Roman" panose="02020603050405020304" pitchFamily="18" charset="0"/>
              </a:rPr>
              <a:t>ij</a:t>
            </a:r>
            <a:r>
              <a:rPr lang="en-US" sz="1800" dirty="0">
                <a:latin typeface="Times New Roman" panose="02020603050405020304" pitchFamily="18" charset="0"/>
                <a:cs typeface="Times New Roman" panose="02020603050405020304" pitchFamily="18" charset="0"/>
              </a:rPr>
              <a:t> </a:t>
            </a:r>
            <a:r>
              <a:rPr lang="en-US" sz="1800" baseline="30000" dirty="0">
                <a:latin typeface="Times New Roman" panose="02020603050405020304" pitchFamily="18" charset="0"/>
                <a:cs typeface="Times New Roman" panose="02020603050405020304" pitchFamily="18" charset="0"/>
              </a:rPr>
              <a:t>l</a:t>
            </a:r>
            <a:r>
              <a:rPr lang="pt-BR" sz="1800" dirty="0">
                <a:latin typeface="Times New Roman" panose="02020603050405020304" pitchFamily="18" charset="0"/>
                <a:cs typeface="Times New Roman" panose="02020603050405020304" pitchFamily="18" charset="0"/>
              </a:rPr>
              <a:t>  = 0	for all l, i j	</a:t>
            </a:r>
            <a:r>
              <a:rPr lang="el-GR" sz="1800" dirty="0">
                <a:latin typeface="Times New Roman" panose="02020603050405020304" pitchFamily="18" charset="0"/>
                <a:cs typeface="Times New Roman" panose="02020603050405020304" pitchFamily="18" charset="0"/>
              </a:rPr>
              <a:t> Δ</a:t>
            </a:r>
            <a:r>
              <a:rPr lang="en-US" sz="1800" dirty="0">
                <a:latin typeface="Times New Roman" panose="02020603050405020304" pitchFamily="18" charset="0"/>
                <a:cs typeface="Times New Roman" panose="02020603050405020304" pitchFamily="18" charset="0"/>
              </a:rPr>
              <a:t> is used to compute the partial derivative of 𝛿/𝛿 </a:t>
            </a:r>
            <a:r>
              <a:rPr lang="el-GR" sz="1800" dirty="0">
                <a:latin typeface="Times New Roman" panose="02020603050405020304" pitchFamily="18" charset="0"/>
                <a:cs typeface="Times New Roman" panose="02020603050405020304" pitchFamily="18" charset="0"/>
              </a:rPr>
              <a:t>ϴ</a:t>
            </a:r>
            <a:r>
              <a:rPr lang="en-US" sz="1800" baseline="30000" dirty="0">
                <a:latin typeface="Times New Roman" panose="02020603050405020304" pitchFamily="18" charset="0"/>
                <a:cs typeface="Times New Roman" panose="02020603050405020304" pitchFamily="18" charset="0"/>
              </a:rPr>
              <a:t>l </a:t>
            </a:r>
            <a:r>
              <a:rPr lang="en-US" sz="1800" baseline="-25000" dirty="0">
                <a:latin typeface="Times New Roman" panose="02020603050405020304" pitchFamily="18" charset="0"/>
                <a:cs typeface="Times New Roman" panose="02020603050405020304" pitchFamily="18" charset="0"/>
              </a:rPr>
              <a:t>ij </a:t>
            </a:r>
            <a:r>
              <a:rPr lang="en-US" sz="1800" dirty="0">
                <a:latin typeface="Times New Roman" panose="02020603050405020304" pitchFamily="18" charset="0"/>
                <a:cs typeface="Times New Roman" panose="02020603050405020304" pitchFamily="18" charset="0"/>
              </a:rPr>
              <a:t>J(</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 a</a:t>
            </a:r>
            <a:r>
              <a:rPr lang="en-US" sz="1800" baseline="30000" dirty="0">
                <a:latin typeface="Times New Roman" panose="02020603050405020304" pitchFamily="18" charset="0"/>
                <a:cs typeface="Times New Roman" panose="02020603050405020304" pitchFamily="18" charset="0"/>
              </a:rPr>
              <a:t>l </a:t>
            </a:r>
            <a:r>
              <a:rPr lang="en-US" sz="1800" baseline="-25000" dirty="0">
                <a:latin typeface="Times New Roman" panose="02020603050405020304" pitchFamily="18" charset="0"/>
                <a:cs typeface="Times New Roman" panose="02020603050405020304" pitchFamily="18" charset="0"/>
              </a:rPr>
              <a:t>j  </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δ</a:t>
            </a:r>
            <a:r>
              <a:rPr lang="en-US" sz="1800" baseline="30000" dirty="0">
                <a:latin typeface="Times New Roman" panose="02020603050405020304" pitchFamily="18" charset="0"/>
                <a:cs typeface="Times New Roman" panose="02020603050405020304" pitchFamily="18" charset="0"/>
              </a:rPr>
              <a:t>l</a:t>
            </a:r>
            <a:r>
              <a:rPr lang="en-US" sz="1800" baseline="-25000" dirty="0">
                <a:latin typeface="Times New Roman" panose="02020603050405020304" pitchFamily="18" charset="0"/>
                <a:cs typeface="Times New Roman" panose="02020603050405020304" pitchFamily="18" charset="0"/>
              </a:rPr>
              <a:t>i</a:t>
            </a:r>
            <a:r>
              <a:rPr lang="en-US" sz="1800" baseline="30000" dirty="0">
                <a:latin typeface="Times New Roman" panose="02020603050405020304" pitchFamily="18" charset="0"/>
                <a:cs typeface="Times New Roman" panose="02020603050405020304" pitchFamily="18" charset="0"/>
              </a:rPr>
              <a:t> +1 </a:t>
            </a:r>
          </a:p>
          <a:p>
            <a:pPr marL="0" indent="0">
              <a:buNone/>
            </a:pPr>
            <a:r>
              <a:rPr lang="el-GR" sz="1800" dirty="0">
                <a:latin typeface="Times New Roman" panose="02020603050405020304" pitchFamily="18" charset="0"/>
                <a:cs typeface="Times New Roman" panose="02020603050405020304" pitchFamily="18" charset="0"/>
              </a:rPr>
              <a:t>Δ</a:t>
            </a:r>
            <a:r>
              <a:rPr lang="en-US" sz="1800" dirty="0">
                <a:latin typeface="Times New Roman" panose="02020603050405020304" pitchFamily="18" charset="0"/>
                <a:cs typeface="Times New Roman" panose="02020603050405020304" pitchFamily="18" charset="0"/>
              </a:rPr>
              <a:t> will accumulator and slowly adds  the all-partial derivatives.</a:t>
            </a:r>
            <a:endParaRPr lang="pt-BR" sz="1800" dirty="0">
              <a:latin typeface="Times New Roman" panose="02020603050405020304" pitchFamily="18" charset="0"/>
              <a:cs typeface="Times New Roman" panose="02020603050405020304" pitchFamily="18" charset="0"/>
            </a:endParaRPr>
          </a:p>
          <a:p>
            <a:pPr marL="0" indent="0">
              <a:buNone/>
            </a:pPr>
            <a:endParaRPr lang="pt-BR" sz="1800" dirty="0">
              <a:latin typeface="Times New Roman" panose="02020603050405020304" pitchFamily="18" charset="0"/>
              <a:cs typeface="Times New Roman" panose="02020603050405020304" pitchFamily="18" charset="0"/>
            </a:endParaRPr>
          </a:p>
          <a:p>
            <a:pPr marL="0" indent="0">
              <a:buNone/>
            </a:pPr>
            <a:endParaRPr lang="pt-BR"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9783427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A8CD3-11D7-7D01-2A1A-2E03D17E56EB}"/>
              </a:ext>
            </a:extLst>
          </p:cNvPr>
          <p:cNvSpPr>
            <a:spLocks noGrp="1"/>
          </p:cNvSpPr>
          <p:nvPr>
            <p:ph type="title"/>
          </p:nvPr>
        </p:nvSpPr>
        <p:spPr>
          <a:xfrm>
            <a:off x="838200" y="365126"/>
            <a:ext cx="10515600" cy="816312"/>
          </a:xfrm>
        </p:spPr>
        <p:txBody>
          <a:bodyPr>
            <a:normAutofit/>
          </a:bodyPr>
          <a:lstStyle/>
          <a:p>
            <a:pPr algn="ctr"/>
            <a:r>
              <a:rPr lang="en-US" sz="2400" dirty="0">
                <a:latin typeface="Arial Black" panose="020B0A04020102020204" pitchFamily="34" charset="0"/>
              </a:rPr>
              <a:t>What "Ignoring </a:t>
            </a:r>
            <a:r>
              <a:rPr lang="el-GR" sz="2400" dirty="0">
                <a:latin typeface="Arial Black" panose="020B0A04020102020204" pitchFamily="34" charset="0"/>
              </a:rPr>
              <a:t>λ</a:t>
            </a:r>
            <a:r>
              <a:rPr lang="en-US" sz="2400" dirty="0">
                <a:latin typeface="Arial Black" panose="020B0A04020102020204" pitchFamily="34" charset="0"/>
              </a:rPr>
              <a:t> means?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9841C40-BE58-CE16-43E3-77C9F41CDD6B}"/>
                  </a:ext>
                </a:extLst>
              </p:cNvPr>
              <p:cNvSpPr>
                <a:spLocks noGrp="1"/>
              </p:cNvSpPr>
              <p:nvPr>
                <p:ph idx="1"/>
              </p:nvPr>
            </p:nvSpPr>
            <p:spPr/>
            <p:txBody>
              <a:bodyPr>
                <a:normAutofit/>
              </a:bodyPr>
              <a:lstStyle/>
              <a:p>
                <a:pPr marL="0" indent="0">
                  <a:buNone/>
                </a:pPr>
                <a:r>
                  <a:rPr lang="en-US" sz="1800" dirty="0">
                    <a:latin typeface="Aptos" panose="020B0004020202020204" pitchFamily="34" charset="0"/>
                  </a:rPr>
                  <a:t>The parameter </a:t>
                </a:r>
                <a:r>
                  <a:rPr lang="el-GR" sz="1800" dirty="0">
                    <a:latin typeface="Aptos" panose="020B0004020202020204" pitchFamily="34" charset="0"/>
                  </a:rPr>
                  <a:t>λ</a:t>
                </a:r>
                <a:r>
                  <a:rPr lang="en-US" sz="1800" dirty="0">
                    <a:latin typeface="Aptos" panose="020B0004020202020204" pitchFamily="34" charset="0"/>
                  </a:rPr>
                  <a:t> represents </a:t>
                </a:r>
                <a:r>
                  <a:rPr lang="en-US" sz="1800" b="1" dirty="0">
                    <a:latin typeface="Aptos" panose="020B0004020202020204" pitchFamily="34" charset="0"/>
                  </a:rPr>
                  <a:t>L2 Regularization</a:t>
                </a:r>
                <a:r>
                  <a:rPr lang="en-US" sz="1800" dirty="0">
                    <a:latin typeface="Aptos" panose="020B0004020202020204" pitchFamily="34" charset="0"/>
                  </a:rPr>
                  <a:t> (also known as weight decay).</a:t>
                </a:r>
              </a:p>
              <a:p>
                <a:pPr>
                  <a:buFont typeface="Wingdings" panose="05000000000000000000" pitchFamily="2" charset="2"/>
                  <a:buChar char="§"/>
                </a:pPr>
                <a:r>
                  <a:rPr lang="en-US" sz="1800" dirty="0">
                    <a:latin typeface="Aptos" panose="020B0004020202020204" pitchFamily="34" charset="0"/>
                  </a:rPr>
                  <a:t> When </a:t>
                </a:r>
                <a:r>
                  <a:rPr lang="el-GR" sz="1800" dirty="0">
                    <a:latin typeface="Aptos" panose="020B0004020202020204" pitchFamily="34" charset="0"/>
                  </a:rPr>
                  <a:t>λ</a:t>
                </a:r>
                <a:r>
                  <a:rPr lang="en-US" sz="1800" dirty="0">
                    <a:latin typeface="Aptos" panose="020B0004020202020204" pitchFamily="34" charset="0"/>
                  </a:rPr>
                  <a:t>=0, you are optimizing purely to minimize the network's training error.</a:t>
                </a:r>
              </a:p>
              <a:p>
                <a:pPr lvl="0"/>
                <a:r>
                  <a:rPr lang="en-US" sz="1800" dirty="0">
                    <a:latin typeface="Aptos" panose="020B0004020202020204" pitchFamily="34" charset="0"/>
                  </a:rPr>
                  <a:t>If </a:t>
                </a:r>
                <a:r>
                  <a:rPr lang="el-GR" sz="1800" dirty="0">
                    <a:latin typeface="Aptos" panose="020B0004020202020204" pitchFamily="34" charset="0"/>
                  </a:rPr>
                  <a:t>λ</a:t>
                </a:r>
                <a:r>
                  <a:rPr lang="en-US" sz="1800" dirty="0">
                    <a:latin typeface="Aptos" panose="020B0004020202020204" pitchFamily="34" charset="0"/>
                  </a:rPr>
                  <a:t> &gt; 0, an extra term (</a:t>
                </a:r>
                <a:r>
                  <a:rPr lang="el-GR" sz="1800" dirty="0">
                    <a:latin typeface="Aptos" panose="020B0004020202020204" pitchFamily="34" charset="0"/>
                  </a:rPr>
                  <a:t>λ</a:t>
                </a:r>
                <a:r>
                  <a:rPr lang="en-US" sz="1800" dirty="0">
                    <a:latin typeface="Aptos" panose="020B0004020202020204" pitchFamily="34" charset="0"/>
                  </a:rPr>
                  <a:t>/m </a:t>
                </a:r>
                <a:r>
                  <a:rPr lang="el-GR" sz="1800" dirty="0">
                    <a:latin typeface="Aptos" panose="020B0004020202020204" pitchFamily="34" charset="0"/>
                    <a:cs typeface="Times New Roman" panose="02020603050405020304" pitchFamily="18" charset="0"/>
                  </a:rPr>
                  <a:t>ϴ</a:t>
                </a:r>
                <a:r>
                  <a:rPr lang="en-US" sz="1800" baseline="30000" dirty="0">
                    <a:latin typeface="Aptos" panose="020B0004020202020204" pitchFamily="34" charset="0"/>
                    <a:cs typeface="Times New Roman" panose="02020603050405020304" pitchFamily="18" charset="0"/>
                  </a:rPr>
                  <a:t>l </a:t>
                </a:r>
                <a:r>
                  <a:rPr lang="en-US" sz="1800" baseline="-25000" dirty="0">
                    <a:latin typeface="Aptos" panose="020B0004020202020204" pitchFamily="34" charset="0"/>
                    <a:cs typeface="Times New Roman" panose="02020603050405020304" pitchFamily="18" charset="0"/>
                  </a:rPr>
                  <a:t>ij </a:t>
                </a:r>
                <a:r>
                  <a:rPr lang="en-US" sz="1800" dirty="0">
                    <a:latin typeface="Aptos" panose="020B0004020202020204" pitchFamily="34" charset="0"/>
                    <a:cs typeface="Times New Roman" panose="02020603050405020304" pitchFamily="18" charset="0"/>
                  </a:rPr>
                  <a:t>) </a:t>
                </a:r>
                <a:r>
                  <a:rPr lang="en-US" sz="1800" dirty="0">
                    <a:latin typeface="Aptos" panose="020B0004020202020204" pitchFamily="34" charset="0"/>
                  </a:rPr>
                  <a:t>would be added to this derivative to penalize large weights and prevent overfitting.</a:t>
                </a:r>
              </a:p>
              <a:p>
                <a:r>
                  <a:rPr lang="en-US" sz="1800" dirty="0">
                    <a:latin typeface="Aptos" panose="020B0004020202020204" pitchFamily="34" charset="0"/>
                  </a:rPr>
                  <a:t>Summary of the Result</a:t>
                </a:r>
              </a:p>
              <a:p>
                <a14:m>
                  <m:oMath xmlns:m="http://schemas.openxmlformats.org/officeDocument/2006/math">
                    <m:f>
                      <m:fPr>
                        <m:ctrlPr>
                          <a:rPr lang="en-US" sz="1800" i="1" smtClean="0">
                            <a:latin typeface="Cambria Math" panose="02040503050406030204" pitchFamily="18" charset="0"/>
                          </a:rPr>
                        </m:ctrlPr>
                      </m:fPr>
                      <m:num>
                        <m:r>
                          <a:rPr lang="en-US" sz="1800" i="1" smtClean="0">
                            <a:latin typeface="Cambria Math" panose="02040503050406030204" pitchFamily="18" charset="0"/>
                          </a:rPr>
                          <m:t>𝛿</m:t>
                        </m:r>
                        <m:r>
                          <a:rPr lang="en-US" sz="1800" b="0" i="1" smtClean="0">
                            <a:latin typeface="Cambria Math" panose="02040503050406030204" pitchFamily="18" charset="0"/>
                          </a:rPr>
                          <m:t>𝐽</m:t>
                        </m:r>
                      </m:num>
                      <m:den>
                        <m:r>
                          <a:rPr lang="en-US" sz="1800" i="1" smtClean="0">
                            <a:latin typeface="Cambria Math" panose="02040503050406030204" pitchFamily="18" charset="0"/>
                          </a:rPr>
                          <m:t>𝛿</m:t>
                        </m:r>
                        <m:r>
                          <m:rPr>
                            <m:nor/>
                          </m:rPr>
                          <a:rPr lang="el-GR" sz="1800" i="0" dirty="0">
                            <a:latin typeface="Aptos" panose="020B0004020202020204" pitchFamily="34" charset="0"/>
                            <a:cs typeface="Times New Roman" panose="02020603050405020304" pitchFamily="18" charset="0"/>
                          </a:rPr>
                          <m:t>ϴ</m:t>
                        </m:r>
                        <m:r>
                          <m:rPr>
                            <m:nor/>
                          </m:rPr>
                          <a:rPr lang="en-US" sz="1800" i="0" baseline="30000" dirty="0">
                            <a:latin typeface="Aptos" panose="020B0004020202020204" pitchFamily="34" charset="0"/>
                            <a:cs typeface="Times New Roman" panose="02020603050405020304" pitchFamily="18" charset="0"/>
                          </a:rPr>
                          <m:t>l </m:t>
                        </m:r>
                        <m:r>
                          <m:rPr>
                            <m:nor/>
                          </m:rPr>
                          <a:rPr lang="en-US" sz="1800" i="0" baseline="-25000" dirty="0">
                            <a:latin typeface="Aptos" panose="020B0004020202020204" pitchFamily="34" charset="0"/>
                            <a:cs typeface="Times New Roman" panose="02020603050405020304" pitchFamily="18" charset="0"/>
                          </a:rPr>
                          <m:t>ij</m:t>
                        </m:r>
                      </m:den>
                    </m:f>
                  </m:oMath>
                </a14:m>
                <a:r>
                  <a:rPr lang="en-US" sz="1800" dirty="0">
                    <a:latin typeface="Aptos" panose="020B0004020202020204" pitchFamily="34" charset="0"/>
                  </a:rPr>
                  <a:t> = (Input activation from the previous layer) x (Error Gradient from the next layer)</a:t>
                </a:r>
              </a:p>
              <a:p>
                <a:r>
                  <a:rPr lang="en-US" sz="1800" dirty="0">
                    <a:latin typeface="Aptos" panose="020B0004020202020204" pitchFamily="34" charset="0"/>
                  </a:rPr>
                  <a:t>So, the calculation of this derivative is simply (Input activation from the previous layer) x (Error Gradient from the next layer).</a:t>
                </a:r>
              </a:p>
              <a:p>
                <a:r>
                  <a:rPr lang="en-US" sz="1800" dirty="0">
                    <a:latin typeface="Aptos" panose="020B0004020202020204" pitchFamily="34" charset="0"/>
                  </a:rPr>
                  <a:t>the intuition perfectly down for how the </a:t>
                </a:r>
                <a:r>
                  <a:rPr lang="en-US" sz="1800" b="1" dirty="0">
                    <a:latin typeface="Aptos" panose="020B0004020202020204" pitchFamily="34" charset="0"/>
                  </a:rPr>
                  <a:t>signal</a:t>
                </a:r>
                <a:r>
                  <a:rPr lang="en-US" sz="1800" dirty="0">
                    <a:latin typeface="Aptos" panose="020B0004020202020204" pitchFamily="34" charset="0"/>
                  </a:rPr>
                  <a:t> flows forward, but there is one subtle, critical distinction to make regarding the </a:t>
                </a:r>
                <a:r>
                  <a:rPr lang="en-US" sz="1800" b="1" dirty="0">
                    <a:latin typeface="Aptos" panose="020B0004020202020204" pitchFamily="34" charset="0"/>
                  </a:rPr>
                  <a:t>error</a:t>
                </a:r>
                <a:r>
                  <a:rPr lang="en-US" sz="1800" dirty="0">
                    <a:latin typeface="Aptos" panose="020B0004020202020204" pitchFamily="34" charset="0"/>
                  </a:rPr>
                  <a:t> flowing backward.</a:t>
                </a:r>
              </a:p>
              <a:p>
                <a:r>
                  <a:rPr lang="en-US" sz="1800" dirty="0"/>
                  <a:t>what is multiplying what to get this derivative.</a:t>
                </a:r>
                <a:br>
                  <a:rPr lang="en-US" sz="1800" dirty="0">
                    <a:latin typeface="Aptos" panose="020B0004020202020204" pitchFamily="34" charset="0"/>
                  </a:rPr>
                </a:br>
                <a:endParaRPr lang="en-US" sz="1800" dirty="0">
                  <a:latin typeface="Aptos" panose="020B0004020202020204" pitchFamily="34" charset="0"/>
                </a:endParaRPr>
              </a:p>
              <a:p>
                <a:pPr>
                  <a:buFont typeface="Wingdings" panose="05000000000000000000" pitchFamily="2" charset="2"/>
                  <a:buChar char="§"/>
                </a:pPr>
                <a:endParaRPr lang="en-US" sz="2000" dirty="0">
                  <a:latin typeface="Aptos" panose="020B0004020202020204" pitchFamily="34" charset="0"/>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19841C40-BE58-CE16-43E3-77C9F41CDD6B}"/>
                  </a:ext>
                </a:extLst>
              </p:cNvPr>
              <p:cNvSpPr>
                <a:spLocks noGrp="1" noRot="1" noChangeAspect="1" noMove="1" noResize="1" noEditPoints="1" noAdjustHandles="1" noChangeArrowheads="1" noChangeShapeType="1" noTextEdit="1"/>
              </p:cNvSpPr>
              <p:nvPr>
                <p:ph idx="1"/>
              </p:nvPr>
            </p:nvSpPr>
            <p:spPr>
              <a:blipFill>
                <a:blip r:embed="rId2"/>
                <a:stretch>
                  <a:fillRect l="-522" t="-1261" r="-348"/>
                </a:stretch>
              </a:blipFill>
            </p:spPr>
            <p:txBody>
              <a:bodyPr/>
              <a:lstStyle/>
              <a:p>
                <a:r>
                  <a:rPr lang="en-US">
                    <a:noFill/>
                  </a:rPr>
                  <a:t> </a:t>
                </a:r>
              </a:p>
            </p:txBody>
          </p:sp>
        </mc:Fallback>
      </mc:AlternateContent>
    </p:spTree>
    <p:extLst>
      <p:ext uri="{BB962C8B-B14F-4D97-AF65-F5344CB8AC3E}">
        <p14:creationId xmlns:p14="http://schemas.microsoft.com/office/powerpoint/2010/main" val="41780638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F2E73-F4C4-62B8-C36E-E94EDB297B74}"/>
              </a:ext>
            </a:extLst>
          </p:cNvPr>
          <p:cNvSpPr>
            <a:spLocks noGrp="1"/>
          </p:cNvSpPr>
          <p:nvPr>
            <p:ph type="title"/>
          </p:nvPr>
        </p:nvSpPr>
        <p:spPr/>
        <p:txBody>
          <a:bodyPr>
            <a:normAutofit/>
          </a:bodyPr>
          <a:lstStyle/>
          <a:p>
            <a:pPr algn="ctr"/>
            <a:r>
              <a:rPr lang="en-US" sz="2400" b="1" dirty="0">
                <a:latin typeface="Arial Black" panose="020B0A04020102020204" pitchFamily="34" charset="0"/>
              </a:rPr>
              <a:t>Forward Pass (Signal)</a:t>
            </a:r>
            <a:r>
              <a:rPr lang="en-US" sz="2400" dirty="0">
                <a:latin typeface="Arial Black" panose="020B0A04020102020204" pitchFamily="34" charset="0"/>
              </a:rPr>
              <a:t>:</a:t>
            </a:r>
            <a:r>
              <a:rPr lang="el-GR" sz="2400" dirty="0">
                <a:latin typeface="Times New Roman" panose="02020603050405020304" pitchFamily="18" charset="0"/>
                <a:cs typeface="Times New Roman" panose="02020603050405020304" pitchFamily="18" charset="0"/>
              </a:rPr>
              <a:t> ϴ</a:t>
            </a:r>
            <a:r>
              <a:rPr lang="en-US" sz="2400" baseline="30000" dirty="0">
                <a:latin typeface="Times New Roman" panose="02020603050405020304" pitchFamily="18" charset="0"/>
                <a:cs typeface="Times New Roman" panose="02020603050405020304" pitchFamily="18" charset="0"/>
              </a:rPr>
              <a:t>l </a:t>
            </a:r>
            <a:r>
              <a:rPr lang="en-US" sz="2400" baseline="-25000" dirty="0">
                <a:latin typeface="Times New Roman" panose="02020603050405020304" pitchFamily="18" charset="0"/>
                <a:cs typeface="Times New Roman" panose="02020603050405020304" pitchFamily="18" charset="0"/>
              </a:rPr>
              <a:t>ij</a:t>
            </a:r>
            <a:r>
              <a:rPr lang="en-US" sz="2400" dirty="0">
                <a:latin typeface="Arial Black" panose="020B0A04020102020204" pitchFamily="34" charset="0"/>
              </a:rPr>
              <a:t> x </a:t>
            </a:r>
            <a:r>
              <a:rPr lang="en-US" sz="2400" dirty="0">
                <a:latin typeface="Times New Roman" panose="02020603050405020304" pitchFamily="18" charset="0"/>
                <a:cs typeface="Times New Roman" panose="02020603050405020304" pitchFamily="18" charset="0"/>
              </a:rPr>
              <a:t>a</a:t>
            </a:r>
            <a:r>
              <a:rPr lang="en-US" sz="2400" baseline="30000" dirty="0">
                <a:latin typeface="Times New Roman" panose="02020603050405020304" pitchFamily="18" charset="0"/>
                <a:cs typeface="Times New Roman" panose="02020603050405020304" pitchFamily="18" charset="0"/>
              </a:rPr>
              <a:t>l </a:t>
            </a:r>
            <a:r>
              <a:rPr lang="en-US" sz="2400" baseline="-25000" dirty="0">
                <a:latin typeface="Times New Roman" panose="02020603050405020304" pitchFamily="18" charset="0"/>
                <a:cs typeface="Times New Roman" panose="02020603050405020304" pitchFamily="18" charset="0"/>
              </a:rPr>
              <a:t>j</a:t>
            </a:r>
            <a:endParaRPr lang="en-US" sz="2400" dirty="0">
              <a:latin typeface="Arial Black" panose="020B0A04020102020204" pitchFamily="34"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8913524-1E48-6474-6FBD-DB5D29088377}"/>
                  </a:ext>
                </a:extLst>
              </p:cNvPr>
              <p:cNvSpPr>
                <a:spLocks noGrp="1"/>
              </p:cNvSpPr>
              <p:nvPr>
                <p:ph idx="1"/>
              </p:nvPr>
            </p:nvSpPr>
            <p:spPr>
              <a:xfrm>
                <a:off x="838200" y="1516185"/>
                <a:ext cx="10515600" cy="4660778"/>
              </a:xfrm>
            </p:spPr>
            <p:txBody>
              <a:bodyPr>
                <a:normAutofit/>
              </a:bodyPr>
              <a:lstStyle/>
              <a:p>
                <a:r>
                  <a:rPr lang="en-US" sz="1800" dirty="0"/>
                  <a:t>To calculate the input to the next neuron</a:t>
                </a:r>
              </a:p>
              <a:p>
                <a:r>
                  <a:rPr lang="en-US" sz="1800" b="1" dirty="0"/>
                  <a:t>Backward Pass (Derivative)</a:t>
                </a:r>
                <a:r>
                  <a:rPr lang="en-US" sz="1800" dirty="0"/>
                  <a:t>: To find the </a:t>
                </a:r>
                <a:r>
                  <a:rPr lang="en-US" sz="1800" i="1" dirty="0"/>
                  <a:t>gradient</a:t>
                </a:r>
                <a:r>
                  <a:rPr lang="en-US" sz="1800" dirty="0"/>
                  <a:t> (the derivative), you </a:t>
                </a:r>
                <a:r>
                  <a:rPr lang="en-US" sz="1800" b="1" dirty="0"/>
                  <a:t>do not</a:t>
                </a:r>
                <a:r>
                  <a:rPr lang="en-US" sz="1800" dirty="0"/>
                  <a:t> multiply the weight </a:t>
                </a:r>
                <a:r>
                  <a:rPr lang="el-GR" sz="1800" dirty="0">
                    <a:latin typeface="Times New Roman" panose="02020603050405020304" pitchFamily="18" charset="0"/>
                    <a:cs typeface="Times New Roman" panose="02020603050405020304" pitchFamily="18" charset="0"/>
                  </a:rPr>
                  <a:t>ϴ</a:t>
                </a:r>
                <a:r>
                  <a:rPr lang="en-US" sz="1800" dirty="0"/>
                  <a:t> by the activation a. Instead, you multiply the </a:t>
                </a:r>
                <a:r>
                  <a:rPr lang="en-US" sz="1800" b="1" dirty="0"/>
                  <a:t>activation (a</a:t>
                </a:r>
                <a:r>
                  <a:rPr lang="en-US" sz="1800" b="1" baseline="30000" dirty="0"/>
                  <a:t>i </a:t>
                </a:r>
                <a:r>
                  <a:rPr lang="en-US" sz="1800" b="1" baseline="-25000" dirty="0"/>
                  <a:t>j</a:t>
                </a:r>
                <a:r>
                  <a:rPr lang="en-US" sz="1800" dirty="0"/>
                  <a:t> )by the </a:t>
                </a:r>
                <a:r>
                  <a:rPr lang="en-US" sz="1800" b="1" dirty="0"/>
                  <a:t>error (</a:t>
                </a:r>
                <a:r>
                  <a:rPr lang="el-GR" sz="1800" b="1" dirty="0"/>
                  <a:t>δ</a:t>
                </a:r>
                <a:r>
                  <a:rPr lang="en-US" sz="1800" b="1" baseline="30000" dirty="0"/>
                  <a:t>l +1 </a:t>
                </a:r>
                <a:r>
                  <a:rPr lang="en-US" sz="1800" b="1" baseline="-25000" dirty="0"/>
                  <a:t>I </a:t>
                </a:r>
                <a:r>
                  <a:rPr lang="en-US" sz="1800" b="1" dirty="0"/>
                  <a:t>)</a:t>
                </a:r>
                <a:endParaRPr lang="en-US" sz="1800" dirty="0"/>
              </a:p>
              <a:p>
                <a:r>
                  <a:rPr lang="en-US" sz="1800" dirty="0"/>
                  <a:t>Why the Weight (</a:t>
                </a:r>
                <a:r>
                  <a:rPr lang="el-GR" sz="1800" dirty="0">
                    <a:latin typeface="Times New Roman" panose="02020603050405020304" pitchFamily="18" charset="0"/>
                    <a:cs typeface="Times New Roman" panose="02020603050405020304" pitchFamily="18" charset="0"/>
                  </a:rPr>
                  <a:t>ϴ</a:t>
                </a:r>
                <a:r>
                  <a:rPr lang="en-US" sz="1800" dirty="0"/>
                  <a:t>) Disappears in the Derivative</a:t>
                </a:r>
              </a:p>
              <a:p>
                <a:r>
                  <a:rPr lang="en-US" sz="1800" dirty="0"/>
                  <a:t>The </a:t>
                </a:r>
                <a:r>
                  <a:rPr lang="en-US" sz="1800" b="1" dirty="0"/>
                  <a:t>Power Rule</a:t>
                </a:r>
                <a:r>
                  <a:rPr lang="en-US" sz="1800" dirty="0"/>
                  <a:t> (specifically, , d/dx (cx) = c).</a:t>
                </a:r>
              </a:p>
              <a:p>
                <a:r>
                  <a:rPr lang="en-US" sz="1800" dirty="0"/>
                  <a:t>the total input (z </a:t>
                </a:r>
                <a:r>
                  <a:rPr lang="en-US" sz="1800" baseline="-25000" dirty="0"/>
                  <a:t>i</a:t>
                </a:r>
                <a:r>
                  <a:rPr lang="en-US" sz="1800" baseline="30000" dirty="0"/>
                  <a:t>l+1 </a:t>
                </a:r>
                <a:r>
                  <a:rPr lang="en-US" sz="1800" dirty="0"/>
                  <a:t>) entering neuron (i) in the next layer. It is a weighted sum:</a:t>
                </a:r>
              </a:p>
              <a:p>
                <a:r>
                  <a:rPr lang="en-US" sz="1800" dirty="0"/>
                  <a:t>(z </a:t>
                </a:r>
                <a:r>
                  <a:rPr lang="en-US" sz="1800" baseline="-25000" dirty="0"/>
                  <a:t>i</a:t>
                </a:r>
                <a:r>
                  <a:rPr lang="en-US" sz="1800" baseline="30000" dirty="0"/>
                  <a:t>l+1 </a:t>
                </a:r>
                <a:r>
                  <a:rPr lang="en-US" sz="1800" dirty="0"/>
                  <a:t>) =  (… + </a:t>
                </a:r>
                <a:r>
                  <a:rPr lang="el-GR" sz="1800" dirty="0">
                    <a:latin typeface="Times New Roman" panose="02020603050405020304" pitchFamily="18" charset="0"/>
                    <a:cs typeface="Times New Roman" panose="02020603050405020304" pitchFamily="18" charset="0"/>
                  </a:rPr>
                  <a:t>ϴ</a:t>
                </a:r>
                <a:r>
                  <a:rPr lang="en-US" sz="1800" baseline="30000" dirty="0">
                    <a:latin typeface="Times New Roman" panose="02020603050405020304" pitchFamily="18" charset="0"/>
                    <a:cs typeface="Times New Roman" panose="02020603050405020304" pitchFamily="18" charset="0"/>
                  </a:rPr>
                  <a:t>l </a:t>
                </a:r>
                <a:r>
                  <a:rPr lang="en-US" sz="1800" baseline="-25000" dirty="0">
                    <a:latin typeface="Times New Roman" panose="02020603050405020304" pitchFamily="18" charset="0"/>
                    <a:cs typeface="Times New Roman" panose="02020603050405020304" pitchFamily="18" charset="0"/>
                  </a:rPr>
                  <a:t>ij</a:t>
                </a:r>
                <a:r>
                  <a:rPr lang="en-US" sz="1800" dirty="0">
                    <a:latin typeface="Arial Black" panose="020B0A04020102020204" pitchFamily="34" charset="0"/>
                  </a:rPr>
                  <a:t> x </a:t>
                </a:r>
                <a:r>
                  <a:rPr lang="en-US" sz="1800" dirty="0">
                    <a:latin typeface="Times New Roman" panose="02020603050405020304" pitchFamily="18" charset="0"/>
                    <a:cs typeface="Times New Roman" panose="02020603050405020304" pitchFamily="18" charset="0"/>
                  </a:rPr>
                  <a:t>a</a:t>
                </a:r>
                <a:r>
                  <a:rPr lang="en-US" sz="1800" baseline="30000" dirty="0">
                    <a:latin typeface="Times New Roman" panose="02020603050405020304" pitchFamily="18" charset="0"/>
                    <a:cs typeface="Times New Roman" panose="02020603050405020304" pitchFamily="18" charset="0"/>
                  </a:rPr>
                  <a:t>l </a:t>
                </a:r>
                <a:r>
                  <a:rPr lang="en-US" sz="1800" baseline="-25000" dirty="0">
                    <a:latin typeface="Times New Roman" panose="02020603050405020304" pitchFamily="18" charset="0"/>
                    <a:cs typeface="Times New Roman" panose="02020603050405020304" pitchFamily="18" charset="0"/>
                  </a:rPr>
                  <a:t>j </a:t>
                </a:r>
                <a:r>
                  <a:rPr lang="en-US" sz="1800" dirty="0">
                    <a:latin typeface="Times New Roman" panose="02020603050405020304" pitchFamily="18" charset="0"/>
                    <a:cs typeface="Times New Roman" panose="02020603050405020304" pitchFamily="18" charset="0"/>
                  </a:rPr>
                  <a:t>+ …)</a:t>
                </a:r>
              </a:p>
              <a:p>
                <a:r>
                  <a:rPr lang="en-US" sz="1800" dirty="0"/>
                  <a:t>If we want to know how a tiny change in the weight </a:t>
                </a:r>
                <a:r>
                  <a:rPr lang="el-GR" sz="1800" dirty="0">
                    <a:latin typeface="Times New Roman" panose="02020603050405020304" pitchFamily="18" charset="0"/>
                    <a:cs typeface="Times New Roman" panose="02020603050405020304" pitchFamily="18" charset="0"/>
                  </a:rPr>
                  <a:t>ϴ</a:t>
                </a:r>
                <a:r>
                  <a:rPr lang="en-US" sz="1800" baseline="30000" dirty="0">
                    <a:latin typeface="Times New Roman" panose="02020603050405020304" pitchFamily="18" charset="0"/>
                    <a:cs typeface="Times New Roman" panose="02020603050405020304" pitchFamily="18" charset="0"/>
                  </a:rPr>
                  <a:t>l </a:t>
                </a:r>
                <a:r>
                  <a:rPr lang="en-US" sz="1800" baseline="-25000" dirty="0">
                    <a:latin typeface="Times New Roman" panose="02020603050405020304" pitchFamily="18" charset="0"/>
                    <a:cs typeface="Times New Roman" panose="02020603050405020304" pitchFamily="18" charset="0"/>
                  </a:rPr>
                  <a:t>ij</a:t>
                </a:r>
                <a:r>
                  <a:rPr lang="en-US" sz="1800" dirty="0">
                    <a:latin typeface="Arial Black" panose="020B0A04020102020204" pitchFamily="34" charset="0"/>
                  </a:rPr>
                  <a:t> </a:t>
                </a:r>
                <a:r>
                  <a:rPr lang="en-US" sz="1800" dirty="0"/>
                  <a:t>) affects that total input, we take the partial derivative:</a:t>
                </a:r>
              </a:p>
              <a:p>
                <a:pPr marL="0" indent="0">
                  <a:buNone/>
                </a:pPr>
                <a:r>
                  <a:rPr lang="en-US" dirty="0"/>
                  <a:t>				</a:t>
                </a:r>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𝛿</m:t>
                        </m:r>
                        <m:r>
                          <m:rPr>
                            <m:nor/>
                          </m:rPr>
                          <a:rPr lang="en-US" b="0" i="0" smtClean="0">
                            <a:latin typeface="Cambria Math" panose="02040503050406030204" pitchFamily="18" charset="0"/>
                          </a:rPr>
                          <m:t> </m:t>
                        </m:r>
                        <m:r>
                          <m:rPr>
                            <m:nor/>
                          </m:rPr>
                          <a:rPr lang="en-US" i="0" dirty="0"/>
                          <m:t>z </m:t>
                        </m:r>
                        <m:r>
                          <m:rPr>
                            <m:nor/>
                          </m:rPr>
                          <a:rPr lang="en-US" i="0" baseline="-25000" dirty="0"/>
                          <m:t>i</m:t>
                        </m:r>
                        <m:r>
                          <m:rPr>
                            <m:nor/>
                          </m:rPr>
                          <a:rPr lang="en-US" i="0" baseline="30000" dirty="0"/>
                          <m:t>l+1</m:t>
                        </m:r>
                        <m:r>
                          <m:rPr>
                            <m:nor/>
                          </m:rPr>
                          <a:rPr lang="en-US" b="0" i="0" baseline="30000" dirty="0" smtClean="0"/>
                          <m:t>)</m:t>
                        </m:r>
                      </m:num>
                      <m:den>
                        <m:r>
                          <a:rPr lang="en-US" i="1" smtClean="0">
                            <a:latin typeface="Cambria Math" panose="02040503050406030204" pitchFamily="18" charset="0"/>
                          </a:rPr>
                          <m:t>𝛿</m:t>
                        </m:r>
                        <m:r>
                          <m:rPr>
                            <m:nor/>
                          </m:rPr>
                          <a:rPr lang="el-GR" i="0" dirty="0">
                            <a:latin typeface="Times New Roman" panose="02020603050405020304" pitchFamily="18" charset="0"/>
                            <a:cs typeface="Times New Roman" panose="02020603050405020304" pitchFamily="18" charset="0"/>
                          </a:rPr>
                          <m:t>ϴ</m:t>
                        </m:r>
                        <m:r>
                          <m:rPr>
                            <m:nor/>
                          </m:rPr>
                          <a:rPr lang="en-US" i="0" baseline="30000" dirty="0">
                            <a:latin typeface="Times New Roman" panose="02020603050405020304" pitchFamily="18" charset="0"/>
                            <a:cs typeface="Times New Roman" panose="02020603050405020304" pitchFamily="18" charset="0"/>
                          </a:rPr>
                          <m:t>l </m:t>
                        </m:r>
                        <m:r>
                          <m:rPr>
                            <m:nor/>
                          </m:rPr>
                          <a:rPr lang="en-US" i="0" baseline="-25000" dirty="0">
                            <a:latin typeface="Times New Roman" panose="02020603050405020304" pitchFamily="18" charset="0"/>
                            <a:cs typeface="Times New Roman" panose="02020603050405020304" pitchFamily="18" charset="0"/>
                          </a:rPr>
                          <m:t>ij</m:t>
                        </m:r>
                      </m:den>
                    </m:f>
                  </m:oMath>
                </a14:m>
                <a:r>
                  <a:rPr lang="en-US" dirty="0"/>
                  <a:t> = a </a:t>
                </a:r>
                <a:r>
                  <a:rPr lang="en-US" baseline="-25000" dirty="0" err="1"/>
                  <a:t>j</a:t>
                </a:r>
                <a:r>
                  <a:rPr lang="en-US" baseline="30000" dirty="0" err="1"/>
                  <a:t>l</a:t>
                </a:r>
                <a:endParaRPr lang="en-US" baseline="30000" dirty="0"/>
              </a:p>
            </p:txBody>
          </p:sp>
        </mc:Choice>
        <mc:Fallback xmlns="">
          <p:sp>
            <p:nvSpPr>
              <p:cNvPr id="3" name="Content Placeholder 2">
                <a:extLst>
                  <a:ext uri="{FF2B5EF4-FFF2-40B4-BE49-F238E27FC236}">
                    <a16:creationId xmlns:a16="http://schemas.microsoft.com/office/drawing/2014/main" id="{28913524-1E48-6474-6FBD-DB5D29088377}"/>
                  </a:ext>
                </a:extLst>
              </p:cNvPr>
              <p:cNvSpPr>
                <a:spLocks noGrp="1" noRot="1" noChangeAspect="1" noMove="1" noResize="1" noEditPoints="1" noAdjustHandles="1" noChangeArrowheads="1" noChangeShapeType="1" noTextEdit="1"/>
              </p:cNvSpPr>
              <p:nvPr>
                <p:ph idx="1"/>
              </p:nvPr>
            </p:nvSpPr>
            <p:spPr>
              <a:xfrm>
                <a:off x="838200" y="1516185"/>
                <a:ext cx="10515600" cy="4660778"/>
              </a:xfrm>
              <a:blipFill>
                <a:blip r:embed="rId2"/>
                <a:stretch>
                  <a:fillRect l="-406" t="-1309"/>
                </a:stretch>
              </a:blipFill>
            </p:spPr>
            <p:txBody>
              <a:bodyPr/>
              <a:lstStyle/>
              <a:p>
                <a:r>
                  <a:rPr lang="en-US">
                    <a:noFill/>
                  </a:rPr>
                  <a:t> </a:t>
                </a:r>
              </a:p>
            </p:txBody>
          </p:sp>
        </mc:Fallback>
      </mc:AlternateContent>
    </p:spTree>
    <p:extLst>
      <p:ext uri="{BB962C8B-B14F-4D97-AF65-F5344CB8AC3E}">
        <p14:creationId xmlns:p14="http://schemas.microsoft.com/office/powerpoint/2010/main" val="30754446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B8029-8931-EB4B-9A4B-C1D5403522EF}"/>
              </a:ext>
            </a:extLst>
          </p:cNvPr>
          <p:cNvSpPr>
            <a:spLocks noGrp="1"/>
          </p:cNvSpPr>
          <p:nvPr>
            <p:ph type="title"/>
          </p:nvPr>
        </p:nvSpPr>
        <p:spPr>
          <a:xfrm>
            <a:off x="838200" y="365125"/>
            <a:ext cx="10515600" cy="555625"/>
          </a:xfrm>
        </p:spPr>
        <p:txBody>
          <a:bodyPr>
            <a:normAutofit/>
          </a:bodyPr>
          <a:lstStyle/>
          <a:p>
            <a:pPr algn="ctr"/>
            <a:r>
              <a:rPr lang="en-US" sz="2400" dirty="0">
                <a:latin typeface="Arial Black" panose="020B0A04020102020204" pitchFamily="34" charset="0"/>
              </a:rPr>
              <a:t>Putting the Chain Rule Together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97A71BC-7B8C-F333-11B5-A2C7DF3F0EF4}"/>
                  </a:ext>
                </a:extLst>
              </p:cNvPr>
              <p:cNvSpPr>
                <a:spLocks noGrp="1"/>
              </p:cNvSpPr>
              <p:nvPr>
                <p:ph idx="1"/>
              </p:nvPr>
            </p:nvSpPr>
            <p:spPr>
              <a:xfrm>
                <a:off x="838200" y="1238250"/>
                <a:ext cx="10515600" cy="4938713"/>
              </a:xfrm>
            </p:spPr>
            <p:txBody>
              <a:bodyPr/>
              <a:lstStyle/>
              <a:p>
                <a:r>
                  <a:rPr lang="en-US" sz="2000" dirty="0"/>
                  <a:t>To find the final effect on the total Cost(J</a:t>
                </a:r>
                <a:r>
                  <a:rPr lang="el-GR" sz="2000" dirty="0">
                    <a:latin typeface="Times New Roman" panose="02020603050405020304" pitchFamily="18" charset="0"/>
                    <a:cs typeface="Times New Roman" panose="02020603050405020304" pitchFamily="18" charset="0"/>
                  </a:rPr>
                  <a:t>Ɵ</a:t>
                </a:r>
                <a:r>
                  <a:rPr lang="en-US" sz="2000" dirty="0"/>
                  <a:t>) , the calculus Chain Rule links the forward signal and the backward error together:</a:t>
                </a:r>
              </a:p>
              <a:p>
                <a:pPr marL="0" indent="0">
                  <a:buNone/>
                </a:pPr>
                <a:r>
                  <a:rPr lang="en-US" sz="2000" dirty="0"/>
                  <a:t>		</a:t>
                </a:r>
                <a14:m>
                  <m:oMath xmlns:m="http://schemas.openxmlformats.org/officeDocument/2006/math">
                    <m:f>
                      <m:fPr>
                        <m:ctrlPr>
                          <a:rPr lang="en-US" sz="2000" i="1" smtClean="0">
                            <a:latin typeface="Cambria Math" panose="02040503050406030204" pitchFamily="18" charset="0"/>
                          </a:rPr>
                        </m:ctrlPr>
                      </m:fPr>
                      <m:num>
                        <m:r>
                          <a:rPr lang="en-US" sz="2000" i="1" smtClean="0">
                            <a:latin typeface="Cambria Math" panose="02040503050406030204" pitchFamily="18" charset="0"/>
                          </a:rPr>
                          <m:t>𝛿</m:t>
                        </m:r>
                        <m:r>
                          <a:rPr lang="en-US" sz="2000" b="0" i="1" smtClean="0">
                            <a:latin typeface="Cambria Math" panose="02040503050406030204" pitchFamily="18" charset="0"/>
                          </a:rPr>
                          <m:t>𝐽</m:t>
                        </m:r>
                        <m:r>
                          <a:rPr lang="en-US" sz="2000" b="0" i="1" smtClean="0">
                            <a:latin typeface="Cambria Math" panose="02040503050406030204" pitchFamily="18" charset="0"/>
                          </a:rPr>
                          <m:t>(Ɵ)</m:t>
                        </m:r>
                      </m:num>
                      <m:den>
                        <m:r>
                          <a:rPr lang="en-US" sz="2000" i="1" smtClean="0">
                            <a:latin typeface="Cambria Math" panose="02040503050406030204" pitchFamily="18" charset="0"/>
                          </a:rPr>
                          <m:t>𝛿</m:t>
                        </m:r>
                        <m:r>
                          <a:rPr lang="en-US" sz="2000" i="1" smtClean="0">
                            <a:latin typeface="Cambria Math" panose="02040503050406030204" pitchFamily="18" charset="0"/>
                          </a:rPr>
                          <m:t>Ɵ </m:t>
                        </m:r>
                        <m:r>
                          <a:rPr lang="en-US" sz="2000" b="0" i="1" baseline="30000" smtClean="0">
                            <a:latin typeface="Cambria Math" panose="02040503050406030204" pitchFamily="18" charset="0"/>
                          </a:rPr>
                          <m:t>𝑙</m:t>
                        </m:r>
                        <m:r>
                          <a:rPr lang="en-US" sz="2000" b="0" i="1" baseline="30000" smtClean="0">
                            <a:latin typeface="Cambria Math" panose="02040503050406030204" pitchFamily="18" charset="0"/>
                          </a:rPr>
                          <m:t> </m:t>
                        </m:r>
                        <m:r>
                          <a:rPr lang="en-US" sz="2000" b="0" i="1" baseline="-25000" smtClean="0">
                            <a:latin typeface="Cambria Math" panose="02040503050406030204" pitchFamily="18" charset="0"/>
                          </a:rPr>
                          <m:t>𝑖𝑗</m:t>
                        </m:r>
                        <m:r>
                          <a:rPr lang="en-US" sz="2000" b="0" i="1" smtClean="0">
                            <a:latin typeface="Cambria Math" panose="02040503050406030204" pitchFamily="18" charset="0"/>
                          </a:rPr>
                          <m:t> </m:t>
                        </m:r>
                      </m:den>
                    </m:f>
                  </m:oMath>
                </a14:m>
                <a:r>
                  <a:rPr lang="en-US" sz="2000" dirty="0"/>
                  <a:t>  =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𝛿</m:t>
                        </m:r>
                        <m:r>
                          <m:rPr>
                            <m:nor/>
                          </m:rPr>
                          <a:rPr lang="en-US" sz="2000" i="0">
                            <a:latin typeface="Cambria Math" panose="02040503050406030204" pitchFamily="18" charset="0"/>
                          </a:rPr>
                          <m:t> </m:t>
                        </m:r>
                        <m:r>
                          <m:rPr>
                            <m:nor/>
                          </m:rPr>
                          <a:rPr lang="en-US" sz="2000" i="0" dirty="0"/>
                          <m:t>z </m:t>
                        </m:r>
                        <m:r>
                          <m:rPr>
                            <m:nor/>
                          </m:rPr>
                          <a:rPr lang="en-US" sz="2000" i="0" baseline="-25000" dirty="0"/>
                          <m:t>i</m:t>
                        </m:r>
                        <m:r>
                          <m:rPr>
                            <m:nor/>
                          </m:rPr>
                          <a:rPr lang="en-US" sz="2000" i="0" baseline="30000" dirty="0"/>
                          <m:t>l+1)</m:t>
                        </m:r>
                      </m:num>
                      <m:den>
                        <m:r>
                          <a:rPr lang="en-US" sz="2000" i="1">
                            <a:latin typeface="Cambria Math" panose="02040503050406030204" pitchFamily="18" charset="0"/>
                          </a:rPr>
                          <m:t>𝛿</m:t>
                        </m:r>
                        <m:r>
                          <m:rPr>
                            <m:nor/>
                          </m:rPr>
                          <a:rPr lang="el-GR" sz="2000" i="0" dirty="0">
                            <a:latin typeface="Times New Roman" panose="02020603050405020304" pitchFamily="18" charset="0"/>
                            <a:cs typeface="Times New Roman" panose="02020603050405020304" pitchFamily="18" charset="0"/>
                          </a:rPr>
                          <m:t>ϴ</m:t>
                        </m:r>
                        <m:r>
                          <m:rPr>
                            <m:nor/>
                          </m:rPr>
                          <a:rPr lang="en-US" sz="2000" i="0" baseline="30000" dirty="0">
                            <a:latin typeface="Times New Roman" panose="02020603050405020304" pitchFamily="18" charset="0"/>
                            <a:cs typeface="Times New Roman" panose="02020603050405020304" pitchFamily="18" charset="0"/>
                          </a:rPr>
                          <m:t>l </m:t>
                        </m:r>
                        <m:r>
                          <m:rPr>
                            <m:nor/>
                          </m:rPr>
                          <a:rPr lang="en-US" sz="2000" i="0" baseline="-25000" dirty="0">
                            <a:latin typeface="Times New Roman" panose="02020603050405020304" pitchFamily="18" charset="0"/>
                            <a:cs typeface="Times New Roman" panose="02020603050405020304" pitchFamily="18" charset="0"/>
                          </a:rPr>
                          <m:t>ij</m:t>
                        </m:r>
                      </m:den>
                    </m:f>
                    <m:r>
                      <a:rPr lang="en-US" sz="2000" b="0" i="1" baseline="-25000" dirty="0" smtClean="0">
                        <a:latin typeface="Cambria Math" panose="02040503050406030204" pitchFamily="18" charset="0"/>
                        <a:cs typeface="Times New Roman" panose="02020603050405020304" pitchFamily="18" charset="0"/>
                      </a:rPr>
                      <m:t> </m:t>
                    </m:r>
                  </m:oMath>
                </a14:m>
                <a:r>
                  <a:rPr lang="en-US" sz="2000" dirty="0"/>
                  <a:t> x  </a:t>
                </a:r>
                <a14:m>
                  <m:oMath xmlns:m="http://schemas.openxmlformats.org/officeDocument/2006/math">
                    <m:f>
                      <m:fPr>
                        <m:ctrlPr>
                          <a:rPr lang="en-US" sz="2000" i="1" smtClean="0">
                            <a:latin typeface="Cambria Math" panose="02040503050406030204" pitchFamily="18" charset="0"/>
                          </a:rPr>
                        </m:ctrlPr>
                      </m:fPr>
                      <m:num>
                        <m:r>
                          <a:rPr lang="en-US" sz="2000" i="1" smtClean="0">
                            <a:latin typeface="Cambria Math" panose="02040503050406030204" pitchFamily="18" charset="0"/>
                          </a:rPr>
                          <m:t>𝛿</m:t>
                        </m:r>
                        <m:r>
                          <m:rPr>
                            <m:nor/>
                          </m:rPr>
                          <a:rPr lang="en-US" sz="2000" b="0" i="0" dirty="0" smtClean="0">
                            <a:latin typeface="Times New Roman" panose="02020603050405020304" pitchFamily="18" charset="0"/>
                            <a:cs typeface="Times New Roman" panose="02020603050405020304" pitchFamily="18" charset="0"/>
                          </a:rPr>
                          <m:t>j</m:t>
                        </m:r>
                        <m:r>
                          <a:rPr lang="en-US" sz="2000" b="0" i="1" dirty="0" smtClean="0">
                            <a:latin typeface="Cambria Math" panose="02040503050406030204" pitchFamily="18" charset="0"/>
                            <a:cs typeface="Times New Roman" panose="02020603050405020304" pitchFamily="18" charset="0"/>
                          </a:rPr>
                          <m:t>(Ɵ )</m:t>
                        </m:r>
                      </m:num>
                      <m:den>
                        <m:r>
                          <a:rPr lang="en-US" sz="2000" i="1" smtClean="0">
                            <a:latin typeface="Cambria Math" panose="02040503050406030204" pitchFamily="18" charset="0"/>
                          </a:rPr>
                          <m:t>𝛿</m:t>
                        </m:r>
                        <m:r>
                          <m:rPr>
                            <m:nor/>
                          </m:rPr>
                          <a:rPr lang="en-US" sz="2000" i="0" dirty="0"/>
                          <m:t>z </m:t>
                        </m:r>
                        <m:r>
                          <m:rPr>
                            <m:nor/>
                          </m:rPr>
                          <a:rPr lang="en-US" sz="2000" i="0" baseline="-25000" dirty="0"/>
                          <m:t>i</m:t>
                        </m:r>
                        <m:r>
                          <m:rPr>
                            <m:nor/>
                          </m:rPr>
                          <a:rPr lang="en-US" sz="2000" i="0" baseline="30000" dirty="0"/>
                          <m:t>l+1</m:t>
                        </m:r>
                      </m:den>
                    </m:f>
                  </m:oMath>
                </a14:m>
                <a:endParaRPr lang="en-US" sz="2000" dirty="0"/>
              </a:p>
              <a:p>
                <a:pPr marL="0" indent="0">
                  <a:buNone/>
                </a:pPr>
                <a:r>
                  <a:rPr lang="en-US" sz="2000" dirty="0"/>
                  <a:t>Substituting the pieces we know:</a:t>
                </a:r>
              </a:p>
              <a:p>
                <a:pPr marL="514350" indent="-514350">
                  <a:buAutoNum type="arabicPeriod"/>
                </a:pP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𝛿</m:t>
                        </m:r>
                        <m:r>
                          <m:rPr>
                            <m:nor/>
                          </m:rPr>
                          <a:rPr lang="en-US" sz="2000" i="0">
                            <a:latin typeface="Cambria Math" panose="02040503050406030204" pitchFamily="18" charset="0"/>
                          </a:rPr>
                          <m:t> </m:t>
                        </m:r>
                        <m:r>
                          <m:rPr>
                            <m:nor/>
                          </m:rPr>
                          <a:rPr lang="en-US" sz="2000" i="0" dirty="0"/>
                          <m:t>z </m:t>
                        </m:r>
                        <m:r>
                          <m:rPr>
                            <m:nor/>
                          </m:rPr>
                          <a:rPr lang="en-US" sz="2000" i="0" baseline="-25000" dirty="0"/>
                          <m:t>i</m:t>
                        </m:r>
                        <m:r>
                          <m:rPr>
                            <m:nor/>
                          </m:rPr>
                          <a:rPr lang="en-US" sz="2000" i="0" baseline="30000" dirty="0"/>
                          <m:t>l+1)</m:t>
                        </m:r>
                      </m:num>
                      <m:den>
                        <m:r>
                          <a:rPr lang="en-US" sz="2000" i="1">
                            <a:latin typeface="Cambria Math" panose="02040503050406030204" pitchFamily="18" charset="0"/>
                          </a:rPr>
                          <m:t>𝛿</m:t>
                        </m:r>
                        <m:r>
                          <m:rPr>
                            <m:nor/>
                          </m:rPr>
                          <a:rPr lang="el-GR" sz="2000" i="0" dirty="0">
                            <a:latin typeface="Times New Roman" panose="02020603050405020304" pitchFamily="18" charset="0"/>
                            <a:cs typeface="Times New Roman" panose="02020603050405020304" pitchFamily="18" charset="0"/>
                          </a:rPr>
                          <m:t>ϴ</m:t>
                        </m:r>
                        <m:r>
                          <m:rPr>
                            <m:nor/>
                          </m:rPr>
                          <a:rPr lang="en-US" sz="2000" i="0" baseline="30000" dirty="0">
                            <a:latin typeface="Times New Roman" panose="02020603050405020304" pitchFamily="18" charset="0"/>
                            <a:cs typeface="Times New Roman" panose="02020603050405020304" pitchFamily="18" charset="0"/>
                          </a:rPr>
                          <m:t>l </m:t>
                        </m:r>
                        <m:r>
                          <m:rPr>
                            <m:nor/>
                          </m:rPr>
                          <a:rPr lang="en-US" sz="2000" i="0" baseline="-25000" dirty="0">
                            <a:latin typeface="Times New Roman" panose="02020603050405020304" pitchFamily="18" charset="0"/>
                            <a:cs typeface="Times New Roman" panose="02020603050405020304" pitchFamily="18" charset="0"/>
                          </a:rPr>
                          <m:t>ij</m:t>
                        </m:r>
                      </m:den>
                    </m:f>
                    <m:r>
                      <a:rPr lang="en-US" sz="2000" i="1" baseline="-25000" dirty="0">
                        <a:latin typeface="Cambria Math" panose="02040503050406030204" pitchFamily="18" charset="0"/>
                        <a:cs typeface="Times New Roman" panose="02020603050405020304" pitchFamily="18" charset="0"/>
                      </a:rPr>
                      <m:t> </m:t>
                    </m:r>
                  </m:oMath>
                </a14:m>
                <a:r>
                  <a:rPr lang="en-US" sz="2000" dirty="0"/>
                  <a:t>is just the incoming activation a </a:t>
                </a:r>
                <a:r>
                  <a:rPr lang="en-US" sz="2000" baseline="-25000" dirty="0" err="1"/>
                  <a:t>j</a:t>
                </a:r>
                <a:r>
                  <a:rPr lang="en-US" sz="2000" baseline="30000" dirty="0" err="1"/>
                  <a:t>l</a:t>
                </a:r>
                <a:r>
                  <a:rPr lang="en-US" sz="2000" baseline="30000" dirty="0"/>
                  <a:t>  </a:t>
                </a:r>
                <a:r>
                  <a:rPr lang="en-US" sz="2000" dirty="0"/>
                  <a:t>[1]</a:t>
                </a:r>
              </a:p>
              <a:p>
                <a:pPr marL="514350" indent="-514350">
                  <a:buAutoNum type="arabicPeriod"/>
                </a:pP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𝛿</m:t>
                        </m:r>
                        <m:r>
                          <m:rPr>
                            <m:nor/>
                          </m:rPr>
                          <a:rPr lang="en-US" sz="2000" i="0" dirty="0">
                            <a:latin typeface="Times New Roman" panose="02020603050405020304" pitchFamily="18" charset="0"/>
                            <a:cs typeface="Times New Roman" panose="02020603050405020304" pitchFamily="18" charset="0"/>
                          </a:rPr>
                          <m:t>j</m:t>
                        </m:r>
                        <m:r>
                          <a:rPr lang="en-US" sz="2000" i="1" dirty="0">
                            <a:latin typeface="Cambria Math" panose="02040503050406030204" pitchFamily="18" charset="0"/>
                            <a:cs typeface="Times New Roman" panose="02020603050405020304" pitchFamily="18" charset="0"/>
                          </a:rPr>
                          <m:t>(Ɵ )</m:t>
                        </m:r>
                      </m:num>
                      <m:den>
                        <m:r>
                          <a:rPr lang="en-US" sz="2000" i="1">
                            <a:latin typeface="Cambria Math" panose="02040503050406030204" pitchFamily="18" charset="0"/>
                          </a:rPr>
                          <m:t>𝛿</m:t>
                        </m:r>
                        <m:r>
                          <m:rPr>
                            <m:nor/>
                          </m:rPr>
                          <a:rPr lang="en-US" sz="2000" i="0" dirty="0"/>
                          <m:t>z </m:t>
                        </m:r>
                        <m:r>
                          <m:rPr>
                            <m:nor/>
                          </m:rPr>
                          <a:rPr lang="en-US" sz="2000" i="0" baseline="-25000" dirty="0"/>
                          <m:t>i</m:t>
                        </m:r>
                        <m:r>
                          <m:rPr>
                            <m:nor/>
                          </m:rPr>
                          <a:rPr lang="en-US" sz="2000" i="0" baseline="30000" dirty="0"/>
                          <m:t>l+1</m:t>
                        </m:r>
                      </m:den>
                    </m:f>
                    <m:r>
                      <a:rPr lang="en-US" sz="2000" b="0" i="1" baseline="30000" dirty="0" smtClean="0">
                        <a:latin typeface="Cambria Math" panose="02040503050406030204" pitchFamily="18" charset="0"/>
                      </a:rPr>
                      <m:t> </m:t>
                    </m:r>
                  </m:oMath>
                </a14:m>
                <a:r>
                  <a:rPr lang="en-US" sz="2000" dirty="0"/>
                  <a:t>is the definition of the error gradient:</a:t>
                </a:r>
                <a:r>
                  <a:rPr lang="el-GR" sz="2000" b="1" dirty="0"/>
                  <a:t> δ</a:t>
                </a:r>
                <a:r>
                  <a:rPr lang="en-US" sz="2000" b="1" baseline="30000" dirty="0"/>
                  <a:t>l +1 </a:t>
                </a:r>
                <a:r>
                  <a:rPr lang="en-US" sz="2000" b="1" baseline="-25000" dirty="0"/>
                  <a:t>I</a:t>
                </a:r>
              </a:p>
              <a:p>
                <a:pPr marL="0" indent="0">
                  <a:buNone/>
                </a:pPr>
                <a:r>
                  <a:rPr lang="en-US" sz="2000" b="1" dirty="0"/>
                  <a:t>The final derivative is </a:t>
                </a:r>
                <a:r>
                  <a:rPr lang="en-US" sz="2000" b="1" baseline="-25000" dirty="0"/>
                  <a:t>:</a:t>
                </a:r>
              </a:p>
              <a:p>
                <a:pPr marL="0" indent="0">
                  <a:buNone/>
                </a:pPr>
                <a:r>
                  <a:rPr lang="en-US" sz="2000" b="1" baseline="-25000" dirty="0"/>
                  <a:t>			</a:t>
                </a:r>
                <a:r>
                  <a:rPr lang="en-US" sz="2000" dirty="0"/>
                  <a:t> a </a:t>
                </a:r>
                <a:r>
                  <a:rPr lang="en-US" sz="2000" baseline="-25000" dirty="0" err="1"/>
                  <a:t>j</a:t>
                </a:r>
                <a:r>
                  <a:rPr lang="en-US" sz="2000" baseline="30000" dirty="0" err="1"/>
                  <a:t>l</a:t>
                </a:r>
                <a:r>
                  <a:rPr lang="en-US" sz="2000" baseline="30000" dirty="0"/>
                  <a:t>   </a:t>
                </a:r>
                <a:r>
                  <a:rPr lang="en-US" sz="2000" dirty="0"/>
                  <a:t>x </a:t>
                </a:r>
                <a:r>
                  <a:rPr lang="en-US" sz="2000" baseline="30000" dirty="0"/>
                  <a:t> </a:t>
                </a:r>
                <a:r>
                  <a:rPr lang="el-GR" sz="2000" b="1" dirty="0"/>
                  <a:t>δ</a:t>
                </a:r>
                <a:r>
                  <a:rPr lang="en-US" sz="2000" b="1" baseline="30000" dirty="0"/>
                  <a:t>l +1 </a:t>
                </a:r>
                <a:r>
                  <a:rPr lang="en-US" sz="2000" b="1" baseline="-25000" dirty="0"/>
                  <a:t>i</a:t>
                </a:r>
              </a:p>
              <a:p>
                <a:pPr marL="0" indent="0">
                  <a:buNone/>
                </a:pPr>
                <a:endParaRPr lang="en-US" dirty="0"/>
              </a:p>
              <a:p>
                <a:pPr marL="0" indent="0">
                  <a:buNone/>
                </a:pPr>
                <a:endParaRPr lang="en-US" dirty="0"/>
              </a:p>
              <a:p>
                <a:endParaRPr lang="en-US" dirty="0"/>
              </a:p>
            </p:txBody>
          </p:sp>
        </mc:Choice>
        <mc:Fallback xmlns="">
          <p:sp>
            <p:nvSpPr>
              <p:cNvPr id="3" name="Content Placeholder 2">
                <a:extLst>
                  <a:ext uri="{FF2B5EF4-FFF2-40B4-BE49-F238E27FC236}">
                    <a16:creationId xmlns:a16="http://schemas.microsoft.com/office/drawing/2014/main" id="{497A71BC-7B8C-F333-11B5-A2C7DF3F0EF4}"/>
                  </a:ext>
                </a:extLst>
              </p:cNvPr>
              <p:cNvSpPr>
                <a:spLocks noGrp="1" noRot="1" noChangeAspect="1" noMove="1" noResize="1" noEditPoints="1" noAdjustHandles="1" noChangeArrowheads="1" noChangeShapeType="1" noTextEdit="1"/>
              </p:cNvSpPr>
              <p:nvPr>
                <p:ph idx="1"/>
              </p:nvPr>
            </p:nvSpPr>
            <p:spPr>
              <a:xfrm>
                <a:off x="838200" y="1238250"/>
                <a:ext cx="10515600" cy="4938713"/>
              </a:xfrm>
              <a:blipFill>
                <a:blip r:embed="rId2"/>
                <a:stretch>
                  <a:fillRect l="-638" t="-1358"/>
                </a:stretch>
              </a:blipFill>
            </p:spPr>
            <p:txBody>
              <a:bodyPr/>
              <a:lstStyle/>
              <a:p>
                <a:r>
                  <a:rPr lang="en-US">
                    <a:noFill/>
                  </a:rPr>
                  <a:t> </a:t>
                </a:r>
              </a:p>
            </p:txBody>
          </p:sp>
        </mc:Fallback>
      </mc:AlternateContent>
    </p:spTree>
    <p:extLst>
      <p:ext uri="{BB962C8B-B14F-4D97-AF65-F5344CB8AC3E}">
        <p14:creationId xmlns:p14="http://schemas.microsoft.com/office/powerpoint/2010/main" val="3124508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A279C-DF58-23A8-4050-6A02EAEEC3C5}"/>
              </a:ext>
            </a:extLst>
          </p:cNvPr>
          <p:cNvSpPr>
            <a:spLocks noGrp="1"/>
          </p:cNvSpPr>
          <p:nvPr>
            <p:ph type="title"/>
          </p:nvPr>
        </p:nvSpPr>
        <p:spPr>
          <a:xfrm>
            <a:off x="838200" y="332757"/>
            <a:ext cx="10515600" cy="492631"/>
          </a:xfrm>
        </p:spPr>
        <p:txBody>
          <a:bodyPr>
            <a:normAutofit/>
          </a:bodyPr>
          <a:lstStyle/>
          <a:p>
            <a:pPr algn="ctr"/>
            <a:r>
              <a:rPr lang="en-US" sz="2400" dirty="0">
                <a:latin typeface="Arial Black" panose="020B0A04020102020204" pitchFamily="34" charset="0"/>
              </a:rPr>
              <a:t>Weighted Sum of Inputs notation clarification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E643EDD-D433-493B-64A0-69A6FDE35C8D}"/>
                  </a:ext>
                </a:extLst>
              </p:cNvPr>
              <p:cNvSpPr>
                <a:spLocks noGrp="1"/>
              </p:cNvSpPr>
              <p:nvPr>
                <p:ph idx="1"/>
              </p:nvPr>
            </p:nvSpPr>
            <p:spPr>
              <a:xfrm>
                <a:off x="838200" y="938676"/>
                <a:ext cx="10515600" cy="5586567"/>
              </a:xfrm>
            </p:spPr>
            <p:txBody>
              <a:bodyPr>
                <a:normAutofit lnSpcReduction="10000"/>
              </a:bodyPr>
              <a:lstStyle/>
              <a:p>
                <a:pPr marL="0" indent="0">
                  <a:buNone/>
                </a:pPr>
                <a:r>
                  <a:rPr lang="en-US" sz="2000" dirty="0">
                    <a:latin typeface="Times New Roman" panose="02020603050405020304" pitchFamily="18" charset="0"/>
                    <a:cs typeface="Times New Roman" panose="02020603050405020304" pitchFamily="18" charset="0"/>
                  </a:rPr>
                  <a:t>In both linear regression  and logistic regression, the model computes a  weighted sum of input feature, which we often write as </a:t>
                </a:r>
              </a:p>
              <a:p>
                <a:pPr marL="0" indent="0">
                  <a:buNone/>
                </a:pPr>
                <a:r>
                  <a:rPr lang="en-US" sz="2000" dirty="0">
                    <a:latin typeface="Times New Roman" panose="02020603050405020304" pitchFamily="18" charset="0"/>
                    <a:cs typeface="Times New Roman" panose="02020603050405020304" pitchFamily="18" charset="0"/>
                  </a:rPr>
                  <a:t>vector notation:</a:t>
                </a:r>
              </a:p>
              <a:p>
                <a:pPr marL="0" indent="0">
                  <a:buNone/>
                </a:pPr>
                <a:r>
                  <a:rPr lang="en-US" sz="2000" dirty="0">
                    <a:latin typeface="Times New Roman" panose="02020603050405020304" pitchFamily="18" charset="0"/>
                    <a:cs typeface="Times New Roman" panose="02020603050405020304" pitchFamily="18" charset="0"/>
                  </a:rPr>
                  <a:t>Z = </a:t>
                </a:r>
                <a:r>
                  <a:rPr lang="el-GR" sz="2000" dirty="0">
                    <a:latin typeface="Times New Roman" panose="02020603050405020304" pitchFamily="18" charset="0"/>
                    <a:cs typeface="Times New Roman" panose="02020603050405020304" pitchFamily="18" charset="0"/>
                  </a:rPr>
                  <a:t>θ</a:t>
                </a:r>
                <a:r>
                  <a:rPr lang="en-US" sz="2000" baseline="30000" dirty="0">
                    <a:latin typeface="Times New Roman" panose="02020603050405020304" pitchFamily="18" charset="0"/>
                    <a:cs typeface="Times New Roman" panose="02020603050405020304" pitchFamily="18" charset="0"/>
                  </a:rPr>
                  <a:t>T</a:t>
                </a:r>
                <a:r>
                  <a:rPr lang="en-US" sz="2000" dirty="0">
                    <a:latin typeface="Times New Roman" panose="02020603050405020304" pitchFamily="18" charset="0"/>
                    <a:cs typeface="Times New Roman" panose="02020603050405020304" pitchFamily="18" charset="0"/>
                  </a:rPr>
                  <a:t>x  = </a:t>
                </a:r>
                <a:r>
                  <a:rPr lang="el-GR" sz="2000" dirty="0">
                    <a:latin typeface="Times New Roman" panose="02020603050405020304" pitchFamily="18" charset="0"/>
                    <a:ea typeface="Calibri" panose="020F0502020204030204" pitchFamily="34" charset="0"/>
                    <a:cs typeface="Times New Roman" panose="02020603050405020304" pitchFamily="18" charset="0"/>
                  </a:rPr>
                  <a:t>Σ</a:t>
                </a:r>
                <a:r>
                  <a:rPr lang="en-US" sz="2000" baseline="30000" dirty="0">
                    <a:latin typeface="Times New Roman" panose="02020603050405020304" pitchFamily="18" charset="0"/>
                    <a:ea typeface="Calibri" panose="020F0502020204030204" pitchFamily="34" charset="0"/>
                    <a:cs typeface="Times New Roman" panose="02020603050405020304" pitchFamily="18" charset="0"/>
                  </a:rPr>
                  <a:t>n</a:t>
                </a:r>
                <a:r>
                  <a:rPr lang="en-US" sz="2000" baseline="-25000" dirty="0">
                    <a:latin typeface="Times New Roman" panose="02020603050405020304" pitchFamily="18" charset="0"/>
                    <a:ea typeface="Calibri" panose="020F0502020204030204" pitchFamily="34" charset="0"/>
                    <a:cs typeface="Times New Roman" panose="02020603050405020304" pitchFamily="18" charset="0"/>
                  </a:rPr>
                  <a:t>i = 0 </a:t>
                </a:r>
                <a:r>
                  <a:rPr lang="el-GR" sz="2000" dirty="0">
                    <a:latin typeface="Times New Roman" panose="02020603050405020304" pitchFamily="18" charset="0"/>
                    <a:cs typeface="Times New Roman" panose="02020603050405020304" pitchFamily="18" charset="0"/>
                  </a:rPr>
                  <a:t>θ</a:t>
                </a:r>
                <a:r>
                  <a:rPr lang="en-US" sz="2000" baseline="-25000" dirty="0">
                    <a:latin typeface="Times New Roman" panose="02020603050405020304" pitchFamily="18" charset="0"/>
                    <a:cs typeface="Times New Roman" panose="02020603050405020304" pitchFamily="18" charset="0"/>
                  </a:rPr>
                  <a:t>i </a:t>
                </a:r>
                <a:r>
                  <a:rPr lang="en-US" sz="2000" dirty="0">
                    <a:latin typeface="Times New Roman" panose="02020603050405020304" pitchFamily="18" charset="0"/>
                    <a:cs typeface="Times New Roman" panose="02020603050405020304" pitchFamily="18" charset="0"/>
                  </a:rPr>
                  <a:t> x</a:t>
                </a:r>
                <a:r>
                  <a:rPr lang="en-US" sz="2000" baseline="-25000" dirty="0">
                    <a:latin typeface="Times New Roman" panose="02020603050405020304" pitchFamily="18" charset="0"/>
                    <a:cs typeface="Times New Roman" panose="02020603050405020304" pitchFamily="18" charset="0"/>
                  </a:rPr>
                  <a:t>i  </a:t>
                </a:r>
              </a:p>
              <a:p>
                <a:pPr marL="0" indent="0">
                  <a:buNone/>
                </a:pPr>
                <a:r>
                  <a:rPr lang="el-GR" sz="2000" dirty="0">
                    <a:latin typeface="Times New Roman" panose="02020603050405020304" pitchFamily="18" charset="0"/>
                    <a:cs typeface="Times New Roman" panose="02020603050405020304" pitchFamily="18" charset="0"/>
                  </a:rPr>
                  <a:t>θ</a:t>
                </a:r>
                <a:r>
                  <a:rPr lang="en-US" sz="2000" baseline="-25000" dirty="0">
                    <a:latin typeface="Times New Roman" panose="02020603050405020304" pitchFamily="18" charset="0"/>
                    <a:cs typeface="Times New Roman" panose="02020603050405020304" pitchFamily="18" charset="0"/>
                  </a:rPr>
                  <a:t>i  </a:t>
                </a:r>
                <a:r>
                  <a:rPr lang="en-US" sz="2000" dirty="0">
                    <a:latin typeface="Times New Roman" panose="02020603050405020304" pitchFamily="18" charset="0"/>
                    <a:cs typeface="Times New Roman" panose="02020603050405020304" pitchFamily="18" charset="0"/>
                  </a:rPr>
                  <a:t>= parameter vector (weight)</a:t>
                </a:r>
              </a:p>
              <a:p>
                <a:pPr marL="0" indent="0">
                  <a:buNone/>
                </a:pPr>
                <a:r>
                  <a:rPr lang="en-US" sz="2000" dirty="0">
                    <a:latin typeface="Times New Roman" panose="02020603050405020304" pitchFamily="18" charset="0"/>
                    <a:cs typeface="Times New Roman" panose="02020603050405020304" pitchFamily="18" charset="0"/>
                  </a:rPr>
                  <a:t>x</a:t>
                </a:r>
                <a:r>
                  <a:rPr lang="en-US" sz="2000" baseline="-25000" dirty="0">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is the feature  vector</a:t>
                </a:r>
              </a:p>
              <a:p>
                <a:pPr marL="0" indent="0">
                  <a:buNone/>
                </a:pPr>
                <a:r>
                  <a:rPr lang="en-US" sz="2000" dirty="0">
                    <a:latin typeface="Times New Roman" panose="02020603050405020304" pitchFamily="18" charset="0"/>
                    <a:cs typeface="Times New Roman" panose="02020603050405020304" pitchFamily="18" charset="0"/>
                  </a:rPr>
                  <a:t>X</a:t>
                </a:r>
                <a:r>
                  <a:rPr lang="en-US" sz="2000" baseline="-25000" dirty="0">
                    <a:latin typeface="Times New Roman" panose="02020603050405020304" pitchFamily="18" charset="0"/>
                    <a:cs typeface="Times New Roman" panose="02020603050405020304" pitchFamily="18" charset="0"/>
                  </a:rPr>
                  <a:t>0 </a:t>
                </a:r>
                <a:r>
                  <a:rPr lang="en-US" sz="2000" dirty="0">
                    <a:latin typeface="Times New Roman" panose="02020603050405020304" pitchFamily="18" charset="0"/>
                    <a:cs typeface="Times New Roman" panose="02020603050405020304" pitchFamily="18" charset="0"/>
                  </a:rPr>
                  <a:t> is the bias term</a:t>
                </a:r>
              </a:p>
              <a:p>
                <a:pPr marL="0" indent="0">
                  <a:buNone/>
                </a:pPr>
                <a:r>
                  <a:rPr lang="en-US" sz="2000" dirty="0">
                    <a:latin typeface="Times New Roman" panose="02020603050405020304" pitchFamily="18" charset="0"/>
                    <a:cs typeface="Times New Roman" panose="02020603050405020304" pitchFamily="18" charset="0"/>
                  </a:rPr>
                  <a:t>Z is the linear combination before applying any activation.</a:t>
                </a:r>
              </a:p>
              <a:p>
                <a:pPr marL="0" indent="0">
                  <a:buNone/>
                </a:pPr>
                <a:r>
                  <a:rPr lang="en-US" sz="2000" dirty="0">
                    <a:latin typeface="Times New Roman" panose="02020603050405020304" pitchFamily="18" charset="0"/>
                    <a:cs typeface="Times New Roman" panose="02020603050405020304" pitchFamily="18" charset="0"/>
                  </a:rPr>
                  <a:t>Alternative notation:</a:t>
                </a:r>
              </a:p>
              <a:p>
                <a:pPr marL="0" indent="0">
                  <a:buNone/>
                </a:pPr>
                <a:r>
                  <a:rPr lang="en-US" sz="2000" dirty="0"/>
                  <a:t>Z = </a:t>
                </a:r>
                <a:r>
                  <a:rPr lang="en-US" sz="2000" dirty="0">
                    <a:latin typeface="Times New Roman" panose="02020603050405020304" pitchFamily="18" charset="0"/>
                    <a:cs typeface="Times New Roman" panose="02020603050405020304" pitchFamily="18" charset="0"/>
                  </a:rPr>
                  <a:t>∑ w *  x</a:t>
                </a:r>
                <a:r>
                  <a:rPr lang="en-US" sz="2000" baseline="30000" dirty="0">
                    <a:latin typeface="Times New Roman" panose="02020603050405020304" pitchFamily="18" charset="0"/>
                    <a:cs typeface="Times New Roman" panose="02020603050405020304" pitchFamily="18" charset="0"/>
                  </a:rPr>
                  <a:t>i</a:t>
                </a:r>
              </a:p>
              <a:p>
                <a:pPr marL="0" indent="0">
                  <a:buNone/>
                </a:pPr>
                <a:r>
                  <a:rPr lang="en-US" sz="2000" dirty="0">
                    <a:latin typeface="Times New Roman" panose="02020603050405020304" pitchFamily="18" charset="0"/>
                    <a:cs typeface="Times New Roman" panose="02020603050405020304" pitchFamily="18" charset="0"/>
                  </a:rPr>
                  <a:t>This is valid, though it’s more common in neural network contexts or when indexing over training examples, if you are referring to feature within a single input vector, the superscripts x</a:t>
                </a:r>
                <a:r>
                  <a:rPr lang="en-US" sz="2000" baseline="30000" dirty="0">
                    <a:latin typeface="Times New Roman" panose="02020603050405020304" pitchFamily="18" charset="0"/>
                    <a:cs typeface="Times New Roman" panose="02020603050405020304" pitchFamily="18" charset="0"/>
                  </a:rPr>
                  <a:t>(i)  </a:t>
                </a:r>
                <a:r>
                  <a:rPr lang="en-US" sz="2000" dirty="0">
                    <a:latin typeface="Times New Roman" panose="02020603050405020304" pitchFamily="18" charset="0"/>
                    <a:cs typeface="Times New Roman" panose="02020603050405020304" pitchFamily="18" charset="0"/>
                  </a:rPr>
                  <a:t>might imply the i-th training example rather than i-the feature. So, it is good to be precise. Depending on context.</a:t>
                </a:r>
                <a:endParaRPr lang="en-US" sz="2000" dirty="0"/>
              </a:p>
              <a:p>
                <a:r>
                  <a:rPr lang="en-US" sz="1800" dirty="0"/>
                  <a:t>Once you compute the weighted sum Z = </a:t>
                </a:r>
                <a:r>
                  <a:rPr lang="el-GR" sz="1800" dirty="0"/>
                  <a:t>θ</a:t>
                </a:r>
                <a:r>
                  <a:rPr lang="en-US" sz="1800" baseline="30000" dirty="0"/>
                  <a:t>T</a:t>
                </a:r>
                <a:r>
                  <a:rPr lang="en-US" sz="1800" dirty="0"/>
                  <a:t> x  logistic regression applies the sigmoid function:</a:t>
                </a:r>
              </a:p>
              <a:p>
                <a:r>
                  <a:rPr lang="en-US" sz="1800" dirty="0"/>
                  <a:t>   h</a:t>
                </a:r>
                <a:r>
                  <a:rPr lang="el-GR" sz="1800" baseline="-250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(x) =  </a:t>
                </a:r>
                <a14:m>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a:rPr lang="en-US" sz="1800" i="1">
                            <a:latin typeface="Cambria Math" panose="02040503050406030204" pitchFamily="18" charset="0"/>
                            <a:cs typeface="Times New Roman" panose="02020603050405020304" pitchFamily="18" charset="0"/>
                          </a:rPr>
                          <m:t>1</m:t>
                        </m:r>
                      </m:num>
                      <m:den>
                        <m:r>
                          <a:rPr lang="en-US" sz="1800" i="1">
                            <a:latin typeface="Cambria Math" panose="02040503050406030204" pitchFamily="18" charset="0"/>
                            <a:cs typeface="Times New Roman" panose="02020603050405020304" pitchFamily="18" charset="0"/>
                          </a:rPr>
                          <m:t>1+  </m:t>
                        </m:r>
                        <m:r>
                          <a:rPr lang="en-US" sz="1800" i="1">
                            <a:latin typeface="Cambria Math" panose="02040503050406030204" pitchFamily="18" charset="0"/>
                            <a:cs typeface="Times New Roman" panose="02020603050405020304" pitchFamily="18" charset="0"/>
                          </a:rPr>
                          <m:t>𝑒</m:t>
                        </m:r>
                        <m:r>
                          <a:rPr lang="en-US" sz="1800" i="1">
                            <a:latin typeface="Cambria Math" panose="02040503050406030204" pitchFamily="18" charset="0"/>
                            <a:cs typeface="Times New Roman" panose="02020603050405020304" pitchFamily="18" charset="0"/>
                          </a:rPr>
                          <m:t>^  </m:t>
                        </m:r>
                        <m:r>
                          <a:rPr lang="en-US" sz="1800" i="1">
                            <a:latin typeface="Cambria Math" panose="02040503050406030204" pitchFamily="18" charset="0"/>
                            <a:cs typeface="Times New Roman" panose="02020603050405020304" pitchFamily="18" charset="0"/>
                          </a:rPr>
                          <m:t>𝑧</m:t>
                        </m:r>
                      </m:den>
                    </m:f>
                  </m:oMath>
                </a14:m>
                <a:r>
                  <a:rPr lang="en-US" sz="1800" dirty="0"/>
                  <a:t> = 1 /  1 + e</a:t>
                </a:r>
                <a:r>
                  <a:rPr lang="el-GR" sz="1800" dirty="0"/>
                  <a:t> </a:t>
                </a:r>
                <a:r>
                  <a:rPr lang="el-GR" sz="1800" baseline="30000" dirty="0"/>
                  <a:t>θ</a:t>
                </a:r>
                <a:r>
                  <a:rPr lang="en-US" sz="1800" baseline="30000" dirty="0"/>
                  <a:t> ^T</a:t>
                </a:r>
                <a:r>
                  <a:rPr lang="en-US" sz="1800" dirty="0"/>
                  <a:t> x</a:t>
                </a:r>
              </a:p>
              <a:p>
                <a:r>
                  <a:rPr lang="en-US" sz="1800" dirty="0"/>
                  <a:t>This  turns the raw score into probabilit</a:t>
                </a:r>
                <a:endParaRPr lang="en-US" sz="1800" dirty="0">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FE643EDD-D433-493B-64A0-69A6FDE35C8D}"/>
                  </a:ext>
                </a:extLst>
              </p:cNvPr>
              <p:cNvSpPr>
                <a:spLocks noGrp="1" noRot="1" noChangeAspect="1" noMove="1" noResize="1" noEditPoints="1" noAdjustHandles="1" noChangeArrowheads="1" noChangeShapeType="1" noTextEdit="1"/>
              </p:cNvSpPr>
              <p:nvPr>
                <p:ph idx="1"/>
              </p:nvPr>
            </p:nvSpPr>
            <p:spPr>
              <a:xfrm>
                <a:off x="838200" y="938676"/>
                <a:ext cx="10515600" cy="5586567"/>
              </a:xfrm>
              <a:blipFill>
                <a:blip r:embed="rId2"/>
                <a:stretch>
                  <a:fillRect l="-638" t="-1747" r="-406" b="-983"/>
                </a:stretch>
              </a:blipFill>
            </p:spPr>
            <p:txBody>
              <a:bodyPr/>
              <a:lstStyle/>
              <a:p>
                <a:r>
                  <a:rPr lang="en-US">
                    <a:noFill/>
                  </a:rPr>
                  <a:t> </a:t>
                </a:r>
              </a:p>
            </p:txBody>
          </p:sp>
        </mc:Fallback>
      </mc:AlternateContent>
    </p:spTree>
    <p:extLst>
      <p:ext uri="{BB962C8B-B14F-4D97-AF65-F5344CB8AC3E}">
        <p14:creationId xmlns:p14="http://schemas.microsoft.com/office/powerpoint/2010/main" val="20392999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26268676-8E85-A034-DCAF-7146AC6B4400}"/>
                  </a:ext>
                </a:extLst>
              </p:cNvPr>
              <p:cNvSpPr>
                <a:spLocks noGrp="1"/>
              </p:cNvSpPr>
              <p:nvPr>
                <p:ph type="title"/>
              </p:nvPr>
            </p:nvSpPr>
            <p:spPr>
              <a:xfrm>
                <a:off x="838200" y="365125"/>
                <a:ext cx="10515600" cy="665389"/>
              </a:xfrm>
            </p:spPr>
            <p:txBody>
              <a:bodyPr>
                <a:normAutofit/>
              </a:bodyPr>
              <a:lstStyle/>
              <a:p>
                <a:pPr algn="ctr"/>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𝛿</m:t>
                        </m:r>
                        <m:r>
                          <m:rPr>
                            <m:nor/>
                          </m:rPr>
                          <a:rPr lang="en-US" sz="2400" i="0">
                            <a:latin typeface="Arial Black" panose="020B0A04020102020204" pitchFamily="34" charset="0"/>
                          </a:rPr>
                          <m:t> </m:t>
                        </m:r>
                        <m:r>
                          <m:rPr>
                            <m:nor/>
                          </m:rPr>
                          <a:rPr lang="en-US" sz="2400" i="0" dirty="0">
                            <a:latin typeface="Arial Black" panose="020B0A04020102020204" pitchFamily="34" charset="0"/>
                          </a:rPr>
                          <m:t>z </m:t>
                        </m:r>
                        <m:r>
                          <m:rPr>
                            <m:nor/>
                          </m:rPr>
                          <a:rPr lang="en-US" sz="2400" i="0" baseline="-25000" dirty="0">
                            <a:latin typeface="Arial Black" panose="020B0A04020102020204" pitchFamily="34" charset="0"/>
                          </a:rPr>
                          <m:t>i</m:t>
                        </m:r>
                        <m:r>
                          <m:rPr>
                            <m:nor/>
                          </m:rPr>
                          <a:rPr lang="en-US" sz="2400" i="0" baseline="30000" dirty="0">
                            <a:latin typeface="Arial Black" panose="020B0A04020102020204" pitchFamily="34" charset="0"/>
                          </a:rPr>
                          <m:t>l+1)</m:t>
                        </m:r>
                      </m:num>
                      <m:den>
                        <m:r>
                          <a:rPr lang="en-US" sz="2400" i="1">
                            <a:latin typeface="Cambria Math" panose="02040503050406030204" pitchFamily="18" charset="0"/>
                          </a:rPr>
                          <m:t>𝛿</m:t>
                        </m:r>
                        <m:r>
                          <m:rPr>
                            <m:nor/>
                          </m:rPr>
                          <a:rPr lang="el-GR" sz="2400" i="0" dirty="0">
                            <a:latin typeface="Arial Black" panose="020B0A04020102020204" pitchFamily="34" charset="0"/>
                            <a:cs typeface="Times New Roman" panose="02020603050405020304" pitchFamily="18" charset="0"/>
                          </a:rPr>
                          <m:t>ϴ</m:t>
                        </m:r>
                        <m:r>
                          <m:rPr>
                            <m:nor/>
                          </m:rPr>
                          <a:rPr lang="en-US" sz="2400" i="0" baseline="30000" dirty="0">
                            <a:latin typeface="Arial Black" panose="020B0A04020102020204" pitchFamily="34" charset="0"/>
                            <a:cs typeface="Times New Roman" panose="02020603050405020304" pitchFamily="18" charset="0"/>
                          </a:rPr>
                          <m:t>l </m:t>
                        </m:r>
                        <m:r>
                          <m:rPr>
                            <m:nor/>
                          </m:rPr>
                          <a:rPr lang="en-US" sz="2400" i="0" baseline="-25000" dirty="0">
                            <a:latin typeface="Arial Black" panose="020B0A04020102020204" pitchFamily="34" charset="0"/>
                            <a:cs typeface="Times New Roman" panose="02020603050405020304" pitchFamily="18" charset="0"/>
                          </a:rPr>
                          <m:t>ij</m:t>
                        </m:r>
                      </m:den>
                    </m:f>
                    <m:r>
                      <a:rPr lang="en-US" sz="2400" i="1" baseline="-25000" dirty="0">
                        <a:latin typeface="Cambria Math" panose="02040503050406030204" pitchFamily="18" charset="0"/>
                        <a:cs typeface="Times New Roman" panose="02020603050405020304" pitchFamily="18" charset="0"/>
                      </a:rPr>
                      <m:t> </m:t>
                    </m:r>
                  </m:oMath>
                </a14:m>
                <a:r>
                  <a:rPr lang="en-US" sz="2400" dirty="0">
                    <a:latin typeface="Arial Black" panose="020B0A04020102020204" pitchFamily="34" charset="0"/>
                  </a:rPr>
                  <a:t>is just the incoming activation a </a:t>
                </a:r>
                <a:r>
                  <a:rPr lang="en-US" sz="2400" baseline="-25000" dirty="0" err="1">
                    <a:latin typeface="Arial Black" panose="020B0A04020102020204" pitchFamily="34" charset="0"/>
                  </a:rPr>
                  <a:t>j</a:t>
                </a:r>
                <a:r>
                  <a:rPr lang="en-US" sz="2400" baseline="30000" dirty="0" err="1">
                    <a:latin typeface="Arial Black" panose="020B0A04020102020204" pitchFamily="34" charset="0"/>
                  </a:rPr>
                  <a:t>l</a:t>
                </a:r>
                <a:r>
                  <a:rPr lang="en-US" sz="2400" baseline="30000" dirty="0">
                    <a:latin typeface="Arial Black" panose="020B0A04020102020204" pitchFamily="34" charset="0"/>
                  </a:rPr>
                  <a:t>  </a:t>
                </a:r>
                <a:r>
                  <a:rPr lang="en-US" sz="2400" dirty="0">
                    <a:latin typeface="Arial Black" panose="020B0A04020102020204" pitchFamily="34" charset="0"/>
                  </a:rPr>
                  <a:t>[1]</a:t>
                </a:r>
              </a:p>
            </p:txBody>
          </p:sp>
        </mc:Choice>
        <mc:Fallback xmlns="">
          <p:sp>
            <p:nvSpPr>
              <p:cNvPr id="2" name="Title 1">
                <a:extLst>
                  <a:ext uri="{FF2B5EF4-FFF2-40B4-BE49-F238E27FC236}">
                    <a16:creationId xmlns:a16="http://schemas.microsoft.com/office/drawing/2014/main" id="{26268676-8E85-A034-DCAF-7146AC6B4400}"/>
                  </a:ext>
                </a:extLst>
              </p:cNvPr>
              <p:cNvSpPr>
                <a:spLocks noGrp="1" noRot="1" noChangeAspect="1" noMove="1" noResize="1" noEditPoints="1" noAdjustHandles="1" noChangeArrowheads="1" noChangeShapeType="1" noTextEdit="1"/>
              </p:cNvSpPr>
              <p:nvPr>
                <p:ph type="title"/>
              </p:nvPr>
            </p:nvSpPr>
            <p:spPr>
              <a:xfrm>
                <a:off x="838200" y="365125"/>
                <a:ext cx="10515600" cy="665389"/>
              </a:xfrm>
              <a:blipFill>
                <a:blip r:embed="rId2"/>
                <a:stretch>
                  <a:fillRect t="-1835" b="-18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892BEF0-B91A-8A58-0851-ED76145448B6}"/>
                  </a:ext>
                </a:extLst>
              </p:cNvPr>
              <p:cNvSpPr>
                <a:spLocks noGrp="1"/>
              </p:cNvSpPr>
              <p:nvPr>
                <p:ph idx="1"/>
              </p:nvPr>
            </p:nvSpPr>
            <p:spPr/>
            <p:txBody>
              <a:bodyPr/>
              <a:lstStyle/>
              <a:p>
                <a:pPr marL="0" indent="0">
                  <a:buNone/>
                </a:pPr>
                <a:r>
                  <a:rPr lang="en-US" dirty="0"/>
                  <a:t>Notice that </a:t>
                </a:r>
                <a14:m>
                  <m:oMath xmlns:m="http://schemas.openxmlformats.org/officeDocument/2006/math">
                    <m:r>
                      <m:rPr>
                        <m:nor/>
                      </m:rPr>
                      <a:rPr lang="el-GR" i="0" dirty="0">
                        <a:latin typeface="Times New Roman" panose="02020603050405020304" pitchFamily="18" charset="0"/>
                        <a:cs typeface="Times New Roman" panose="02020603050405020304" pitchFamily="18" charset="0"/>
                      </a:rPr>
                      <m:t>ϴ</m:t>
                    </m:r>
                    <m:r>
                      <m:rPr>
                        <m:nor/>
                      </m:rPr>
                      <a:rPr lang="en-US" i="0" baseline="30000" dirty="0">
                        <a:latin typeface="Times New Roman" panose="02020603050405020304" pitchFamily="18" charset="0"/>
                        <a:cs typeface="Times New Roman" panose="02020603050405020304" pitchFamily="18" charset="0"/>
                      </a:rPr>
                      <m:t>l </m:t>
                    </m:r>
                    <m:r>
                      <m:rPr>
                        <m:nor/>
                      </m:rPr>
                      <a:rPr lang="en-US" i="0" baseline="-25000" dirty="0">
                        <a:latin typeface="Times New Roman" panose="02020603050405020304" pitchFamily="18" charset="0"/>
                        <a:cs typeface="Times New Roman" panose="02020603050405020304" pitchFamily="18" charset="0"/>
                      </a:rPr>
                      <m:t>ij </m:t>
                    </m:r>
                    <m:r>
                      <m:rPr>
                        <m:nor/>
                      </m:rPr>
                      <a:rPr lang="en-US" i="0" dirty="0">
                        <a:latin typeface="Times New Roman" panose="02020603050405020304" pitchFamily="18" charset="0"/>
                        <a:cs typeface="Times New Roman" panose="02020603050405020304" pitchFamily="18" charset="0"/>
                      </a:rPr>
                      <m:t>completely</m:t>
                    </m:r>
                    <m:r>
                      <m:rPr>
                        <m:nor/>
                      </m:rPr>
                      <a:rPr lang="en-US" i="0" baseline="-25000" dirty="0">
                        <a:latin typeface="Times New Roman" panose="02020603050405020304" pitchFamily="18" charset="0"/>
                        <a:cs typeface="Times New Roman" panose="02020603050405020304" pitchFamily="18" charset="0"/>
                      </a:rPr>
                      <m:t> </m:t>
                    </m:r>
                  </m:oMath>
                </a14:m>
                <a:r>
                  <a:rPr lang="en-US" dirty="0"/>
                  <a:t>disappears from this term, leaving only the activation a </a:t>
                </a:r>
                <a:r>
                  <a:rPr lang="en-US" baseline="-25000" dirty="0" err="1"/>
                  <a:t>j</a:t>
                </a:r>
                <a:r>
                  <a:rPr lang="en-US" baseline="30000" dirty="0" err="1"/>
                  <a:t>l</a:t>
                </a:r>
                <a:endParaRPr lang="en-US" baseline="30000" dirty="0"/>
              </a:p>
              <a:p>
                <a:pPr marL="0" indent="0">
                  <a:buNone/>
                </a:pPr>
                <a:r>
                  <a:rPr lang="en-US" dirty="0"/>
                  <a:t>Power Rule: </a:t>
                </a:r>
                <a:r>
                  <a:rPr lang="en-US" b="1" dirty="0"/>
                  <a:t>The Term</a:t>
                </a:r>
                <a:r>
                  <a:rPr lang="en-US" dirty="0"/>
                  <a:t>: </a:t>
                </a:r>
                <a14:m>
                  <m:oMath xmlns:m="http://schemas.openxmlformats.org/officeDocument/2006/math">
                    <m:r>
                      <m:rPr>
                        <m:nor/>
                      </m:rPr>
                      <a:rPr lang="el-GR" i="0" dirty="0">
                        <a:latin typeface="Times New Roman" panose="02020603050405020304" pitchFamily="18" charset="0"/>
                        <a:cs typeface="Times New Roman" panose="02020603050405020304" pitchFamily="18" charset="0"/>
                      </a:rPr>
                      <m:t>ϴ</m:t>
                    </m:r>
                    <m:r>
                      <m:rPr>
                        <m:nor/>
                      </m:rPr>
                      <a:rPr lang="en-US" i="0" baseline="30000" dirty="0">
                        <a:latin typeface="Times New Roman" panose="02020603050405020304" pitchFamily="18" charset="0"/>
                        <a:cs typeface="Times New Roman" panose="02020603050405020304" pitchFamily="18" charset="0"/>
                      </a:rPr>
                      <m:t>l </m:t>
                    </m:r>
                    <m:r>
                      <m:rPr>
                        <m:nor/>
                      </m:rPr>
                      <a:rPr lang="en-US" i="0" baseline="-25000" dirty="0">
                        <a:latin typeface="Times New Roman" panose="02020603050405020304" pitchFamily="18" charset="0"/>
                        <a:cs typeface="Times New Roman" panose="02020603050405020304" pitchFamily="18" charset="0"/>
                      </a:rPr>
                      <m:t>ij</m:t>
                    </m:r>
                  </m:oMath>
                </a14:m>
                <a:r>
                  <a:rPr lang="en-US" dirty="0"/>
                  <a:t> C-&gt; </a:t>
                </a:r>
                <a:r>
                  <a:rPr lang="en-US" sz="2400" b="1" dirty="0"/>
                  <a:t>Take the Derivative</a:t>
                </a:r>
                <a:r>
                  <a:rPr lang="en-US" dirty="0"/>
                  <a:t>: d/dx(cx) = c </a:t>
                </a:r>
                <a:r>
                  <a:rPr lang="en-US" dirty="0">
                    <a:sym typeface="Wingdings" panose="05000000000000000000" pitchFamily="2" charset="2"/>
                  </a:rPr>
                  <a:t> </a:t>
                </a:r>
                <a:r>
                  <a:rPr lang="en-US" dirty="0"/>
                  <a:t>a </a:t>
                </a:r>
                <a:r>
                  <a:rPr lang="en-US" baseline="-25000" dirty="0" err="1"/>
                  <a:t>j</a:t>
                </a:r>
                <a:r>
                  <a:rPr lang="en-US" baseline="30000" dirty="0" err="1"/>
                  <a:t>l</a:t>
                </a:r>
                <a:r>
                  <a:rPr lang="en-US" baseline="30000" dirty="0"/>
                  <a:t>    </a:t>
                </a:r>
                <a:r>
                  <a:rPr lang="en-US" dirty="0"/>
                  <a:t>d/d </a:t>
                </a:r>
                <a14:m>
                  <m:oMath xmlns:m="http://schemas.openxmlformats.org/officeDocument/2006/math">
                    <m:r>
                      <m:rPr>
                        <m:nor/>
                      </m:rPr>
                      <a:rPr lang="el-GR" i="0" dirty="0">
                        <a:latin typeface="Times New Roman" panose="02020603050405020304" pitchFamily="18" charset="0"/>
                        <a:cs typeface="Times New Roman" panose="02020603050405020304" pitchFamily="18" charset="0"/>
                      </a:rPr>
                      <m:t>ϴ</m:t>
                    </m:r>
                    <m:r>
                      <m:rPr>
                        <m:nor/>
                      </m:rPr>
                      <a:rPr lang="en-US" i="0" baseline="30000" dirty="0">
                        <a:latin typeface="Times New Roman" panose="02020603050405020304" pitchFamily="18" charset="0"/>
                        <a:cs typeface="Times New Roman" panose="02020603050405020304" pitchFamily="18" charset="0"/>
                      </a:rPr>
                      <m:t>l </m:t>
                    </m:r>
                    <m:r>
                      <m:rPr>
                        <m:nor/>
                      </m:rPr>
                      <a:rPr lang="en-US" i="0" baseline="-25000" dirty="0">
                        <a:latin typeface="Times New Roman" panose="02020603050405020304" pitchFamily="18" charset="0"/>
                        <a:cs typeface="Times New Roman" panose="02020603050405020304" pitchFamily="18" charset="0"/>
                      </a:rPr>
                      <m:t>ij</m:t>
                    </m:r>
                  </m:oMath>
                </a14:m>
                <a:r>
                  <a:rPr lang="en-US" dirty="0"/>
                  <a:t>  </a:t>
                </a:r>
                <a:r>
                  <a:rPr lang="en-US" dirty="0">
                    <a:sym typeface="Wingdings" panose="05000000000000000000" pitchFamily="2" charset="2"/>
                  </a:rPr>
                  <a:t> 1(</a:t>
                </a:r>
                <a14:m>
                  <m:oMath xmlns:m="http://schemas.openxmlformats.org/officeDocument/2006/math">
                    <m:r>
                      <m:rPr>
                        <m:nor/>
                      </m:rPr>
                      <a:rPr lang="el-GR" i="0" dirty="0">
                        <a:latin typeface="Times New Roman" panose="02020603050405020304" pitchFamily="18" charset="0"/>
                        <a:cs typeface="Times New Roman" panose="02020603050405020304" pitchFamily="18" charset="0"/>
                      </a:rPr>
                      <m:t>ϴ</m:t>
                    </m:r>
                    <m:r>
                      <m:rPr>
                        <m:nor/>
                      </m:rPr>
                      <a:rPr lang="en-US" i="0" baseline="30000" dirty="0">
                        <a:latin typeface="Times New Roman" panose="02020603050405020304" pitchFamily="18" charset="0"/>
                        <a:cs typeface="Times New Roman" panose="02020603050405020304" pitchFamily="18" charset="0"/>
                      </a:rPr>
                      <m:t>l </m:t>
                    </m:r>
                    <m:r>
                      <m:rPr>
                        <m:nor/>
                      </m:rPr>
                      <a:rPr lang="en-US" i="0" baseline="-25000" dirty="0">
                        <a:latin typeface="Times New Roman" panose="02020603050405020304" pitchFamily="18" charset="0"/>
                        <a:cs typeface="Times New Roman" panose="02020603050405020304" pitchFamily="18" charset="0"/>
                      </a:rPr>
                      <m:t>ij</m:t>
                    </m:r>
                  </m:oMath>
                </a14:m>
                <a:r>
                  <a:rPr lang="en-US" dirty="0"/>
                  <a:t> )</a:t>
                </a:r>
                <a:r>
                  <a:rPr lang="en-US" baseline="30000" dirty="0"/>
                  <a:t>1 -1</a:t>
                </a:r>
                <a:r>
                  <a:rPr lang="en-US" dirty="0"/>
                  <a:t> =1</a:t>
                </a:r>
              </a:p>
              <a:p>
                <a:pPr marL="0" indent="0">
                  <a:buNone/>
                </a:pPr>
                <a:endParaRPr lang="en-US" dirty="0"/>
              </a:p>
              <a:p>
                <a:pPr marL="0" indent="0">
                  <a:buNone/>
                </a:pPr>
                <a:r>
                  <a:rPr lang="en-US" dirty="0"/>
                  <a:t>The result of the derivative is exactly is a </a:t>
                </a:r>
                <a:r>
                  <a:rPr lang="en-US" baseline="-25000" dirty="0" err="1"/>
                  <a:t>j</a:t>
                </a:r>
                <a:r>
                  <a:rPr lang="en-US" baseline="30000" dirty="0" err="1"/>
                  <a:t>l</a:t>
                </a:r>
                <a:endParaRPr lang="en-US" dirty="0"/>
              </a:p>
              <a:p>
                <a:endParaRPr lang="en-US" dirty="0"/>
              </a:p>
            </p:txBody>
          </p:sp>
        </mc:Choice>
        <mc:Fallback xmlns="">
          <p:sp>
            <p:nvSpPr>
              <p:cNvPr id="3" name="Content Placeholder 2">
                <a:extLst>
                  <a:ext uri="{FF2B5EF4-FFF2-40B4-BE49-F238E27FC236}">
                    <a16:creationId xmlns:a16="http://schemas.microsoft.com/office/drawing/2014/main" id="{5892BEF0-B91A-8A58-0851-ED76145448B6}"/>
                  </a:ext>
                </a:extLst>
              </p:cNvPr>
              <p:cNvSpPr>
                <a:spLocks noGrp="1" noRot="1" noChangeAspect="1" noMove="1" noResize="1" noEditPoints="1" noAdjustHandles="1" noChangeArrowheads="1" noChangeShapeType="1" noTextEdit="1"/>
              </p:cNvSpPr>
              <p:nvPr>
                <p:ph idx="1"/>
              </p:nvPr>
            </p:nvSpPr>
            <p:spPr>
              <a:blipFill>
                <a:blip r:embed="rId3"/>
                <a:stretch>
                  <a:fillRect l="-1217" t="-2241"/>
                </a:stretch>
              </a:blipFill>
            </p:spPr>
            <p:txBody>
              <a:bodyPr/>
              <a:lstStyle/>
              <a:p>
                <a:r>
                  <a:rPr lang="en-US">
                    <a:noFill/>
                  </a:rPr>
                  <a:t> </a:t>
                </a:r>
              </a:p>
            </p:txBody>
          </p:sp>
        </mc:Fallback>
      </mc:AlternateContent>
    </p:spTree>
    <p:extLst>
      <p:ext uri="{BB962C8B-B14F-4D97-AF65-F5344CB8AC3E}">
        <p14:creationId xmlns:p14="http://schemas.microsoft.com/office/powerpoint/2010/main" val="29350801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DEE41BE-64AF-B207-5BDF-E1D077C3EB8A}"/>
                  </a:ext>
                </a:extLst>
              </p:cNvPr>
              <p:cNvSpPr>
                <a:spLocks noGrp="1"/>
              </p:cNvSpPr>
              <p:nvPr>
                <p:ph type="title"/>
              </p:nvPr>
            </p:nvSpPr>
            <p:spPr/>
            <p:txBody>
              <a:bodyPr>
                <a:normAutofit/>
              </a:bodyPr>
              <a:lstStyle/>
              <a:p>
                <a:pPr algn="ctr"/>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𝛿</m:t>
                        </m:r>
                        <m:r>
                          <m:rPr>
                            <m:nor/>
                          </m:rPr>
                          <a:rPr lang="en-US" sz="2400" b="0" i="0" smtClean="0">
                            <a:latin typeface="Cambria Math" panose="02040503050406030204" pitchFamily="18" charset="0"/>
                          </a:rPr>
                          <m:t>J</m:t>
                        </m:r>
                        <m:r>
                          <a:rPr lang="en-US" sz="2400" i="1" dirty="0">
                            <a:latin typeface="Cambria Math" panose="02040503050406030204" pitchFamily="18" charset="0"/>
                            <a:cs typeface="Times New Roman" panose="02020603050405020304" pitchFamily="18" charset="0"/>
                          </a:rPr>
                          <m:t>(Ɵ )</m:t>
                        </m:r>
                      </m:num>
                      <m:den>
                        <m:r>
                          <a:rPr lang="en-US" sz="2400" i="1">
                            <a:latin typeface="Cambria Math" panose="02040503050406030204" pitchFamily="18" charset="0"/>
                          </a:rPr>
                          <m:t>𝛿</m:t>
                        </m:r>
                        <m:r>
                          <m:rPr>
                            <m:nor/>
                          </m:rPr>
                          <a:rPr lang="en-US" sz="2400" i="0" dirty="0">
                            <a:latin typeface="Arial Black" panose="020B0A04020102020204" pitchFamily="34" charset="0"/>
                          </a:rPr>
                          <m:t>z </m:t>
                        </m:r>
                        <m:r>
                          <m:rPr>
                            <m:nor/>
                          </m:rPr>
                          <a:rPr lang="en-US" sz="2400" i="0" baseline="-25000" dirty="0">
                            <a:latin typeface="Arial Black" panose="020B0A04020102020204" pitchFamily="34" charset="0"/>
                          </a:rPr>
                          <m:t>i</m:t>
                        </m:r>
                        <m:r>
                          <m:rPr>
                            <m:nor/>
                          </m:rPr>
                          <a:rPr lang="en-US" sz="2400" i="0" baseline="30000" dirty="0">
                            <a:latin typeface="Arial Black" panose="020B0A04020102020204" pitchFamily="34" charset="0"/>
                          </a:rPr>
                          <m:t>l+1</m:t>
                        </m:r>
                      </m:den>
                    </m:f>
                    <m:r>
                      <a:rPr lang="en-US" sz="2400" i="1" baseline="30000" dirty="0">
                        <a:latin typeface="Cambria Math" panose="02040503050406030204" pitchFamily="18" charset="0"/>
                      </a:rPr>
                      <m:t> </m:t>
                    </m:r>
                  </m:oMath>
                </a14:m>
                <a:r>
                  <a:rPr lang="en-US" sz="2400" dirty="0">
                    <a:latin typeface="Arial Black" panose="020B0A04020102020204" pitchFamily="34" charset="0"/>
                  </a:rPr>
                  <a:t>is the definition of the error gradient:</a:t>
                </a:r>
                <a:r>
                  <a:rPr lang="el-GR" sz="2400" b="1" dirty="0">
                    <a:latin typeface="Arial Black" panose="020B0A04020102020204" pitchFamily="34" charset="0"/>
                  </a:rPr>
                  <a:t>δ</a:t>
                </a:r>
                <a:r>
                  <a:rPr lang="en-US" sz="2400" b="1" baseline="30000" dirty="0">
                    <a:latin typeface="Arial Black" panose="020B0A04020102020204" pitchFamily="34" charset="0"/>
                  </a:rPr>
                  <a:t>l +1 </a:t>
                </a:r>
                <a:r>
                  <a:rPr lang="en-US" sz="2400" b="1" baseline="-25000" dirty="0">
                    <a:latin typeface="Arial Black" panose="020B0A04020102020204" pitchFamily="34" charset="0"/>
                  </a:rPr>
                  <a:t>I</a:t>
                </a:r>
                <a:br>
                  <a:rPr lang="en-US" sz="2400" b="1" baseline="-25000" dirty="0">
                    <a:latin typeface="Arial Black" panose="020B0A04020102020204" pitchFamily="34" charset="0"/>
                  </a:rPr>
                </a:br>
                <a:endParaRPr lang="en-US" sz="2400" dirty="0">
                  <a:latin typeface="Arial Black" panose="020B0A04020102020204" pitchFamily="34" charset="0"/>
                </a:endParaRPr>
              </a:p>
            </p:txBody>
          </p:sp>
        </mc:Choice>
        <mc:Fallback xmlns="">
          <p:sp>
            <p:nvSpPr>
              <p:cNvPr id="2" name="Title 1">
                <a:extLst>
                  <a:ext uri="{FF2B5EF4-FFF2-40B4-BE49-F238E27FC236}">
                    <a16:creationId xmlns:a16="http://schemas.microsoft.com/office/drawing/2014/main" id="{DDEE41BE-64AF-B207-5BDF-E1D077C3EB8A}"/>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en-US">
                    <a:noFill/>
                  </a:rPr>
                  <a:t> </a:t>
                </a:r>
              </a:p>
            </p:txBody>
          </p:sp>
        </mc:Fallback>
      </mc:AlternateContent>
      <p:sp>
        <p:nvSpPr>
          <p:cNvPr id="3" name="Content Placeholder 2">
            <a:extLst>
              <a:ext uri="{FF2B5EF4-FFF2-40B4-BE49-F238E27FC236}">
                <a16:creationId xmlns:a16="http://schemas.microsoft.com/office/drawing/2014/main" id="{A21A4364-6BA0-F6B2-3259-6CD73BA810C3}"/>
              </a:ext>
            </a:extLst>
          </p:cNvPr>
          <p:cNvSpPr>
            <a:spLocks noGrp="1"/>
          </p:cNvSpPr>
          <p:nvPr>
            <p:ph idx="1"/>
          </p:nvPr>
        </p:nvSpPr>
        <p:spPr>
          <a:xfrm>
            <a:off x="838200" y="1342571"/>
            <a:ext cx="10515600" cy="4834392"/>
          </a:xfrm>
        </p:spPr>
        <p:txBody>
          <a:bodyPr/>
          <a:lstStyle/>
          <a:p>
            <a:r>
              <a:rPr lang="en-US" sz="2000" dirty="0"/>
              <a:t>If total unactivated input(z) to neuron I in layer l+1 changes a tiny amount, how much the total final error(J) will change?</a:t>
            </a:r>
          </a:p>
          <a:p>
            <a:r>
              <a:rPr lang="en-US" sz="2000" dirty="0"/>
              <a:t>J(</a:t>
            </a:r>
            <a:r>
              <a:rPr lang="en-US" sz="2000" dirty="0">
                <a:latin typeface="Times New Roman" panose="02020603050405020304" pitchFamily="18" charset="0"/>
                <a:cs typeface="Times New Roman" panose="02020603050405020304" pitchFamily="18" charset="0"/>
              </a:rPr>
              <a:t>Ɵ): </a:t>
            </a:r>
            <a:r>
              <a:rPr lang="en-US" sz="2000" dirty="0"/>
              <a:t>The total error of the network.</a:t>
            </a:r>
          </a:p>
          <a:p>
            <a:r>
              <a:rPr lang="en-US" sz="2000" dirty="0"/>
              <a:t>Z </a:t>
            </a:r>
            <a:r>
              <a:rPr lang="en-US" sz="2000" baseline="-25000" dirty="0"/>
              <a:t>i</a:t>
            </a:r>
            <a:r>
              <a:rPr lang="en-US" sz="2000" baseline="30000" dirty="0"/>
              <a:t>l+1: </a:t>
            </a:r>
            <a:r>
              <a:rPr lang="en-US" sz="2000" dirty="0"/>
              <a:t>raw, weighted input value right before right before it passes through the activation function(like sigmoid or ReLU)</a:t>
            </a:r>
          </a:p>
          <a:p>
            <a:r>
              <a:rPr lang="en-US" sz="2000" dirty="0"/>
              <a:t>We call </a:t>
            </a:r>
            <a:r>
              <a:rPr lang="el-GR" sz="2000" dirty="0"/>
              <a:t>δ</a:t>
            </a:r>
            <a:r>
              <a:rPr lang="en-US" sz="2000" dirty="0"/>
              <a:t> the "error term" because it captures exactly how much a specific neuron is to blame for the network's bad guess.</a:t>
            </a:r>
          </a:p>
          <a:p>
            <a:pPr marL="0" indent="0">
              <a:buNone/>
            </a:pPr>
            <a:r>
              <a:rPr lang="en-US" sz="2000" dirty="0"/>
              <a:t>1. If  </a:t>
            </a:r>
            <a:r>
              <a:rPr lang="el-GR" sz="2000" b="1" dirty="0"/>
              <a:t>δ</a:t>
            </a:r>
            <a:r>
              <a:rPr lang="en-US" sz="2000" b="1" baseline="30000" dirty="0"/>
              <a:t>l +1</a:t>
            </a:r>
            <a:r>
              <a:rPr lang="en-US" sz="2000" b="1" dirty="0"/>
              <a:t> </a:t>
            </a:r>
            <a:r>
              <a:rPr lang="en-US" sz="2000" b="1" baseline="-25000" dirty="0"/>
              <a:t>I </a:t>
            </a:r>
            <a:r>
              <a:rPr lang="en-US" sz="2000" dirty="0"/>
              <a:t>is </a:t>
            </a:r>
            <a:r>
              <a:rPr lang="en-US" sz="2000" b="1" dirty="0"/>
              <a:t>near zero;</a:t>
            </a:r>
            <a:r>
              <a:rPr lang="en-US" sz="2000" dirty="0"/>
              <a:t> it means this neuron is perfectly balanced and its current state isn't hurting the network's performance.</a:t>
            </a:r>
          </a:p>
          <a:p>
            <a:pPr marL="0" indent="0">
              <a:buNone/>
            </a:pPr>
            <a:r>
              <a:rPr lang="en-US" sz="2000" dirty="0"/>
              <a:t>To see how the derivative results in </a:t>
            </a:r>
            <a:r>
              <a:rPr lang="el-GR" sz="2000" b="1" dirty="0"/>
              <a:t>δ</a:t>
            </a:r>
            <a:r>
              <a:rPr lang="en-US" sz="2000" b="1" baseline="30000" dirty="0"/>
              <a:t>l +1</a:t>
            </a:r>
            <a:r>
              <a:rPr lang="en-US" sz="2000" b="1" dirty="0"/>
              <a:t> </a:t>
            </a:r>
            <a:r>
              <a:rPr lang="en-US" sz="2000" b="1" baseline="-25000" dirty="0"/>
              <a:t>I </a:t>
            </a:r>
            <a:r>
              <a:rPr lang="en-US" sz="2000" dirty="0"/>
              <a:t>we have to unpack what </a:t>
            </a:r>
            <a:r>
              <a:rPr lang="el-GR" sz="2000" b="1" dirty="0"/>
              <a:t>δ</a:t>
            </a:r>
            <a:r>
              <a:rPr lang="en-US" sz="2000" b="1" baseline="30000" dirty="0"/>
              <a:t>l +1</a:t>
            </a:r>
            <a:r>
              <a:rPr lang="en-US" sz="2000" b="1" dirty="0"/>
              <a:t> </a:t>
            </a:r>
            <a:r>
              <a:rPr lang="en-US" sz="2000" b="1" baseline="-25000" dirty="0"/>
              <a:t>I </a:t>
            </a:r>
            <a:r>
              <a:rPr lang="en-US" sz="2000" dirty="0"/>
              <a:t>actually stands for. It a </a:t>
            </a:r>
            <a:r>
              <a:rPr lang="en-US" b="1" dirty="0"/>
              <a:t>definition</a:t>
            </a:r>
            <a:r>
              <a:rPr lang="en-US" sz="2000" dirty="0"/>
              <a:t> or a </a:t>
            </a:r>
            <a:r>
              <a:rPr lang="en-US" b="1" dirty="0"/>
              <a:t>shortcut symbol</a:t>
            </a:r>
            <a:r>
              <a:rPr lang="en-US" sz="2000" dirty="0"/>
              <a:t> invented by mathematicians to avoid writing a massive chain rule fraction over and over again,</a:t>
            </a:r>
          </a:p>
          <a:p>
            <a:pPr marL="0" indent="0">
              <a:buNone/>
            </a:pPr>
            <a:r>
              <a:rPr lang="en-US" sz="2000" dirty="0"/>
              <a:t>Here is the exact step-by-step breakdown of how that derivative expands into its final calculable form.</a:t>
            </a:r>
          </a:p>
          <a:p>
            <a:pPr marL="0" indent="0">
              <a:buNone/>
            </a:pPr>
            <a:endParaRPr lang="en-US" sz="2000" b="1" baseline="-25000" dirty="0"/>
          </a:p>
          <a:p>
            <a:pPr marL="0" indent="0">
              <a:buNone/>
            </a:pPr>
            <a:endParaRPr lang="en-US" dirty="0"/>
          </a:p>
          <a:p>
            <a:endParaRPr lang="en-US" baseline="30000" dirty="0"/>
          </a:p>
        </p:txBody>
      </p:sp>
    </p:spTree>
    <p:extLst>
      <p:ext uri="{BB962C8B-B14F-4D97-AF65-F5344CB8AC3E}">
        <p14:creationId xmlns:p14="http://schemas.microsoft.com/office/powerpoint/2010/main" val="15632630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B4C5205-997D-9119-AAAE-B189031721EC}"/>
                  </a:ext>
                </a:extLst>
              </p:cNvPr>
              <p:cNvSpPr>
                <a:spLocks noGrp="1"/>
              </p:cNvSpPr>
              <p:nvPr>
                <p:ph idx="1"/>
              </p:nvPr>
            </p:nvSpPr>
            <p:spPr>
              <a:xfrm>
                <a:off x="838200" y="1146629"/>
                <a:ext cx="10515600" cy="5030334"/>
              </a:xfrm>
            </p:spPr>
            <p:txBody>
              <a:bodyPr/>
              <a:lstStyle/>
              <a:p>
                <a:pPr marL="0" indent="0">
                  <a:buNone/>
                </a:pPr>
                <a:r>
                  <a:rPr lang="en-US" sz="2000" dirty="0"/>
                  <a:t>1. The Definitional Shortcut:</a:t>
                </a:r>
              </a:p>
              <a:p>
                <a:pPr marL="0" indent="0">
                  <a:buNone/>
                </a:pPr>
                <a:r>
                  <a:rPr lang="el-GR" sz="2000" b="1" dirty="0">
                    <a:latin typeface="Arial Black" panose="020B0A04020102020204" pitchFamily="34" charset="0"/>
                  </a:rPr>
                  <a:t>δ</a:t>
                </a:r>
                <a:r>
                  <a:rPr lang="en-US" sz="2000" b="1" baseline="30000" dirty="0">
                    <a:latin typeface="Arial Black" panose="020B0A04020102020204" pitchFamily="34" charset="0"/>
                  </a:rPr>
                  <a:t>l +1 </a:t>
                </a:r>
                <a:r>
                  <a:rPr lang="en-US" sz="2000" b="1" baseline="-25000" dirty="0">
                    <a:latin typeface="Arial Black" panose="020B0A04020102020204" pitchFamily="34" charset="0"/>
                  </a:rPr>
                  <a:t>I =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𝛿</m:t>
                        </m:r>
                        <m:r>
                          <m:rPr>
                            <m:nor/>
                          </m:rPr>
                          <a:rPr lang="en-US" sz="2000" i="0">
                            <a:latin typeface="Cambria Math" panose="02040503050406030204" pitchFamily="18" charset="0"/>
                          </a:rPr>
                          <m:t>J</m:t>
                        </m:r>
                        <m:r>
                          <a:rPr lang="en-US" sz="2000" i="1" dirty="0">
                            <a:latin typeface="Cambria Math" panose="02040503050406030204" pitchFamily="18" charset="0"/>
                            <a:cs typeface="Times New Roman" panose="02020603050405020304" pitchFamily="18" charset="0"/>
                          </a:rPr>
                          <m:t>(Ɵ )</m:t>
                        </m:r>
                      </m:num>
                      <m:den>
                        <m:r>
                          <a:rPr lang="en-US" sz="2000" i="1">
                            <a:latin typeface="Cambria Math" panose="02040503050406030204" pitchFamily="18" charset="0"/>
                          </a:rPr>
                          <m:t>𝛿</m:t>
                        </m:r>
                        <m:r>
                          <m:rPr>
                            <m:nor/>
                          </m:rPr>
                          <a:rPr lang="en-US" sz="2000" i="0" dirty="0">
                            <a:latin typeface="Arial Black" panose="020B0A04020102020204" pitchFamily="34" charset="0"/>
                          </a:rPr>
                          <m:t>z </m:t>
                        </m:r>
                        <m:r>
                          <m:rPr>
                            <m:nor/>
                          </m:rPr>
                          <a:rPr lang="en-US" sz="2000" i="0" baseline="-25000" dirty="0">
                            <a:latin typeface="Arial Black" panose="020B0A04020102020204" pitchFamily="34" charset="0"/>
                          </a:rPr>
                          <m:t>i</m:t>
                        </m:r>
                        <m:r>
                          <m:rPr>
                            <m:nor/>
                          </m:rPr>
                          <a:rPr lang="en-US" sz="2000" i="0" baseline="30000" dirty="0">
                            <a:latin typeface="Arial Black" panose="020B0A04020102020204" pitchFamily="34" charset="0"/>
                          </a:rPr>
                          <m:t>l+1</m:t>
                        </m:r>
                      </m:den>
                    </m:f>
                    <m:r>
                      <a:rPr lang="en-US" sz="2000" i="1" baseline="30000" dirty="0">
                        <a:latin typeface="Cambria Math" panose="02040503050406030204" pitchFamily="18" charset="0"/>
                      </a:rPr>
                      <m:t> </m:t>
                    </m:r>
                  </m:oMath>
                </a14:m>
                <a:endParaRPr lang="en-US" b="1" baseline="-25000" dirty="0">
                  <a:latin typeface="Arial Black" panose="020B0A04020102020204" pitchFamily="34" charset="0"/>
                </a:endParaRPr>
              </a:p>
              <a:p>
                <a:r>
                  <a:rPr lang="en-US" sz="2000" dirty="0"/>
                  <a:t>We are simply giving a short name (δ) to the rate of change of the total cost with respect to the raw input of that neuron.</a:t>
                </a:r>
              </a:p>
              <a:p>
                <a:pPr marL="0" indent="0">
                  <a:buNone/>
                </a:pPr>
                <a:r>
                  <a:rPr lang="en-US" sz="2000" dirty="0"/>
                  <a:t>2. How the Derivative is Actually Solved (The Output Layer Case)</a:t>
                </a:r>
              </a:p>
              <a:p>
                <a:r>
                  <a:rPr lang="en-US" sz="2000" dirty="0"/>
                  <a:t>Let's look at what happens if layer l+1 is the </a:t>
                </a:r>
                <a:r>
                  <a:rPr lang="en-US" sz="2000" b="1" dirty="0"/>
                  <a:t>very last layer (the output layer)</a:t>
                </a:r>
                <a:r>
                  <a:rPr lang="en-US" sz="2000" dirty="0"/>
                  <a:t> of the network</a:t>
                </a:r>
              </a:p>
              <a:p>
                <a:r>
                  <a:rPr lang="en-US" sz="2000" dirty="0"/>
                  <a:t>The total cost J(</a:t>
                </a:r>
                <a:r>
                  <a:rPr lang="en-US" sz="2000" dirty="0">
                    <a:latin typeface="Times New Roman" panose="02020603050405020304" pitchFamily="18" charset="0"/>
                    <a:cs typeface="Times New Roman" panose="02020603050405020304" pitchFamily="18" charset="0"/>
                  </a:rPr>
                  <a:t>Ɵ)</a:t>
                </a:r>
                <a:r>
                  <a:rPr lang="en-US" sz="2000" dirty="0"/>
                  <a:t> depends on the final activation a</a:t>
                </a:r>
                <a:r>
                  <a:rPr lang="en-US" sz="2000" baseline="-25000" dirty="0"/>
                  <a:t>i</a:t>
                </a:r>
                <a:r>
                  <a:rPr lang="en-US" sz="2000" dirty="0"/>
                  <a:t> </a:t>
                </a:r>
                <a:r>
                  <a:rPr lang="en-US" sz="2000" baseline="30000" dirty="0"/>
                  <a:t>l+1</a:t>
                </a:r>
                <a:r>
                  <a:rPr lang="en-US" sz="2000" dirty="0"/>
                  <a:t> , and that activation depends on the raw input z </a:t>
                </a:r>
                <a:r>
                  <a:rPr lang="en-US" sz="2000" baseline="-25000" dirty="0"/>
                  <a:t>i</a:t>
                </a:r>
                <a:r>
                  <a:rPr lang="en-US" sz="2000" baseline="30000" dirty="0"/>
                  <a:t>l+1  </a:t>
                </a:r>
                <a:r>
                  <a:rPr lang="en-US" sz="2000" dirty="0"/>
                  <a:t>. Because of this dependency, we must use the </a:t>
                </a:r>
                <a:r>
                  <a:rPr lang="en-US" b="1" dirty="0"/>
                  <a:t>Calculus Chain rule</a:t>
                </a:r>
              </a:p>
              <a:p>
                <a:pPr marL="0" indent="0">
                  <a:buNone/>
                </a:pPr>
                <a:r>
                  <a:rPr lang="en-US" sz="2000" dirty="0"/>
                  <a:t>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𝛿</m:t>
                        </m:r>
                        <m:r>
                          <a:rPr lang="en-US" sz="2000" i="1">
                            <a:latin typeface="Cambria Math" panose="02040503050406030204" pitchFamily="18" charset="0"/>
                          </a:rPr>
                          <m:t>𝐽</m:t>
                        </m:r>
                        <m:r>
                          <a:rPr lang="en-US" sz="2000" i="1">
                            <a:latin typeface="Cambria Math" panose="02040503050406030204" pitchFamily="18" charset="0"/>
                          </a:rPr>
                          <m:t>(Ɵ)</m:t>
                        </m:r>
                      </m:num>
                      <m:den>
                        <m:r>
                          <a:rPr lang="en-US" sz="2000" i="1">
                            <a:latin typeface="Cambria Math" panose="02040503050406030204" pitchFamily="18" charset="0"/>
                          </a:rPr>
                          <m:t>𝛿</m:t>
                        </m:r>
                        <m:r>
                          <m:rPr>
                            <m:nor/>
                          </m:rPr>
                          <a:rPr lang="en-US" sz="2000" i="0">
                            <a:latin typeface="Cambria Math" panose="02040503050406030204" pitchFamily="18" charset="0"/>
                          </a:rPr>
                          <m:t> </m:t>
                        </m:r>
                        <m:r>
                          <m:rPr>
                            <m:nor/>
                          </m:rPr>
                          <a:rPr lang="en-US" sz="2000" i="0" dirty="0"/>
                          <m:t>z </m:t>
                        </m:r>
                        <m:r>
                          <m:rPr>
                            <m:nor/>
                          </m:rPr>
                          <a:rPr lang="en-US" sz="2000" i="0" baseline="-25000" dirty="0"/>
                          <m:t>i</m:t>
                        </m:r>
                        <m:r>
                          <m:rPr>
                            <m:nor/>
                          </m:rPr>
                          <a:rPr lang="en-US" sz="2000" i="0" baseline="30000" dirty="0"/>
                          <m:t>l+1)</m:t>
                        </m:r>
                      </m:den>
                    </m:f>
                  </m:oMath>
                </a14:m>
                <a:r>
                  <a:rPr lang="en-US" sz="2000" dirty="0"/>
                  <a:t>  =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𝛿</m:t>
                        </m:r>
                        <m:r>
                          <m:rPr>
                            <m:nor/>
                          </m:rPr>
                          <a:rPr lang="en-US" sz="2000" i="0">
                            <a:latin typeface="Cambria Math" panose="02040503050406030204" pitchFamily="18" charset="0"/>
                          </a:rPr>
                          <m:t> </m:t>
                        </m:r>
                        <m:r>
                          <m:rPr>
                            <m:nor/>
                          </m:rPr>
                          <a:rPr lang="en-US" sz="2000" b="0" i="0" smtClean="0">
                            <a:latin typeface="Cambria Math" panose="02040503050406030204" pitchFamily="18" charset="0"/>
                          </a:rPr>
                          <m:t>J</m:t>
                        </m:r>
                        <m:r>
                          <a:rPr lang="en-US" sz="2000" b="0" i="1" smtClean="0">
                            <a:latin typeface="Cambria Math" panose="02040503050406030204" pitchFamily="18" charset="0"/>
                          </a:rPr>
                          <m:t>(</m:t>
                        </m:r>
                        <m:r>
                          <a:rPr lang="en-US" sz="2000" i="1">
                            <a:latin typeface="Cambria Math" panose="02040503050406030204" pitchFamily="18" charset="0"/>
                          </a:rPr>
                          <m:t>Ɵ</m:t>
                        </m:r>
                        <m:r>
                          <a:rPr lang="en-US" sz="2000" b="0" i="1" smtClean="0">
                            <a:latin typeface="Cambria Math" panose="02040503050406030204" pitchFamily="18" charset="0"/>
                          </a:rPr>
                          <m:t>)</m:t>
                        </m:r>
                      </m:num>
                      <m:den>
                        <m:r>
                          <a:rPr lang="en-US" sz="2000" i="1">
                            <a:latin typeface="Cambria Math" panose="02040503050406030204" pitchFamily="18" charset="0"/>
                          </a:rPr>
                          <m:t>𝛿</m:t>
                        </m:r>
                        <m:r>
                          <m:rPr>
                            <m:nor/>
                          </m:rPr>
                          <a:rPr lang="en-US" sz="2000" b="0" i="0" smtClean="0">
                            <a:latin typeface="Cambria Math" panose="02040503050406030204" pitchFamily="18" charset="0"/>
                          </a:rPr>
                          <m:t>a </m:t>
                        </m:r>
                        <m:r>
                          <m:rPr>
                            <m:nor/>
                          </m:rPr>
                          <a:rPr lang="en-US" sz="2000" b="0" i="0" baseline="-25000" smtClean="0">
                            <a:latin typeface="Cambria Math" panose="02040503050406030204" pitchFamily="18" charset="0"/>
                          </a:rPr>
                          <m:t>i</m:t>
                        </m:r>
                        <m:r>
                          <m:rPr>
                            <m:nor/>
                          </m:rPr>
                          <a:rPr lang="en-US" sz="2000" b="0" i="0" baseline="30000" smtClean="0">
                            <a:latin typeface="Cambria Math" panose="02040503050406030204" pitchFamily="18" charset="0"/>
                          </a:rPr>
                          <m:t>l+1</m:t>
                        </m:r>
                      </m:den>
                    </m:f>
                    <m:r>
                      <a:rPr lang="en-US" sz="2000" i="1" baseline="-25000" dirty="0">
                        <a:latin typeface="Cambria Math" panose="02040503050406030204" pitchFamily="18" charset="0"/>
                        <a:cs typeface="Times New Roman" panose="02020603050405020304" pitchFamily="18" charset="0"/>
                      </a:rPr>
                      <m:t> </m:t>
                    </m:r>
                  </m:oMath>
                </a14:m>
                <a:r>
                  <a:rPr lang="en-US" sz="2000" dirty="0"/>
                  <a:t> x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𝛿</m:t>
                        </m:r>
                        <m:r>
                          <a:rPr lang="en-US" sz="2000" b="0" i="1" smtClean="0">
                            <a:latin typeface="Cambria Math" panose="02040503050406030204" pitchFamily="18" charset="0"/>
                          </a:rPr>
                          <m:t>𝑎</m:t>
                        </m:r>
                        <m:r>
                          <a:rPr lang="en-US" sz="2000" b="0" i="1" baseline="-25000" smtClean="0">
                            <a:latin typeface="Cambria Math" panose="02040503050406030204" pitchFamily="18" charset="0"/>
                          </a:rPr>
                          <m:t>𝑖</m:t>
                        </m:r>
                        <m:r>
                          <a:rPr lang="en-US" sz="2000" b="0" i="1" smtClean="0">
                            <a:latin typeface="Cambria Math" panose="02040503050406030204" pitchFamily="18" charset="0"/>
                          </a:rPr>
                          <m:t> </m:t>
                        </m:r>
                        <m:r>
                          <a:rPr lang="en-US" sz="2000" b="0" i="1" baseline="30000" smtClean="0">
                            <a:latin typeface="Cambria Math" panose="02040503050406030204" pitchFamily="18" charset="0"/>
                          </a:rPr>
                          <m:t>𝑙</m:t>
                        </m:r>
                        <m:r>
                          <a:rPr lang="en-US" sz="2000" b="0" i="1" baseline="30000" smtClean="0">
                            <a:latin typeface="Cambria Math" panose="02040503050406030204" pitchFamily="18" charset="0"/>
                          </a:rPr>
                          <m:t>+1</m:t>
                        </m:r>
                      </m:num>
                      <m:den>
                        <m:r>
                          <a:rPr lang="en-US" sz="2000" i="1">
                            <a:latin typeface="Cambria Math" panose="02040503050406030204" pitchFamily="18" charset="0"/>
                          </a:rPr>
                          <m:t>𝛿</m:t>
                        </m:r>
                        <m:r>
                          <m:rPr>
                            <m:nor/>
                          </m:rPr>
                          <a:rPr lang="en-US" sz="2000" i="0" dirty="0"/>
                          <m:t>z </m:t>
                        </m:r>
                        <m:r>
                          <m:rPr>
                            <m:nor/>
                          </m:rPr>
                          <a:rPr lang="en-US" sz="2000" i="0" baseline="-25000" dirty="0"/>
                          <m:t>i</m:t>
                        </m:r>
                        <m:r>
                          <m:rPr>
                            <m:nor/>
                          </m:rPr>
                          <a:rPr lang="en-US" sz="2000" i="0" baseline="30000" dirty="0"/>
                          <m:t>l+1</m:t>
                        </m:r>
                      </m:den>
                    </m:f>
                  </m:oMath>
                </a14:m>
                <a:endParaRPr lang="en-US" sz="2000" dirty="0"/>
              </a:p>
              <a:p>
                <a:pPr marL="0" indent="0">
                  <a:buNone/>
                </a:pPr>
                <a:r>
                  <a:rPr lang="en-US" sz="2000" dirty="0"/>
                  <a:t>		</a:t>
                </a:r>
                <a:br>
                  <a:rPr lang="en-US" sz="2000" dirty="0"/>
                </a:br>
                <a:endParaRPr lang="en-US" sz="2000" dirty="0"/>
              </a:p>
              <a:p>
                <a:endParaRPr lang="en-US" dirty="0"/>
              </a:p>
            </p:txBody>
          </p:sp>
        </mc:Choice>
        <mc:Fallback xmlns="">
          <p:sp>
            <p:nvSpPr>
              <p:cNvPr id="3" name="Content Placeholder 2">
                <a:extLst>
                  <a:ext uri="{FF2B5EF4-FFF2-40B4-BE49-F238E27FC236}">
                    <a16:creationId xmlns:a16="http://schemas.microsoft.com/office/drawing/2014/main" id="{8B4C5205-997D-9119-AAAE-B189031721EC}"/>
                  </a:ext>
                </a:extLst>
              </p:cNvPr>
              <p:cNvSpPr>
                <a:spLocks noGrp="1" noRot="1" noChangeAspect="1" noMove="1" noResize="1" noEditPoints="1" noAdjustHandles="1" noChangeArrowheads="1" noChangeShapeType="1" noTextEdit="1"/>
              </p:cNvSpPr>
              <p:nvPr>
                <p:ph idx="1"/>
              </p:nvPr>
            </p:nvSpPr>
            <p:spPr>
              <a:xfrm>
                <a:off x="838200" y="1146629"/>
                <a:ext cx="10515600" cy="5030334"/>
              </a:xfrm>
              <a:blipFill>
                <a:blip r:embed="rId2"/>
                <a:stretch>
                  <a:fillRect l="-638" t="-1212"/>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5E805A5A-7B91-B018-F152-8DE53212E60C}"/>
              </a:ext>
            </a:extLst>
          </p:cNvPr>
          <p:cNvPicPr>
            <a:picLocks noChangeAspect="1"/>
          </p:cNvPicPr>
          <p:nvPr/>
        </p:nvPicPr>
        <p:blipFill>
          <a:blip r:embed="rId3"/>
          <a:stretch>
            <a:fillRect/>
          </a:stretch>
        </p:blipFill>
        <p:spPr>
          <a:xfrm>
            <a:off x="3713710" y="5015949"/>
            <a:ext cx="2483890" cy="695422"/>
          </a:xfrm>
          <a:prstGeom prst="rect">
            <a:avLst/>
          </a:prstGeom>
        </p:spPr>
      </p:pic>
    </p:spTree>
    <p:extLst>
      <p:ext uri="{BB962C8B-B14F-4D97-AF65-F5344CB8AC3E}">
        <p14:creationId xmlns:p14="http://schemas.microsoft.com/office/powerpoint/2010/main" val="22540474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BA93EF4-767C-615E-8D21-C64D8B3C0AFD}"/>
                  </a:ext>
                </a:extLst>
              </p:cNvPr>
              <p:cNvSpPr>
                <a:spLocks noGrp="1"/>
              </p:cNvSpPr>
              <p:nvPr>
                <p:ph idx="1"/>
              </p:nvPr>
            </p:nvSpPr>
            <p:spPr>
              <a:xfrm>
                <a:off x="838200" y="638629"/>
                <a:ext cx="10515600" cy="5538334"/>
              </a:xfrm>
            </p:spPr>
            <p:txBody>
              <a:bodyPr>
                <a:normAutofit fontScale="92500" lnSpcReduction="20000"/>
              </a:bodyPr>
              <a:lstStyle/>
              <a:p>
                <a:r>
                  <a:rPr lang="en-US" sz="2000" dirty="0"/>
                  <a:t>Now, let's solve those two individual parts:</a:t>
                </a:r>
              </a:p>
              <a:p>
                <a:r>
                  <a:rPr lang="en-US" sz="2000" dirty="0">
                    <a:latin typeface="Arial Black" panose="020B0A04020102020204" pitchFamily="34" charset="0"/>
                  </a:rPr>
                  <a:t>Part A: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𝛿</m:t>
                        </m:r>
                        <m:r>
                          <a:rPr lang="en-US" sz="2000" i="1">
                            <a:latin typeface="Cambria Math" panose="02040503050406030204" pitchFamily="18" charset="0"/>
                          </a:rPr>
                          <m:t>𝑎𝑖</m:t>
                        </m:r>
                        <m:r>
                          <a:rPr lang="en-US" sz="2000" i="1">
                            <a:latin typeface="Cambria Math" panose="02040503050406030204" pitchFamily="18" charset="0"/>
                          </a:rPr>
                          <m:t> </m:t>
                        </m:r>
                        <m:r>
                          <a:rPr lang="en-US" sz="2000" i="1" baseline="30000">
                            <a:latin typeface="Cambria Math" panose="02040503050406030204" pitchFamily="18" charset="0"/>
                          </a:rPr>
                          <m:t>𝑙</m:t>
                        </m:r>
                        <m:r>
                          <a:rPr lang="en-US" sz="2000" i="1" baseline="30000">
                            <a:latin typeface="Cambria Math" panose="02040503050406030204" pitchFamily="18" charset="0"/>
                          </a:rPr>
                          <m:t>+1</m:t>
                        </m:r>
                      </m:num>
                      <m:den>
                        <m:r>
                          <a:rPr lang="en-US" sz="2000" i="1">
                            <a:latin typeface="Cambria Math" panose="02040503050406030204" pitchFamily="18" charset="0"/>
                          </a:rPr>
                          <m:t>𝛿</m:t>
                        </m:r>
                        <m:r>
                          <m:rPr>
                            <m:nor/>
                          </m:rPr>
                          <a:rPr lang="en-US" sz="2000" i="0" dirty="0">
                            <a:latin typeface="Arial Black" panose="020B0A04020102020204" pitchFamily="34" charset="0"/>
                          </a:rPr>
                          <m:t>z </m:t>
                        </m:r>
                        <m:r>
                          <m:rPr>
                            <m:nor/>
                          </m:rPr>
                          <a:rPr lang="en-US" sz="2000" i="0" baseline="-25000" dirty="0">
                            <a:latin typeface="Arial Black" panose="020B0A04020102020204" pitchFamily="34" charset="0"/>
                          </a:rPr>
                          <m:t>i</m:t>
                        </m:r>
                        <m:r>
                          <m:rPr>
                            <m:nor/>
                          </m:rPr>
                          <a:rPr lang="en-US" sz="2000" i="0" baseline="30000" dirty="0">
                            <a:latin typeface="Arial Black" panose="020B0A04020102020204" pitchFamily="34" charset="0"/>
                          </a:rPr>
                          <m:t>l+1</m:t>
                        </m:r>
                      </m:den>
                    </m:f>
                    <m:r>
                      <a:rPr lang="en-US" sz="2000" i="1" baseline="30000" dirty="0">
                        <a:latin typeface="Cambria Math" panose="02040503050406030204" pitchFamily="18" charset="0"/>
                      </a:rPr>
                      <m:t> </m:t>
                    </m:r>
                  </m:oMath>
                </a14:m>
                <a:r>
                  <a:rPr lang="en-US" sz="2000" dirty="0">
                    <a:latin typeface="Arial Black" panose="020B0A04020102020204" pitchFamily="34" charset="0"/>
                  </a:rPr>
                  <a:t>  (The Activation Derivative)</a:t>
                </a:r>
              </a:p>
              <a:p>
                <a:r>
                  <a:rPr lang="en-US" sz="2000" dirty="0"/>
                  <a:t>The activation is just the raw input passed through an activation function, like the Sigmoid function   ϭ(z).</a:t>
                </a:r>
              </a:p>
              <a:p>
                <a:r>
                  <a:rPr lang="en-US" sz="2000" dirty="0"/>
                  <a:t>So, a</a:t>
                </a:r>
                <a:r>
                  <a:rPr lang="en-US" sz="2000" baseline="-25000" dirty="0"/>
                  <a:t>i</a:t>
                </a:r>
                <a:r>
                  <a:rPr lang="en-US" sz="2000" dirty="0"/>
                  <a:t> </a:t>
                </a:r>
                <a:r>
                  <a:rPr lang="en-US" sz="2000" baseline="30000" dirty="0"/>
                  <a:t>l+1   </a:t>
                </a:r>
                <a:r>
                  <a:rPr lang="en-US" sz="2000" dirty="0"/>
                  <a:t>= ϭ(z</a:t>
                </a:r>
                <a:r>
                  <a:rPr lang="en-US" sz="2000" baseline="-25000" dirty="0"/>
                  <a:t>i</a:t>
                </a:r>
                <a:r>
                  <a:rPr lang="en-US" sz="2000" dirty="0"/>
                  <a:t> </a:t>
                </a:r>
                <a:r>
                  <a:rPr lang="en-US" sz="2000" baseline="30000" dirty="0"/>
                  <a:t>l +1</a:t>
                </a:r>
                <a:r>
                  <a:rPr lang="en-US" sz="2000" dirty="0"/>
                  <a:t>)</a:t>
                </a:r>
              </a:p>
              <a:p>
                <a:r>
                  <a:rPr lang="en-US" sz="2000" dirty="0"/>
                  <a:t>The derivative of this term is simply the derivative of your activation function: ϭ’(z</a:t>
                </a:r>
                <a:r>
                  <a:rPr lang="en-US" sz="2000" baseline="-25000" dirty="0"/>
                  <a:t>i</a:t>
                </a:r>
                <a:r>
                  <a:rPr lang="en-US" sz="2000" dirty="0"/>
                  <a:t> </a:t>
                </a:r>
                <a:r>
                  <a:rPr lang="en-US" sz="2000" baseline="30000" dirty="0"/>
                  <a:t>l +1</a:t>
                </a:r>
                <a:r>
                  <a:rPr lang="en-US" sz="2000" dirty="0"/>
                  <a:t>)</a:t>
                </a:r>
                <a:r>
                  <a:rPr lang="en-US" sz="2000" dirty="0">
                    <a:sym typeface="Wingdings" panose="05000000000000000000" pitchFamily="2" charset="2"/>
                  </a:rPr>
                  <a:t> check next slide</a:t>
                </a:r>
                <a:endParaRPr lang="en-US" sz="2000" dirty="0"/>
              </a:p>
              <a:p>
                <a:r>
                  <a:rPr lang="en-US" sz="2000" dirty="0">
                    <a:latin typeface="Arial Black" panose="020B0A04020102020204" pitchFamily="34" charset="0"/>
                  </a:rPr>
                  <a:t>Part B: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𝛿</m:t>
                        </m:r>
                        <m:r>
                          <m:rPr>
                            <m:nor/>
                          </m:rPr>
                          <a:rPr lang="en-US" sz="2000" i="0">
                            <a:latin typeface="Cambria Math" panose="02040503050406030204" pitchFamily="18" charset="0"/>
                          </a:rPr>
                          <m:t> J</m:t>
                        </m:r>
                        <m:r>
                          <a:rPr lang="en-US" sz="2000" i="1">
                            <a:latin typeface="Cambria Math" panose="02040503050406030204" pitchFamily="18" charset="0"/>
                          </a:rPr>
                          <m:t>(Ɵ)</m:t>
                        </m:r>
                      </m:num>
                      <m:den>
                        <m:r>
                          <a:rPr lang="en-US" sz="2000" i="1">
                            <a:latin typeface="Cambria Math" panose="02040503050406030204" pitchFamily="18" charset="0"/>
                          </a:rPr>
                          <m:t>𝛿</m:t>
                        </m:r>
                        <m:r>
                          <m:rPr>
                            <m:nor/>
                          </m:rPr>
                          <a:rPr lang="en-US" sz="2000" i="0">
                            <a:latin typeface="Cambria Math" panose="02040503050406030204" pitchFamily="18" charset="0"/>
                          </a:rPr>
                          <m:t>a </m:t>
                        </m:r>
                        <m:r>
                          <m:rPr>
                            <m:nor/>
                          </m:rPr>
                          <a:rPr lang="en-US" sz="2000" i="0" baseline="-25000">
                            <a:latin typeface="Cambria Math" panose="02040503050406030204" pitchFamily="18" charset="0"/>
                          </a:rPr>
                          <m:t>i</m:t>
                        </m:r>
                        <m:r>
                          <m:rPr>
                            <m:nor/>
                          </m:rPr>
                          <a:rPr lang="en-US" sz="2000" i="0" baseline="30000">
                            <a:latin typeface="Cambria Math" panose="02040503050406030204" pitchFamily="18" charset="0"/>
                          </a:rPr>
                          <m:t>l+1</m:t>
                        </m:r>
                      </m:den>
                    </m:f>
                    <m:r>
                      <a:rPr lang="en-US" sz="2000" i="1" baseline="-25000" dirty="0">
                        <a:latin typeface="Cambria Math" panose="02040503050406030204" pitchFamily="18" charset="0"/>
                        <a:cs typeface="Times New Roman" panose="02020603050405020304" pitchFamily="18" charset="0"/>
                      </a:rPr>
                      <m:t> </m:t>
                    </m:r>
                  </m:oMath>
                </a14:m>
                <a:r>
                  <a:rPr lang="en-US" sz="2000" dirty="0"/>
                  <a:t>(The Error Change)</a:t>
                </a:r>
              </a:p>
              <a:p>
                <a:r>
                  <a:rPr lang="en-US" sz="2000" dirty="0"/>
                  <a:t>If we use a simple Mean Squared Error loss function for a target output y</a:t>
                </a:r>
                <a:r>
                  <a:rPr lang="en-US" sz="2000" baseline="-25000" dirty="0"/>
                  <a:t>i </a:t>
                </a:r>
                <a:r>
                  <a:rPr lang="en-US" sz="2000" dirty="0"/>
                  <a:t>:</a:t>
                </a:r>
              </a:p>
              <a:p>
                <a:r>
                  <a:rPr lang="en-US" sz="2000" dirty="0"/>
                  <a:t>J =  ½ (a</a:t>
                </a:r>
                <a:r>
                  <a:rPr lang="en-US" sz="2000" baseline="-25000" dirty="0"/>
                  <a:t>i</a:t>
                </a:r>
                <a:r>
                  <a:rPr lang="en-US" sz="2000" dirty="0"/>
                  <a:t> </a:t>
                </a:r>
                <a:r>
                  <a:rPr lang="en-US" sz="2000" baseline="30000" dirty="0"/>
                  <a:t>l+1  </a:t>
                </a:r>
                <a:r>
                  <a:rPr lang="en-US" sz="2000" dirty="0"/>
                  <a:t>- y</a:t>
                </a:r>
                <a:r>
                  <a:rPr lang="en-US" sz="2000" baseline="-25000" dirty="0"/>
                  <a:t>i </a:t>
                </a:r>
                <a:r>
                  <a:rPr lang="en-US" sz="2000" dirty="0"/>
                  <a:t> )</a:t>
                </a:r>
                <a:r>
                  <a:rPr lang="en-US" sz="2000" baseline="30000" dirty="0"/>
                  <a:t>2 </a:t>
                </a:r>
                <a:r>
                  <a:rPr lang="en-US" sz="2000" dirty="0"/>
                  <a:t> </a:t>
                </a:r>
              </a:p>
              <a:p>
                <a:r>
                  <a:rPr lang="en-US" sz="2000" dirty="0"/>
                  <a:t>Taking the derivative with respect to a</a:t>
                </a:r>
                <a:r>
                  <a:rPr lang="en-US" sz="2000" baseline="-25000" dirty="0"/>
                  <a:t>i</a:t>
                </a:r>
                <a:r>
                  <a:rPr lang="en-US" sz="2000" dirty="0"/>
                  <a:t> </a:t>
                </a:r>
                <a:r>
                  <a:rPr lang="en-US" sz="2000" baseline="30000" dirty="0"/>
                  <a:t>l+1 </a:t>
                </a:r>
                <a:r>
                  <a:rPr lang="en-US" sz="2000" dirty="0"/>
                  <a:t>using the power rule gives: (a</a:t>
                </a:r>
                <a:r>
                  <a:rPr lang="en-US" sz="2000" baseline="-25000" dirty="0"/>
                  <a:t>i</a:t>
                </a:r>
                <a:r>
                  <a:rPr lang="en-US" sz="2000" dirty="0"/>
                  <a:t> </a:t>
                </a:r>
                <a:r>
                  <a:rPr lang="en-US" sz="2000" baseline="30000" dirty="0"/>
                  <a:t>l+1  </a:t>
                </a:r>
                <a:r>
                  <a:rPr lang="en-US" sz="2000" dirty="0"/>
                  <a:t>- y</a:t>
                </a:r>
                <a:r>
                  <a:rPr lang="en-US" sz="2000" baseline="-25000" dirty="0"/>
                  <a:t>i </a:t>
                </a:r>
                <a:r>
                  <a:rPr lang="en-US" sz="2000" dirty="0"/>
                  <a:t>)</a:t>
                </a:r>
              </a:p>
              <a:p>
                <a:pPr marL="0" indent="0">
                  <a:buNone/>
                </a:pPr>
                <a:r>
                  <a:rPr lang="en-US" sz="2000" dirty="0">
                    <a:latin typeface="Arial Black" panose="020B0A04020102020204" pitchFamily="34" charset="0"/>
                  </a:rPr>
                  <a:t>The Final Assembled Result:</a:t>
                </a:r>
              </a:p>
              <a:p>
                <a:pPr marL="0" indent="0">
                  <a:buNone/>
                </a:pPr>
                <a:r>
                  <a:rPr lang="en-US" sz="2000" dirty="0">
                    <a:latin typeface="Arial Black" panose="020B0A04020102020204" pitchFamily="34" charset="0"/>
                  </a:rPr>
                  <a:t>	</a:t>
                </a:r>
                <a:r>
                  <a:rPr lang="en-US" sz="2000" dirty="0">
                    <a:latin typeface="Times New Roman" panose="02020603050405020304" pitchFamily="18" charset="0"/>
                    <a:cs typeface="Times New Roman" panose="02020603050405020304" pitchFamily="18" charset="0"/>
                  </a:rPr>
                  <a:t>∂(Ɵ)/ ∂ z</a:t>
                </a:r>
                <a:r>
                  <a:rPr lang="en-US" sz="2000" baseline="-25000" dirty="0">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a:t>
                </a:r>
                <a:r>
                  <a:rPr lang="en-US" sz="2000" baseline="30000" dirty="0">
                    <a:latin typeface="Times New Roman" panose="02020603050405020304" pitchFamily="18" charset="0"/>
                    <a:cs typeface="Times New Roman" panose="02020603050405020304" pitchFamily="18" charset="0"/>
                  </a:rPr>
                  <a:t>l+1</a:t>
                </a:r>
                <a:r>
                  <a:rPr lang="en-US" sz="2000" dirty="0">
                    <a:latin typeface="Arial Black" panose="020B0A04020102020204" pitchFamily="34" charset="0"/>
                  </a:rPr>
                  <a:t> =</a:t>
                </a:r>
                <a:r>
                  <a:rPr lang="en-US" sz="2000" dirty="0"/>
                  <a:t> (a</a:t>
                </a:r>
                <a:r>
                  <a:rPr lang="en-US" sz="2000" baseline="-25000" dirty="0"/>
                  <a:t>i</a:t>
                </a:r>
                <a:r>
                  <a:rPr lang="en-US" sz="2000" dirty="0"/>
                  <a:t> </a:t>
                </a:r>
                <a:r>
                  <a:rPr lang="en-US" sz="2000" baseline="30000" dirty="0"/>
                  <a:t>l+1  </a:t>
                </a:r>
                <a:r>
                  <a:rPr lang="en-US" sz="2000" dirty="0"/>
                  <a:t>- y</a:t>
                </a:r>
                <a:r>
                  <a:rPr lang="en-US" sz="2000" baseline="-25000" dirty="0"/>
                  <a:t>i </a:t>
                </a:r>
                <a:r>
                  <a:rPr lang="en-US" sz="2000" dirty="0"/>
                  <a:t>). ϭ’(z</a:t>
                </a:r>
                <a:r>
                  <a:rPr lang="en-US" sz="2000" baseline="-25000" dirty="0"/>
                  <a:t>i</a:t>
                </a:r>
                <a:r>
                  <a:rPr lang="en-US" sz="2000" dirty="0"/>
                  <a:t> </a:t>
                </a:r>
                <a:r>
                  <a:rPr lang="en-US" sz="2000" baseline="30000" dirty="0"/>
                  <a:t>l +1</a:t>
                </a:r>
                <a:r>
                  <a:rPr lang="en-US" sz="2000" dirty="0"/>
                  <a:t>) </a:t>
                </a:r>
              </a:p>
              <a:p>
                <a:pPr marL="0" indent="0">
                  <a:buNone/>
                </a:pPr>
                <a:r>
                  <a:rPr lang="en-US" sz="2000" dirty="0"/>
                  <a:t>Because writing (a</a:t>
                </a:r>
                <a:r>
                  <a:rPr lang="en-US" sz="2000" baseline="-25000" dirty="0"/>
                  <a:t>i</a:t>
                </a:r>
                <a:r>
                  <a:rPr lang="en-US" sz="2000" dirty="0"/>
                  <a:t> </a:t>
                </a:r>
                <a:r>
                  <a:rPr lang="en-US" sz="2000" baseline="30000" dirty="0"/>
                  <a:t>l+1  </a:t>
                </a:r>
                <a:r>
                  <a:rPr lang="en-US" sz="2000" dirty="0"/>
                  <a:t>- y</a:t>
                </a:r>
                <a:r>
                  <a:rPr lang="en-US" sz="2000" baseline="-25000" dirty="0"/>
                  <a:t>i </a:t>
                </a:r>
                <a:r>
                  <a:rPr lang="en-US" sz="2000" dirty="0"/>
                  <a:t>). ϭ’(z</a:t>
                </a:r>
                <a:r>
                  <a:rPr lang="en-US" sz="2000" baseline="-25000" dirty="0"/>
                  <a:t>i</a:t>
                </a:r>
                <a:r>
                  <a:rPr lang="en-US" sz="2000" dirty="0"/>
                  <a:t> </a:t>
                </a:r>
                <a:r>
                  <a:rPr lang="en-US" sz="2000" baseline="30000" dirty="0"/>
                  <a:t>l +1</a:t>
                </a:r>
                <a:r>
                  <a:rPr lang="en-US" sz="2000" dirty="0"/>
                  <a:t>) everywhere in backpropagation papers gets incredibly messy, scientists wrap that entire result up into a single package and label it</a:t>
                </a:r>
              </a:p>
              <a:p>
                <a:pPr marL="0" indent="0">
                  <a:buNone/>
                </a:pPr>
                <a:r>
                  <a:rPr lang="en-US" sz="2000" b="1" dirty="0"/>
                  <a:t> </a:t>
                </a:r>
                <a:r>
                  <a:rPr lang="el-GR" sz="2000" dirty="0">
                    <a:latin typeface="Aptos" panose="020B0004020202020204" pitchFamily="34" charset="0"/>
                  </a:rPr>
                  <a:t>δ</a:t>
                </a:r>
                <a:r>
                  <a:rPr lang="en-US" sz="2000" dirty="0">
                    <a:latin typeface="Aptos" panose="020B0004020202020204" pitchFamily="34" charset="0"/>
                  </a:rPr>
                  <a:t> </a:t>
                </a:r>
                <a:r>
                  <a:rPr lang="en-US" sz="2000" baseline="-25000" dirty="0">
                    <a:latin typeface="Aptos" panose="020B0004020202020204" pitchFamily="34" charset="0"/>
                  </a:rPr>
                  <a:t>i</a:t>
                </a:r>
                <a:r>
                  <a:rPr lang="en-US" sz="2000" dirty="0">
                    <a:latin typeface="Aptos" panose="020B0004020202020204" pitchFamily="34" charset="0"/>
                  </a:rPr>
                  <a:t> </a:t>
                </a:r>
                <a:r>
                  <a:rPr lang="en-US" sz="2000" baseline="30000" dirty="0">
                    <a:latin typeface="Aptos" panose="020B0004020202020204" pitchFamily="34" charset="0"/>
                  </a:rPr>
                  <a:t>l+1</a:t>
                </a:r>
                <a:r>
                  <a:rPr lang="en-US" sz="2000" b="1" dirty="0"/>
                  <a:t>= </a:t>
                </a:r>
                <a:r>
                  <a:rPr lang="en-US" sz="2000" b="1" baseline="-25000" dirty="0"/>
                  <a:t>  </a:t>
                </a:r>
                <a:r>
                  <a:rPr lang="en-US" sz="2000" dirty="0"/>
                  <a:t>(ai l+1  - yi ). ϭ’(zi l +1)</a:t>
                </a:r>
                <a:endParaRPr lang="en-US" sz="2000" dirty="0">
                  <a:latin typeface="Arial Black" panose="020B0A04020102020204" pitchFamily="34" charset="0"/>
                </a:endParaRPr>
              </a:p>
            </p:txBody>
          </p:sp>
        </mc:Choice>
        <mc:Fallback>
          <p:sp>
            <p:nvSpPr>
              <p:cNvPr id="3" name="Content Placeholder 2">
                <a:extLst>
                  <a:ext uri="{FF2B5EF4-FFF2-40B4-BE49-F238E27FC236}">
                    <a16:creationId xmlns:a16="http://schemas.microsoft.com/office/drawing/2014/main" id="{EBA93EF4-767C-615E-8D21-C64D8B3C0AFD}"/>
                  </a:ext>
                </a:extLst>
              </p:cNvPr>
              <p:cNvSpPr>
                <a:spLocks noGrp="1" noRot="1" noChangeAspect="1" noMove="1" noResize="1" noEditPoints="1" noAdjustHandles="1" noChangeArrowheads="1" noChangeShapeType="1" noTextEdit="1"/>
              </p:cNvSpPr>
              <p:nvPr>
                <p:ph idx="1"/>
              </p:nvPr>
            </p:nvSpPr>
            <p:spPr>
              <a:xfrm>
                <a:off x="838200" y="638629"/>
                <a:ext cx="10515600" cy="5538334"/>
              </a:xfrm>
              <a:blipFill>
                <a:blip r:embed="rId2"/>
                <a:stretch>
                  <a:fillRect l="-580" t="-1872"/>
                </a:stretch>
              </a:blipFill>
            </p:spPr>
            <p:txBody>
              <a:bodyPr/>
              <a:lstStyle/>
              <a:p>
                <a:r>
                  <a:rPr lang="en-US">
                    <a:noFill/>
                  </a:rPr>
                  <a:t> </a:t>
                </a:r>
              </a:p>
            </p:txBody>
          </p:sp>
        </mc:Fallback>
      </mc:AlternateContent>
    </p:spTree>
    <p:extLst>
      <p:ext uri="{BB962C8B-B14F-4D97-AF65-F5344CB8AC3E}">
        <p14:creationId xmlns:p14="http://schemas.microsoft.com/office/powerpoint/2010/main" val="23863446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3D056EC-ECE6-8ED3-AACA-88F8CE86CA24}"/>
                  </a:ext>
                </a:extLst>
              </p:cNvPr>
              <p:cNvSpPr>
                <a:spLocks noGrp="1"/>
              </p:cNvSpPr>
              <p:nvPr>
                <p:ph idx="1"/>
              </p:nvPr>
            </p:nvSpPr>
            <p:spPr>
              <a:xfrm>
                <a:off x="838200" y="744467"/>
                <a:ext cx="10515600" cy="5432496"/>
              </a:xfrm>
            </p:spPr>
            <p:txBody>
              <a:bodyPr/>
              <a:lstStyle/>
              <a:p>
                <a:r>
                  <a:rPr lang="en-US" dirty="0"/>
                  <a:t>In classical neural network derivations, ϭ represents the </a:t>
                </a:r>
                <a:r>
                  <a:rPr lang="en-US" b="1" dirty="0"/>
                  <a:t>Sigmoid Activation Function</a:t>
                </a:r>
                <a:r>
                  <a:rPr lang="en-US" dirty="0"/>
                  <a:t>, which is defined as:</a:t>
                </a:r>
              </a:p>
              <a:p>
                <a:r>
                  <a:rPr lang="en-US" dirty="0"/>
                  <a:t>ϭ(z) = 1/ 1+ e</a:t>
                </a:r>
                <a:r>
                  <a:rPr lang="en-US" baseline="30000" dirty="0"/>
                  <a:t>-z</a:t>
                </a:r>
                <a:endParaRPr lang="en-US" dirty="0"/>
              </a:p>
              <a:p>
                <a:r>
                  <a:rPr lang="en-US" dirty="0"/>
                  <a:t>ϭ(z) = (1+ e</a:t>
                </a:r>
                <a:r>
                  <a:rPr lang="en-US" baseline="30000" dirty="0"/>
                  <a:t>-z</a:t>
                </a:r>
                <a:r>
                  <a:rPr lang="en-US" dirty="0"/>
                  <a:t> )</a:t>
                </a:r>
                <a:r>
                  <a:rPr lang="en-US" baseline="30000" dirty="0"/>
                  <a:t>-1</a:t>
                </a:r>
              </a:p>
              <a:p>
                <a:r>
                  <a:rPr lang="en-US" dirty="0"/>
                  <a:t>Ϭ′(z) = -1(1 + e</a:t>
                </a:r>
                <a:r>
                  <a:rPr lang="en-US" baseline="30000" dirty="0"/>
                  <a:t>-z </a:t>
                </a:r>
                <a:r>
                  <a:rPr lang="en-US" dirty="0"/>
                  <a:t> ) </a:t>
                </a:r>
                <a:r>
                  <a:rPr lang="en-US" baseline="30000" dirty="0"/>
                  <a:t>-1-1</a:t>
                </a:r>
                <a:r>
                  <a:rPr lang="en-US" dirty="0"/>
                  <a:t> . d/dz (1 +e</a:t>
                </a:r>
                <a:r>
                  <a:rPr lang="en-US" baseline="30000" dirty="0"/>
                  <a:t>-z</a:t>
                </a:r>
                <a:r>
                  <a:rPr lang="en-US" dirty="0"/>
                  <a:t>)</a:t>
                </a:r>
              </a:p>
              <a:p>
                <a:r>
                  <a:rPr lang="en-US" dirty="0"/>
                  <a:t>The derivative of the inside term is just –e</a:t>
                </a:r>
                <a:r>
                  <a:rPr lang="en-US" baseline="30000" dirty="0"/>
                  <a:t>-z</a:t>
                </a:r>
                <a:endParaRPr lang="en-US" dirty="0"/>
              </a:p>
              <a:p>
                <a:r>
                  <a:rPr lang="en-US" dirty="0"/>
                  <a:t>Ϭ′(z) = -1(1 + e</a:t>
                </a:r>
                <a:r>
                  <a:rPr lang="en-US" baseline="30000" dirty="0"/>
                  <a:t>-z </a:t>
                </a:r>
                <a:r>
                  <a:rPr lang="en-US" dirty="0"/>
                  <a:t> ) </a:t>
                </a:r>
                <a:r>
                  <a:rPr lang="en-US" baseline="30000" dirty="0"/>
                  <a:t>-1-1</a:t>
                </a:r>
                <a:r>
                  <a:rPr lang="en-US" dirty="0"/>
                  <a:t> . –e</a:t>
                </a:r>
                <a:r>
                  <a:rPr lang="en-US" baseline="30000" dirty="0"/>
                  <a:t>-z  -&gt; </a:t>
                </a:r>
                <a:r>
                  <a:rPr lang="en-US" dirty="0"/>
                  <a:t>-1(1 + e</a:t>
                </a:r>
                <a:r>
                  <a:rPr lang="en-US" baseline="30000" dirty="0"/>
                  <a:t>-z </a:t>
                </a:r>
                <a:r>
                  <a:rPr lang="en-US" dirty="0"/>
                  <a:t> ) </a:t>
                </a:r>
                <a:r>
                  <a:rPr lang="en-US" baseline="30000" dirty="0"/>
                  <a:t>-2 .-</a:t>
                </a:r>
                <a:r>
                  <a:rPr lang="en-US" dirty="0"/>
                  <a:t> –e</a:t>
                </a:r>
                <a:r>
                  <a:rPr lang="en-US" baseline="30000" dirty="0"/>
                  <a:t>-z</a:t>
                </a:r>
              </a:p>
              <a:p>
                <a:r>
                  <a:rPr lang="en-US" dirty="0"/>
                  <a:t>Ϭ′(z) = e</a:t>
                </a:r>
                <a:r>
                  <a:rPr lang="en-US" baseline="30000" dirty="0"/>
                  <a:t>-z </a:t>
                </a:r>
                <a:r>
                  <a:rPr lang="en-US" dirty="0"/>
                  <a:t>(1 + e</a:t>
                </a:r>
                <a:r>
                  <a:rPr lang="en-US" baseline="30000" dirty="0"/>
                  <a:t>-z </a:t>
                </a:r>
                <a:r>
                  <a:rPr lang="en-US" dirty="0"/>
                  <a:t> ) </a:t>
                </a:r>
                <a:r>
                  <a:rPr lang="en-US" baseline="30000" dirty="0"/>
                  <a:t>-2</a:t>
                </a:r>
              </a:p>
              <a:p>
                <a:pPr marL="0" indent="0">
                  <a:buNone/>
                </a:pPr>
                <a:r>
                  <a:rPr lang="en-US" dirty="0"/>
                  <a:t>Ϭ′(z) =  </a:t>
                </a:r>
                <a14:m>
                  <m:oMath xmlns:m="http://schemas.openxmlformats.org/officeDocument/2006/math">
                    <m:f>
                      <m:fPr>
                        <m:ctrlPr>
                          <a:rPr lang="en-US" i="0" dirty="0"/>
                        </m:ctrlPr>
                      </m:fPr>
                      <m:num>
                        <m:r>
                          <m:rPr>
                            <m:nor/>
                          </m:rPr>
                          <a:rPr lang="en-US" i="0" dirty="0"/>
                          <m:t>e</m:t>
                        </m:r>
                        <m:r>
                          <m:rPr>
                            <m:nor/>
                          </m:rPr>
                          <a:rPr lang="en-US" i="0" baseline="30000" dirty="0"/>
                          <m:t>−z</m:t>
                        </m:r>
                      </m:num>
                      <m:den>
                        <m:r>
                          <m:rPr>
                            <m:nor/>
                          </m:rPr>
                          <a:rPr lang="en-US" i="0" dirty="0"/>
                          <m:t>(1 + e</m:t>
                        </m:r>
                        <m:r>
                          <m:rPr>
                            <m:nor/>
                          </m:rPr>
                          <a:rPr lang="en-US" i="0" baseline="30000" dirty="0"/>
                          <m:t>−z  ) 2 </m:t>
                        </m:r>
                      </m:den>
                    </m:f>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73D056EC-ECE6-8ED3-AACA-88F8CE86CA24}"/>
                  </a:ext>
                </a:extLst>
              </p:cNvPr>
              <p:cNvSpPr>
                <a:spLocks noGrp="1" noRot="1" noChangeAspect="1" noMove="1" noResize="1" noEditPoints="1" noAdjustHandles="1" noChangeArrowheads="1" noChangeShapeType="1" noTextEdit="1"/>
              </p:cNvSpPr>
              <p:nvPr>
                <p:ph idx="1"/>
              </p:nvPr>
            </p:nvSpPr>
            <p:spPr>
              <a:xfrm>
                <a:off x="838200" y="744467"/>
                <a:ext cx="10515600" cy="5432496"/>
              </a:xfrm>
              <a:blipFill>
                <a:blip r:embed="rId2"/>
                <a:stretch>
                  <a:fillRect l="-1217" t="-1796"/>
                </a:stretch>
              </a:blipFill>
            </p:spPr>
            <p:txBody>
              <a:bodyPr/>
              <a:lstStyle/>
              <a:p>
                <a:r>
                  <a:rPr lang="en-US">
                    <a:noFill/>
                  </a:rPr>
                  <a:t> </a:t>
                </a:r>
              </a:p>
            </p:txBody>
          </p:sp>
        </mc:Fallback>
      </mc:AlternateContent>
    </p:spTree>
    <p:extLst>
      <p:ext uri="{BB962C8B-B14F-4D97-AF65-F5344CB8AC3E}">
        <p14:creationId xmlns:p14="http://schemas.microsoft.com/office/powerpoint/2010/main" val="19779304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31239-EE4D-0969-5E68-96831578D709}"/>
              </a:ext>
            </a:extLst>
          </p:cNvPr>
          <p:cNvSpPr>
            <a:spLocks noGrp="1"/>
          </p:cNvSpPr>
          <p:nvPr>
            <p:ph type="title"/>
          </p:nvPr>
        </p:nvSpPr>
        <p:spPr>
          <a:xfrm>
            <a:off x="838200" y="122364"/>
            <a:ext cx="10401637" cy="630195"/>
          </a:xfrm>
        </p:spPr>
        <p:txBody>
          <a:bodyPr>
            <a:normAutofit/>
          </a:bodyPr>
          <a:lstStyle/>
          <a:p>
            <a:pPr algn="ctr"/>
            <a:r>
              <a:rPr lang="en-US" sz="2400" dirty="0">
                <a:latin typeface="Arial Black" panose="020B0A04020102020204" pitchFamily="34" charset="0"/>
              </a:rPr>
              <a:t>Back propagation and partial derivatives</a:t>
            </a:r>
            <a:endParaRPr lang="en-US" sz="2400" dirty="0"/>
          </a:p>
        </p:txBody>
      </p:sp>
      <p:sp>
        <p:nvSpPr>
          <p:cNvPr id="3" name="Content Placeholder 2">
            <a:extLst>
              <a:ext uri="{FF2B5EF4-FFF2-40B4-BE49-F238E27FC236}">
                <a16:creationId xmlns:a16="http://schemas.microsoft.com/office/drawing/2014/main" id="{7D65743F-C221-4E9C-11FD-8B1C71E46A50}"/>
              </a:ext>
            </a:extLst>
          </p:cNvPr>
          <p:cNvSpPr>
            <a:spLocks noGrp="1"/>
          </p:cNvSpPr>
          <p:nvPr>
            <p:ph idx="1"/>
          </p:nvPr>
        </p:nvSpPr>
        <p:spPr>
          <a:xfrm>
            <a:off x="838200" y="1076241"/>
            <a:ext cx="10515600" cy="5567320"/>
          </a:xfrm>
        </p:spPr>
        <p:txBody>
          <a:bodyPr>
            <a:normAutofit fontScale="55000" lnSpcReduction="20000"/>
          </a:bodyPr>
          <a:lstStyle/>
          <a:p>
            <a:pPr marL="0" indent="0">
              <a:buNone/>
            </a:pPr>
            <a:r>
              <a:rPr lang="en-US" sz="2600" dirty="0">
                <a:latin typeface="Aptos" panose="020B0004020202020204" pitchFamily="34" charset="0"/>
              </a:rPr>
              <a:t>The </a:t>
            </a:r>
            <a:r>
              <a:rPr lang="en-US" sz="2600" b="1" dirty="0">
                <a:latin typeface="Aptos" panose="020B0004020202020204" pitchFamily="34" charset="0"/>
              </a:rPr>
              <a:t>backpropagation</a:t>
            </a:r>
            <a:r>
              <a:rPr lang="en-US" sz="2600" dirty="0">
                <a:latin typeface="Aptos" panose="020B0004020202020204" pitchFamily="34" charset="0"/>
              </a:rPr>
              <a:t> equations used to calculate error terms (</a:t>
            </a:r>
            <a:r>
              <a:rPr lang="el-GR" sz="2600" dirty="0">
                <a:latin typeface="Aptos" panose="020B0004020202020204" pitchFamily="34" charset="0"/>
                <a:cs typeface="Times New Roman" panose="02020603050405020304" pitchFamily="18" charset="0"/>
              </a:rPr>
              <a:t>δ</a:t>
            </a:r>
            <a:r>
              <a:rPr lang="en-US" sz="2600" dirty="0">
                <a:latin typeface="Aptos" panose="020B0004020202020204" pitchFamily="34" charset="0"/>
              </a:rPr>
              <a:t>)in a standard </a:t>
            </a:r>
            <a:r>
              <a:rPr lang="en-US" sz="2600" b="1" dirty="0">
                <a:latin typeface="Aptos" panose="020B0004020202020204" pitchFamily="34" charset="0"/>
              </a:rPr>
              <a:t>neural network</a:t>
            </a:r>
            <a:r>
              <a:rPr lang="en-US" sz="2600" dirty="0">
                <a:latin typeface="Aptos" panose="020B0004020202020204" pitchFamily="34" charset="0"/>
              </a:rPr>
              <a:t>.</a:t>
            </a:r>
          </a:p>
          <a:p>
            <a:pPr marL="0" indent="0">
              <a:buNone/>
            </a:pPr>
            <a:r>
              <a:rPr lang="en-US" sz="2600" dirty="0">
                <a:latin typeface="Aptos" panose="020B0004020202020204" pitchFamily="34" charset="0"/>
              </a:rPr>
              <a:t>These equations flow backward from the output layer to the hidden layers to determine how much each neuron contributed to the total error.</a:t>
            </a:r>
          </a:p>
          <a:p>
            <a:pPr marL="0" indent="0">
              <a:buNone/>
            </a:pPr>
            <a:r>
              <a:rPr lang="en-US" sz="3300" b="1" dirty="0">
                <a:latin typeface="Aptos" panose="020B0004020202020204" pitchFamily="34" charset="0"/>
              </a:rPr>
              <a:t>1. </a:t>
            </a:r>
            <a:r>
              <a:rPr lang="en-US" sz="3300" dirty="0">
                <a:latin typeface="Arial Black" panose="020B0A04020102020204" pitchFamily="34" charset="0"/>
              </a:rPr>
              <a:t>Output Layer Error</a:t>
            </a:r>
            <a:endParaRPr lang="en-US" sz="3300" dirty="0">
              <a:latin typeface="Arial Black" panose="020B0A04020102020204" pitchFamily="34" charset="0"/>
              <a:cs typeface="Times New Roman" panose="02020603050405020304" pitchFamily="18" charset="0"/>
            </a:endParaRPr>
          </a:p>
          <a:p>
            <a:pPr marL="0" indent="0">
              <a:buNone/>
            </a:pPr>
            <a:r>
              <a:rPr lang="el-GR" sz="3300" b="1" dirty="0">
                <a:latin typeface="Aptos" panose="020B0004020202020204" pitchFamily="34" charset="0"/>
                <a:cs typeface="Times New Roman" panose="02020603050405020304" pitchFamily="18" charset="0"/>
              </a:rPr>
              <a:t>δ</a:t>
            </a:r>
            <a:r>
              <a:rPr lang="en-US" sz="3300" b="1" baseline="-25000" dirty="0">
                <a:latin typeface="Aptos" panose="020B0004020202020204" pitchFamily="34" charset="0"/>
                <a:cs typeface="Times New Roman" panose="02020603050405020304" pitchFamily="18" charset="0"/>
              </a:rPr>
              <a:t>j</a:t>
            </a:r>
            <a:r>
              <a:rPr lang="en-US" sz="3300" b="1" baseline="30000" dirty="0">
                <a:latin typeface="Aptos" panose="020B0004020202020204" pitchFamily="34" charset="0"/>
                <a:cs typeface="Times New Roman" panose="02020603050405020304" pitchFamily="18" charset="0"/>
              </a:rPr>
              <a:t>4</a:t>
            </a:r>
            <a:r>
              <a:rPr lang="en-US" sz="3300" b="1" dirty="0">
                <a:latin typeface="Aptos" panose="020B0004020202020204" pitchFamily="34" charset="0"/>
                <a:cs typeface="Times New Roman" panose="02020603050405020304" pitchFamily="18" charset="0"/>
              </a:rPr>
              <a:t>    =  a</a:t>
            </a:r>
            <a:r>
              <a:rPr lang="en-US" sz="3300" b="1" baseline="30000" dirty="0">
                <a:latin typeface="Aptos" panose="020B0004020202020204" pitchFamily="34" charset="0"/>
                <a:cs typeface="Times New Roman" panose="02020603050405020304" pitchFamily="18" charset="0"/>
              </a:rPr>
              <a:t>4 </a:t>
            </a:r>
            <a:r>
              <a:rPr lang="en-US" sz="3300" b="1" baseline="-25000" dirty="0">
                <a:latin typeface="Aptos" panose="020B0004020202020204" pitchFamily="34" charset="0"/>
                <a:cs typeface="Times New Roman" panose="02020603050405020304" pitchFamily="18" charset="0"/>
              </a:rPr>
              <a:t>j</a:t>
            </a:r>
            <a:r>
              <a:rPr lang="en-US" sz="3300" b="1" dirty="0">
                <a:latin typeface="Aptos" panose="020B0004020202020204" pitchFamily="34" charset="0"/>
                <a:cs typeface="Times New Roman" panose="02020603050405020304" pitchFamily="18" charset="0"/>
              </a:rPr>
              <a:t>  -   y </a:t>
            </a:r>
            <a:r>
              <a:rPr lang="en-US" sz="3300" b="1" baseline="-25000" dirty="0">
                <a:latin typeface="Aptos" panose="020B0004020202020204" pitchFamily="34" charset="0"/>
                <a:cs typeface="Times New Roman" panose="02020603050405020304" pitchFamily="18" charset="0"/>
              </a:rPr>
              <a:t>j </a:t>
            </a:r>
          </a:p>
          <a:p>
            <a:pPr marL="0" indent="0">
              <a:buNone/>
            </a:pPr>
            <a:r>
              <a:rPr lang="en-US" sz="3300" b="1" dirty="0">
                <a:latin typeface="Aptos" panose="020B0004020202020204" pitchFamily="34" charset="0"/>
              </a:rPr>
              <a:t>Meaning</a:t>
            </a:r>
            <a:r>
              <a:rPr lang="en-US" sz="3300" dirty="0">
                <a:latin typeface="Aptos" panose="020B0004020202020204" pitchFamily="34" charset="0"/>
              </a:rPr>
              <a:t>: This calculates the error at the final output layer.</a:t>
            </a:r>
          </a:p>
          <a:p>
            <a:pPr marL="0" indent="0">
              <a:buNone/>
            </a:pPr>
            <a:r>
              <a:rPr lang="en-US" sz="3300" b="1" dirty="0">
                <a:latin typeface="Aptos" panose="020B0004020202020204" pitchFamily="34" charset="0"/>
                <a:cs typeface="Times New Roman" panose="02020603050405020304" pitchFamily="18" charset="0"/>
              </a:rPr>
              <a:t>a</a:t>
            </a:r>
            <a:r>
              <a:rPr lang="en-US" sz="3300" b="1" baseline="30000" dirty="0">
                <a:latin typeface="Aptos" panose="020B0004020202020204" pitchFamily="34" charset="0"/>
                <a:cs typeface="Times New Roman" panose="02020603050405020304" pitchFamily="18" charset="0"/>
              </a:rPr>
              <a:t>4 </a:t>
            </a:r>
            <a:r>
              <a:rPr lang="en-US" sz="3300" b="1" baseline="-25000" dirty="0">
                <a:latin typeface="Aptos" panose="020B0004020202020204" pitchFamily="34" charset="0"/>
                <a:cs typeface="Times New Roman" panose="02020603050405020304" pitchFamily="18" charset="0"/>
              </a:rPr>
              <a:t>j  </a:t>
            </a:r>
            <a:r>
              <a:rPr lang="en-US" sz="3300" dirty="0">
                <a:latin typeface="Aptos" panose="020B0004020202020204" pitchFamily="34" charset="0"/>
              </a:rPr>
              <a:t>is the predicted activation of output neuron j.</a:t>
            </a:r>
          </a:p>
          <a:p>
            <a:pPr marL="0" indent="0">
              <a:buNone/>
            </a:pPr>
            <a:r>
              <a:rPr lang="en-US" sz="3300" b="1" dirty="0">
                <a:latin typeface="Aptos" panose="020B0004020202020204" pitchFamily="34" charset="0"/>
                <a:cs typeface="Times New Roman" panose="02020603050405020304" pitchFamily="18" charset="0"/>
              </a:rPr>
              <a:t>y </a:t>
            </a:r>
            <a:r>
              <a:rPr lang="en-US" sz="3300" b="1" baseline="-25000" dirty="0">
                <a:latin typeface="Aptos" panose="020B0004020202020204" pitchFamily="34" charset="0"/>
                <a:cs typeface="Times New Roman" panose="02020603050405020304" pitchFamily="18" charset="0"/>
              </a:rPr>
              <a:t>j  </a:t>
            </a:r>
            <a:r>
              <a:rPr lang="en-US" sz="3300" dirty="0">
                <a:latin typeface="Aptos" panose="020B0004020202020204" pitchFamily="34" charset="0"/>
              </a:rPr>
              <a:t>is the actual target value (ground truth).</a:t>
            </a:r>
          </a:p>
          <a:p>
            <a:pPr marL="0" indent="0">
              <a:buNone/>
            </a:pPr>
            <a:r>
              <a:rPr lang="en-US" sz="3300" dirty="0">
                <a:latin typeface="Arial Black" panose="020B0A04020102020204" pitchFamily="34" charset="0"/>
              </a:rPr>
              <a:t>2. Hidden Layer 3 Error </a:t>
            </a:r>
            <a:endParaRPr lang="en-US" sz="3300" b="1" baseline="-25000" dirty="0">
              <a:latin typeface="Arial Black" panose="020B0A04020102020204" pitchFamily="34" charset="0"/>
              <a:cs typeface="Times New Roman" panose="02020603050405020304" pitchFamily="18" charset="0"/>
            </a:endParaRPr>
          </a:p>
          <a:p>
            <a:pPr marL="0" indent="0">
              <a:buNone/>
            </a:pPr>
            <a:r>
              <a:rPr lang="el-GR" sz="3300" dirty="0">
                <a:latin typeface="Aptos" panose="020B0004020202020204" pitchFamily="34" charset="0"/>
                <a:cs typeface="Times New Roman" panose="02020603050405020304" pitchFamily="18" charset="0"/>
              </a:rPr>
              <a:t>δ3 =  ϴ (3) </a:t>
            </a:r>
            <a:r>
              <a:rPr lang="en-US" sz="3300" dirty="0">
                <a:latin typeface="Aptos" panose="020B0004020202020204" pitchFamily="34" charset="0"/>
                <a:cs typeface="Times New Roman" panose="02020603050405020304" pitchFamily="18" charset="0"/>
              </a:rPr>
              <a:t>T </a:t>
            </a:r>
            <a:r>
              <a:rPr lang="el-GR" sz="3300" dirty="0">
                <a:latin typeface="Aptos" panose="020B0004020202020204" pitchFamily="34" charset="0"/>
                <a:cs typeface="Times New Roman" panose="02020603050405020304" pitchFamily="18" charset="0"/>
              </a:rPr>
              <a:t>δ4 . </a:t>
            </a:r>
            <a:r>
              <a:rPr lang="en-US" sz="3300" dirty="0">
                <a:latin typeface="Aptos" panose="020B0004020202020204" pitchFamily="34" charset="0"/>
                <a:cs typeface="Times New Roman" panose="02020603050405020304" pitchFamily="18" charset="0"/>
              </a:rPr>
              <a:t>* g’  ( z(3)) 		   a(3)  .* (1- a(3) )</a:t>
            </a:r>
          </a:p>
          <a:p>
            <a:pPr marL="0" indent="0">
              <a:buNone/>
            </a:pPr>
            <a:r>
              <a:rPr lang="el-GR" sz="3300" dirty="0">
                <a:latin typeface="Aptos" panose="020B0004020202020204" pitchFamily="34" charset="0"/>
                <a:cs typeface="Times New Roman" panose="02020603050405020304" pitchFamily="18" charset="0"/>
              </a:rPr>
              <a:t>ϴ (3) </a:t>
            </a:r>
            <a:r>
              <a:rPr lang="en-US" sz="3300" dirty="0">
                <a:latin typeface="Aptos" panose="020B0004020202020204" pitchFamily="34" charset="0"/>
                <a:cs typeface="Times New Roman" panose="02020603050405020304" pitchFamily="18" charset="0"/>
              </a:rPr>
              <a:t>T  </a:t>
            </a:r>
            <a:r>
              <a:rPr lang="en-US" sz="3300" dirty="0">
                <a:latin typeface="Aptos" panose="020B0004020202020204" pitchFamily="34" charset="0"/>
              </a:rPr>
              <a:t>is the transposed weight matrix connecting Layer 3 to Layer 4.</a:t>
            </a:r>
          </a:p>
          <a:p>
            <a:pPr marL="0" indent="0">
              <a:buNone/>
            </a:pPr>
            <a:r>
              <a:rPr lang="el-GR" sz="3300" dirty="0">
                <a:latin typeface="Aptos" panose="020B0004020202020204" pitchFamily="34" charset="0"/>
                <a:cs typeface="Times New Roman" panose="02020603050405020304" pitchFamily="18" charset="0"/>
              </a:rPr>
              <a:t>δ4 </a:t>
            </a:r>
            <a:r>
              <a:rPr lang="en-US" sz="3300" dirty="0">
                <a:latin typeface="Aptos" panose="020B0004020202020204" pitchFamily="34" charset="0"/>
                <a:cs typeface="Times New Roman" panose="02020603050405020304" pitchFamily="18" charset="0"/>
              </a:rPr>
              <a:t> </a:t>
            </a:r>
            <a:r>
              <a:rPr lang="en-US" sz="3300" dirty="0">
                <a:latin typeface="Aptos" panose="020B0004020202020204" pitchFamily="34" charset="0"/>
              </a:rPr>
              <a:t>is the error vector from the output layer.</a:t>
            </a:r>
          </a:p>
          <a:p>
            <a:pPr marL="0" indent="0">
              <a:buNone/>
            </a:pPr>
            <a:r>
              <a:rPr lang="en-US" sz="3300" b="1" dirty="0">
                <a:latin typeface="Aptos" panose="020B0004020202020204" pitchFamily="34" charset="0"/>
                <a:cs typeface="Times New Roman" panose="02020603050405020304" pitchFamily="18" charset="0"/>
              </a:rPr>
              <a:t>g’ ( z(3)) </a:t>
            </a:r>
            <a:r>
              <a:rPr lang="en-US" sz="3300" dirty="0">
                <a:latin typeface="Aptos" panose="020B0004020202020204" pitchFamily="34" charset="0"/>
              </a:rPr>
              <a:t>is the derivative of the activation function evaluated at the net input</a:t>
            </a:r>
          </a:p>
          <a:p>
            <a:pPr marL="0" indent="0">
              <a:buNone/>
            </a:pPr>
            <a:r>
              <a:rPr lang="en-US" sz="3300" dirty="0">
                <a:latin typeface="Arial Black" panose="020B0A04020102020204" pitchFamily="34" charset="0"/>
              </a:rPr>
              <a:t>3. Hidden Layer 2 Error</a:t>
            </a:r>
          </a:p>
          <a:p>
            <a:pPr marL="0" indent="0">
              <a:buNone/>
            </a:pPr>
            <a:r>
              <a:rPr lang="el-GR" sz="3300" dirty="0">
                <a:latin typeface="Aptos" panose="020B0004020202020204" pitchFamily="34" charset="0"/>
                <a:cs typeface="Times New Roman" panose="02020603050405020304" pitchFamily="18" charset="0"/>
              </a:rPr>
              <a:t>δ</a:t>
            </a:r>
            <a:r>
              <a:rPr lang="en-US" sz="3300" dirty="0">
                <a:latin typeface="Aptos" panose="020B0004020202020204" pitchFamily="34" charset="0"/>
                <a:cs typeface="Times New Roman" panose="02020603050405020304" pitchFamily="18" charset="0"/>
              </a:rPr>
              <a:t> </a:t>
            </a:r>
            <a:r>
              <a:rPr lang="el-GR" sz="3300" baseline="30000" dirty="0">
                <a:latin typeface="Aptos" panose="020B0004020202020204" pitchFamily="34" charset="0"/>
                <a:cs typeface="Times New Roman" panose="02020603050405020304" pitchFamily="18" charset="0"/>
              </a:rPr>
              <a:t>2</a:t>
            </a:r>
            <a:r>
              <a:rPr lang="el-GR" sz="3300" dirty="0">
                <a:latin typeface="Aptos" panose="020B0004020202020204" pitchFamily="34" charset="0"/>
                <a:cs typeface="Times New Roman" panose="02020603050405020304" pitchFamily="18" charset="0"/>
              </a:rPr>
              <a:t>=  ϴ </a:t>
            </a:r>
            <a:r>
              <a:rPr lang="el-GR" sz="3300" baseline="30000" dirty="0">
                <a:latin typeface="Aptos" panose="020B0004020202020204" pitchFamily="34" charset="0"/>
                <a:cs typeface="Times New Roman" panose="02020603050405020304" pitchFamily="18" charset="0"/>
              </a:rPr>
              <a:t>(2) </a:t>
            </a:r>
            <a:r>
              <a:rPr lang="en-US" sz="3300" baseline="30000" dirty="0">
                <a:latin typeface="Aptos" panose="020B0004020202020204" pitchFamily="34" charset="0"/>
                <a:cs typeface="Times New Roman" panose="02020603050405020304" pitchFamily="18" charset="0"/>
              </a:rPr>
              <a:t> T  </a:t>
            </a:r>
            <a:r>
              <a:rPr lang="el-GR" sz="3300" dirty="0">
                <a:latin typeface="Aptos" panose="020B0004020202020204" pitchFamily="34" charset="0"/>
                <a:cs typeface="Times New Roman" panose="02020603050405020304" pitchFamily="18" charset="0"/>
              </a:rPr>
              <a:t>δ</a:t>
            </a:r>
            <a:r>
              <a:rPr lang="en-US" sz="3300" dirty="0">
                <a:latin typeface="Aptos" panose="020B0004020202020204" pitchFamily="34" charset="0"/>
                <a:cs typeface="Times New Roman" panose="02020603050405020304" pitchFamily="18" charset="0"/>
              </a:rPr>
              <a:t> </a:t>
            </a:r>
            <a:r>
              <a:rPr lang="el-GR" sz="3300" baseline="30000" dirty="0">
                <a:latin typeface="Aptos" panose="020B0004020202020204" pitchFamily="34" charset="0"/>
                <a:cs typeface="Times New Roman" panose="02020603050405020304" pitchFamily="18" charset="0"/>
              </a:rPr>
              <a:t>3</a:t>
            </a:r>
            <a:r>
              <a:rPr lang="el-GR" sz="3300" dirty="0">
                <a:latin typeface="Aptos" panose="020B0004020202020204" pitchFamily="34" charset="0"/>
                <a:cs typeface="Times New Roman" panose="02020603050405020304" pitchFamily="18" charset="0"/>
              </a:rPr>
              <a:t> . </a:t>
            </a:r>
            <a:r>
              <a:rPr lang="en-US" sz="3300" dirty="0">
                <a:latin typeface="Aptos" panose="020B0004020202020204" pitchFamily="34" charset="0"/>
                <a:cs typeface="Times New Roman" panose="02020603050405020304" pitchFamily="18" charset="0"/>
              </a:rPr>
              <a:t>* g’ ( z</a:t>
            </a:r>
            <a:r>
              <a:rPr lang="en-US" sz="3300" baseline="30000" dirty="0">
                <a:latin typeface="Aptos" panose="020B0004020202020204" pitchFamily="34" charset="0"/>
                <a:cs typeface="Times New Roman" panose="02020603050405020304" pitchFamily="18" charset="0"/>
              </a:rPr>
              <a:t>(2) </a:t>
            </a:r>
            <a:r>
              <a:rPr lang="en-US" sz="3300" dirty="0">
                <a:latin typeface="Aptos" panose="020B0004020202020204" pitchFamily="34" charset="0"/>
                <a:cs typeface="Times New Roman" panose="02020603050405020304" pitchFamily="18" charset="0"/>
              </a:rPr>
              <a:t>)		   a </a:t>
            </a:r>
            <a:r>
              <a:rPr lang="en-US" sz="3300" baseline="30000" dirty="0">
                <a:latin typeface="Aptos" panose="020B0004020202020204" pitchFamily="34" charset="0"/>
                <a:cs typeface="Times New Roman" panose="02020603050405020304" pitchFamily="18" charset="0"/>
              </a:rPr>
              <a:t>(2)  </a:t>
            </a:r>
            <a:r>
              <a:rPr lang="en-US" sz="3300" dirty="0">
                <a:latin typeface="Aptos" panose="020B0004020202020204" pitchFamily="34" charset="0"/>
                <a:cs typeface="Times New Roman" panose="02020603050405020304" pitchFamily="18" charset="0"/>
              </a:rPr>
              <a:t>.* (1- a </a:t>
            </a:r>
            <a:r>
              <a:rPr lang="en-US" sz="3300" baseline="30000" dirty="0">
                <a:latin typeface="Aptos" panose="020B0004020202020204" pitchFamily="34" charset="0"/>
                <a:cs typeface="Times New Roman" panose="02020603050405020304" pitchFamily="18" charset="0"/>
              </a:rPr>
              <a:t>(2)</a:t>
            </a:r>
            <a:r>
              <a:rPr lang="en-US" sz="3300" dirty="0">
                <a:latin typeface="Aptos" panose="020B0004020202020204" pitchFamily="34" charset="0"/>
                <a:cs typeface="Times New Roman" panose="02020603050405020304" pitchFamily="18" charset="0"/>
              </a:rPr>
              <a:t> )</a:t>
            </a:r>
          </a:p>
          <a:p>
            <a:pPr marL="0" indent="0">
              <a:buNone/>
            </a:pPr>
            <a:r>
              <a:rPr lang="en-US" sz="3300" b="1" dirty="0">
                <a:latin typeface="Aptos" panose="020B0004020202020204" pitchFamily="34" charset="0"/>
              </a:rPr>
              <a:t>Meaning</a:t>
            </a:r>
            <a:r>
              <a:rPr lang="en-US" sz="3300" dirty="0">
                <a:latin typeface="Aptos" panose="020B0004020202020204" pitchFamily="34" charset="0"/>
              </a:rPr>
              <a:t>: This passes the error backward from Layer 3 to Layer 2 using the exact same logic as the previous step.</a:t>
            </a:r>
            <a:endParaRPr lang="en-US" sz="3300" dirty="0">
              <a:latin typeface="Aptos" panose="020B0004020202020204" pitchFamily="34" charset="0"/>
              <a:cs typeface="Times New Roman" panose="02020603050405020304" pitchFamily="18" charset="0"/>
            </a:endParaRPr>
          </a:p>
          <a:p>
            <a:pPr marL="0" indent="0">
              <a:buNone/>
            </a:pPr>
            <a:r>
              <a:rPr lang="en-US" sz="3300" dirty="0">
                <a:latin typeface="Arial Black" panose="020B0A04020102020204" pitchFamily="34" charset="0"/>
              </a:rPr>
              <a:t>4. There is no </a:t>
            </a:r>
            <a:r>
              <a:rPr lang="el-GR" sz="3300" dirty="0">
                <a:latin typeface="Arial Black" panose="020B0A04020102020204" pitchFamily="34" charset="0"/>
                <a:cs typeface="Times New Roman" panose="02020603050405020304" pitchFamily="18" charset="0"/>
              </a:rPr>
              <a:t>δ</a:t>
            </a:r>
            <a:r>
              <a:rPr lang="el-GR" sz="3300" baseline="30000" dirty="0">
                <a:latin typeface="Arial Black" panose="020B0A04020102020204" pitchFamily="34" charset="0"/>
                <a:cs typeface="Times New Roman" panose="02020603050405020304" pitchFamily="18" charset="0"/>
              </a:rPr>
              <a:t>1</a:t>
            </a:r>
            <a:r>
              <a:rPr lang="en-US" sz="3300" baseline="30000" dirty="0">
                <a:latin typeface="Arial Black" panose="020B0A04020102020204" pitchFamily="34" charset="0"/>
                <a:cs typeface="Times New Roman" panose="02020603050405020304" pitchFamily="18" charset="0"/>
              </a:rPr>
              <a:t> </a:t>
            </a:r>
            <a:r>
              <a:rPr lang="en-US" sz="3300" dirty="0">
                <a:latin typeface="Aptos" panose="020B0004020202020204" pitchFamily="34" charset="0"/>
              </a:rPr>
              <a:t>because </a:t>
            </a:r>
            <a:r>
              <a:rPr lang="en-US" sz="3300" b="1" dirty="0">
                <a:latin typeface="Aptos" panose="020B0004020202020204" pitchFamily="34" charset="0"/>
              </a:rPr>
              <a:t>Layer 1 is the input layer</a:t>
            </a:r>
            <a:r>
              <a:rPr lang="en-US" sz="3300" dirty="0">
                <a:latin typeface="Aptos" panose="020B0004020202020204" pitchFamily="34" charset="0"/>
              </a:rPr>
              <a:t>.</a:t>
            </a:r>
            <a:r>
              <a:rPr lang="en-US" sz="3300" dirty="0">
                <a:latin typeface="Aptos" panose="020B0004020202020204" pitchFamily="34" charset="0"/>
                <a:cs typeface="Times New Roman" panose="02020603050405020304" pitchFamily="18" charset="0"/>
              </a:rPr>
              <a:t> </a:t>
            </a:r>
            <a:r>
              <a:rPr lang="en-US" sz="3300" dirty="0">
                <a:latin typeface="Aptos" panose="020B0004020202020204" pitchFamily="34" charset="0"/>
              </a:rPr>
              <a:t>These values are fixed data points, not the results of weights or activations.</a:t>
            </a:r>
            <a:endParaRPr lang="en-US" sz="3300" dirty="0">
              <a:latin typeface="Aptos" panose="020B0004020202020204" pitchFamily="34" charset="0"/>
              <a:cs typeface="Times New Roman" panose="02020603050405020304" pitchFamily="18" charset="0"/>
            </a:endParaRPr>
          </a:p>
          <a:p>
            <a:pPr marL="0" indent="0">
              <a:buNone/>
            </a:pPr>
            <a:endParaRPr lang="en-US" sz="2600" dirty="0">
              <a:latin typeface="Aptos" panose="020B0004020202020204" pitchFamily="34" charset="0"/>
            </a:endParaRPr>
          </a:p>
          <a:p>
            <a:pPr marL="0" indent="0">
              <a:buNone/>
            </a:pPr>
            <a:endParaRPr lang="en-US" sz="2000" dirty="0">
              <a:latin typeface="Aptos" panose="020B0004020202020204" pitchFamily="34" charset="0"/>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785910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656EA-E7D1-98BF-000C-2FDD47EF948D}"/>
              </a:ext>
            </a:extLst>
          </p:cNvPr>
          <p:cNvSpPr>
            <a:spLocks noGrp="1"/>
          </p:cNvSpPr>
          <p:nvPr>
            <p:ph type="title"/>
          </p:nvPr>
        </p:nvSpPr>
        <p:spPr>
          <a:xfrm>
            <a:off x="838200" y="239001"/>
            <a:ext cx="10515600" cy="681705"/>
          </a:xfrm>
        </p:spPr>
        <p:txBody>
          <a:bodyPr>
            <a:normAutofit/>
          </a:bodyPr>
          <a:lstStyle/>
          <a:p>
            <a:pPr algn="ctr"/>
            <a:r>
              <a:rPr lang="en-US" sz="2400" dirty="0">
                <a:latin typeface="Arial Black" panose="020B0A04020102020204" pitchFamily="34" charset="0"/>
              </a:rPr>
              <a:t>The Backpropagation Algorithm</a:t>
            </a:r>
          </a:p>
        </p:txBody>
      </p:sp>
      <p:sp>
        <p:nvSpPr>
          <p:cNvPr id="3" name="Content Placeholder 2">
            <a:extLst>
              <a:ext uri="{FF2B5EF4-FFF2-40B4-BE49-F238E27FC236}">
                <a16:creationId xmlns:a16="http://schemas.microsoft.com/office/drawing/2014/main" id="{764BC0C1-ADEB-656E-9960-1D3844B67DC5}"/>
              </a:ext>
            </a:extLst>
          </p:cNvPr>
          <p:cNvSpPr>
            <a:spLocks noGrp="1"/>
          </p:cNvSpPr>
          <p:nvPr>
            <p:ph idx="1"/>
          </p:nvPr>
        </p:nvSpPr>
        <p:spPr>
          <a:xfrm>
            <a:off x="838200" y="983768"/>
            <a:ext cx="10515600" cy="5193195"/>
          </a:xfrm>
        </p:spPr>
        <p:txBody>
          <a:bodyPr/>
          <a:lstStyle/>
          <a:p>
            <a:pPr marL="0" indent="0">
              <a:buNone/>
            </a:pPr>
            <a:r>
              <a:rPr lang="en-US" sz="1800" dirty="0">
                <a:latin typeface="Arial Black" panose="020B0A04020102020204" pitchFamily="34" charset="0"/>
              </a:rPr>
              <a:t>Initialization</a:t>
            </a:r>
          </a:p>
          <a:p>
            <a:pPr marL="0" indent="0">
              <a:buNone/>
            </a:pPr>
            <a:r>
              <a:rPr lang="en-US" sz="1800" dirty="0">
                <a:latin typeface="Aptos" panose="020B0004020202020204" pitchFamily="34" charset="0"/>
              </a:rPr>
              <a:t>set ∆</a:t>
            </a:r>
            <a:r>
              <a:rPr lang="en-US" sz="1800" baseline="-25000" dirty="0">
                <a:latin typeface="Aptos" panose="020B0004020202020204" pitchFamily="34" charset="0"/>
              </a:rPr>
              <a:t>ij</a:t>
            </a:r>
            <a:r>
              <a:rPr lang="en-US" sz="1800" baseline="30000" dirty="0">
                <a:latin typeface="Aptos" panose="020B0004020202020204" pitchFamily="34" charset="0"/>
              </a:rPr>
              <a:t>(l )</a:t>
            </a:r>
            <a:r>
              <a:rPr lang="en-US" sz="1800" dirty="0">
                <a:latin typeface="Aptos" panose="020B0004020202020204" pitchFamily="34" charset="0"/>
              </a:rPr>
              <a:t> = 0 for all layers l, row indices i, and column indices j.</a:t>
            </a:r>
          </a:p>
          <a:p>
            <a:pPr marL="0" indent="0">
              <a:buNone/>
            </a:pPr>
            <a:r>
              <a:rPr lang="en-US" sz="1800" b="1" dirty="0">
                <a:latin typeface="Aptos" panose="020B0004020202020204" pitchFamily="34" charset="0"/>
              </a:rPr>
              <a:t>Loop Over Training Examples</a:t>
            </a:r>
            <a:br>
              <a:rPr lang="en-US" sz="1800" dirty="0">
                <a:latin typeface="Aptos" panose="020B0004020202020204" pitchFamily="34" charset="0"/>
              </a:rPr>
            </a:br>
            <a:r>
              <a:rPr lang="en-US" sz="1800" dirty="0">
                <a:latin typeface="Aptos" panose="020B0004020202020204" pitchFamily="34" charset="0"/>
              </a:rPr>
              <a:t>For each training example i = 1 to m</a:t>
            </a:r>
          </a:p>
          <a:p>
            <a:pPr marL="514350" indent="-514350">
              <a:buAutoNum type="arabicPeriod"/>
            </a:pPr>
            <a:r>
              <a:rPr lang="en-US" sz="1800" dirty="0">
                <a:latin typeface="Aptos" panose="020B0004020202020204" pitchFamily="34" charset="0"/>
              </a:rPr>
              <a:t>Set Input Activation</a:t>
            </a:r>
          </a:p>
          <a:p>
            <a:pPr marL="0" indent="0">
              <a:buNone/>
            </a:pPr>
            <a:r>
              <a:rPr lang="en-US" sz="1800" dirty="0">
                <a:latin typeface="Aptos" panose="020B0004020202020204" pitchFamily="34" charset="0"/>
              </a:rPr>
              <a:t>	a</a:t>
            </a:r>
            <a:r>
              <a:rPr lang="en-US" sz="1800" baseline="30000" dirty="0">
                <a:latin typeface="Aptos" panose="020B0004020202020204" pitchFamily="34" charset="0"/>
              </a:rPr>
              <a:t>(l)</a:t>
            </a:r>
            <a:r>
              <a:rPr lang="en-US" sz="1800" dirty="0">
                <a:latin typeface="Aptos" panose="020B0004020202020204" pitchFamily="34" charset="0"/>
              </a:rPr>
              <a:t> = x</a:t>
            </a:r>
            <a:r>
              <a:rPr lang="en-US" sz="1800" baseline="30000" dirty="0">
                <a:latin typeface="Aptos" panose="020B0004020202020204" pitchFamily="34" charset="0"/>
              </a:rPr>
              <a:t>(i)</a:t>
            </a:r>
          </a:p>
          <a:p>
            <a:pPr marL="0" indent="0">
              <a:buNone/>
            </a:pPr>
            <a:r>
              <a:rPr lang="en-US" sz="1800" dirty="0"/>
              <a:t>2.</a:t>
            </a:r>
            <a:r>
              <a:rPr lang="en-US" sz="1800" baseline="30000" dirty="0"/>
              <a:t> </a:t>
            </a:r>
            <a:r>
              <a:rPr lang="en-US" sz="1800" b="1" dirty="0">
                <a:latin typeface="Aptos" panose="020B0004020202020204" pitchFamily="34" charset="0"/>
              </a:rPr>
              <a:t>Forward Propagation:</a:t>
            </a:r>
            <a:br>
              <a:rPr lang="en-US" sz="1800" dirty="0">
                <a:latin typeface="Aptos" panose="020B0004020202020204" pitchFamily="34" charset="0"/>
              </a:rPr>
            </a:br>
            <a:r>
              <a:rPr lang="en-US" sz="1800" dirty="0">
                <a:latin typeface="Aptos" panose="020B0004020202020204" pitchFamily="34" charset="0"/>
              </a:rPr>
              <a:t>Compute the activation vectors a</a:t>
            </a:r>
            <a:r>
              <a:rPr lang="en-US" sz="1800" baseline="30000" dirty="0">
                <a:latin typeface="Aptos" panose="020B0004020202020204" pitchFamily="34" charset="0"/>
              </a:rPr>
              <a:t>(l) </a:t>
            </a:r>
            <a:r>
              <a:rPr lang="en-US" sz="1800" dirty="0"/>
              <a:t>for all subsequent layers l =2,3</a:t>
            </a:r>
            <a:r>
              <a:rPr lang="en-US" sz="1800" baseline="-25000" dirty="0"/>
              <a:t> </a:t>
            </a:r>
            <a:r>
              <a:rPr lang="en-US" sz="1800" dirty="0"/>
              <a:t> ,…, L</a:t>
            </a:r>
          </a:p>
          <a:p>
            <a:pPr marL="0" indent="0">
              <a:buNone/>
            </a:pPr>
            <a:r>
              <a:rPr lang="en-US" sz="1800" b="1" dirty="0"/>
              <a:t>3. Compute Output Error:</a:t>
            </a:r>
            <a:br>
              <a:rPr lang="en-US" sz="1800" dirty="0"/>
            </a:br>
            <a:r>
              <a:rPr lang="en-US" sz="1800" dirty="0"/>
              <a:t>	</a:t>
            </a:r>
            <a:r>
              <a:rPr lang="en-US" sz="1800" dirty="0">
                <a:latin typeface="Aptos" panose="020B0004020202020204" pitchFamily="34" charset="0"/>
              </a:rPr>
              <a:t> δ</a:t>
            </a:r>
            <a:r>
              <a:rPr lang="en-US" sz="1800" baseline="30000" dirty="0">
                <a:latin typeface="Aptos" panose="020B0004020202020204" pitchFamily="34" charset="0"/>
              </a:rPr>
              <a:t>[L] </a:t>
            </a:r>
            <a:r>
              <a:rPr lang="en-US" sz="1800" dirty="0">
                <a:latin typeface="Aptos" panose="020B0004020202020204" pitchFamily="34" charset="0"/>
              </a:rPr>
              <a:t> = a</a:t>
            </a:r>
            <a:r>
              <a:rPr lang="en-US" sz="1800" baseline="30000" dirty="0">
                <a:latin typeface="Aptos" panose="020B0004020202020204" pitchFamily="34" charset="0"/>
              </a:rPr>
              <a:t>[L]</a:t>
            </a:r>
            <a:r>
              <a:rPr lang="en-US" sz="1800" dirty="0">
                <a:latin typeface="Aptos" panose="020B0004020202020204" pitchFamily="34" charset="0"/>
              </a:rPr>
              <a:t> – y</a:t>
            </a:r>
            <a:r>
              <a:rPr lang="en-US" sz="1800" baseline="30000" dirty="0">
                <a:latin typeface="Aptos" panose="020B0004020202020204" pitchFamily="34" charset="0"/>
              </a:rPr>
              <a:t>(i) </a:t>
            </a:r>
          </a:p>
          <a:p>
            <a:pPr marL="0" indent="0">
              <a:buNone/>
            </a:pPr>
            <a:r>
              <a:rPr lang="en-US" sz="1800" dirty="0"/>
              <a:t>4. </a:t>
            </a:r>
            <a:r>
              <a:rPr lang="en-US" sz="1800" b="1" dirty="0"/>
              <a:t>Backpropagate Errors:</a:t>
            </a:r>
          </a:p>
          <a:p>
            <a:pPr marL="0" indent="0">
              <a:buNone/>
            </a:pPr>
            <a:r>
              <a:rPr lang="en-US" sz="1800" dirty="0"/>
              <a:t>Compute the error vectors </a:t>
            </a:r>
            <a:r>
              <a:rPr lang="en-US" sz="1800" dirty="0">
                <a:latin typeface="Aptos" panose="020B0004020202020204" pitchFamily="34" charset="0"/>
              </a:rPr>
              <a:t>δ</a:t>
            </a:r>
            <a:r>
              <a:rPr lang="en-US" sz="1800" baseline="30000" dirty="0">
                <a:latin typeface="Aptos" panose="020B0004020202020204" pitchFamily="34" charset="0"/>
              </a:rPr>
              <a:t>[L-1]</a:t>
            </a:r>
            <a:r>
              <a:rPr lang="en-US" sz="1800" dirty="0">
                <a:latin typeface="Aptos" panose="020B0004020202020204" pitchFamily="34" charset="0"/>
              </a:rPr>
              <a:t>, δ</a:t>
            </a:r>
            <a:r>
              <a:rPr lang="en-US" sz="1800" baseline="30000" dirty="0">
                <a:latin typeface="Aptos" panose="020B0004020202020204" pitchFamily="34" charset="0"/>
              </a:rPr>
              <a:t>[L-2]</a:t>
            </a:r>
            <a:r>
              <a:rPr lang="en-US" sz="1800" dirty="0">
                <a:latin typeface="Aptos" panose="020B0004020202020204" pitchFamily="34" charset="0"/>
              </a:rPr>
              <a:t>, …, δ</a:t>
            </a:r>
            <a:r>
              <a:rPr lang="en-US" sz="1800" baseline="30000" dirty="0">
                <a:latin typeface="Aptos" panose="020B0004020202020204" pitchFamily="34" charset="0"/>
              </a:rPr>
              <a:t>[2]</a:t>
            </a:r>
            <a:r>
              <a:rPr lang="en-US" sz="1800" dirty="0">
                <a:latin typeface="Aptos" panose="020B0004020202020204" pitchFamily="34" charset="0"/>
              </a:rPr>
              <a:t> </a:t>
            </a:r>
            <a:r>
              <a:rPr lang="en-US" sz="1800" dirty="0"/>
              <a:t>using the layer-by-layer update rules.</a:t>
            </a:r>
          </a:p>
          <a:p>
            <a:pPr marL="0" indent="0">
              <a:buNone/>
            </a:pPr>
            <a:r>
              <a:rPr lang="en-US" sz="1800" dirty="0">
                <a:solidFill>
                  <a:schemeClr val="accent5">
                    <a:lumMod val="75000"/>
                  </a:schemeClr>
                </a:solidFill>
                <a:latin typeface="Aptos" panose="020B0004020202020204" pitchFamily="34" charset="0"/>
                <a:cs typeface="Times New Roman" panose="02020603050405020304" pitchFamily="18" charset="0"/>
              </a:rPr>
              <a:t>No delta error for input layer </a:t>
            </a:r>
            <a:r>
              <a:rPr lang="en-US" sz="1800" dirty="0">
                <a:latin typeface="Aptos" panose="020B0004020202020204" pitchFamily="34" charset="0"/>
                <a:cs typeface="Times New Roman" panose="02020603050405020304" pitchFamily="18" charset="0"/>
              </a:rPr>
              <a:t>1</a:t>
            </a:r>
          </a:p>
          <a:p>
            <a:pPr marL="0" indent="0">
              <a:buNone/>
            </a:pPr>
            <a:r>
              <a:rPr lang="en-US" sz="1800" dirty="0">
                <a:latin typeface="Arial Black" panose="020B0A04020102020204" pitchFamily="34" charset="0"/>
              </a:rPr>
              <a:t>5. Accumulate Gradients</a:t>
            </a:r>
            <a:endParaRPr lang="en-US" sz="1800" dirty="0">
              <a:latin typeface="Arial Black" panose="020B0A04020102020204" pitchFamily="34" charset="0"/>
              <a:cs typeface="Times New Roman" panose="02020603050405020304" pitchFamily="18" charset="0"/>
            </a:endParaRPr>
          </a:p>
          <a:p>
            <a:pPr marL="0" indent="0">
              <a:buNone/>
            </a:pPr>
            <a:endParaRPr lang="en-US" sz="1800" dirty="0"/>
          </a:p>
          <a:p>
            <a:pPr marL="0" indent="0">
              <a:buNone/>
            </a:pPr>
            <a:endParaRPr lang="en-US" sz="1800" dirty="0"/>
          </a:p>
          <a:p>
            <a:pPr marL="0" indent="0">
              <a:buNone/>
            </a:pPr>
            <a:endParaRPr lang="en-US" sz="1800" b="1" dirty="0"/>
          </a:p>
        </p:txBody>
      </p:sp>
    </p:spTree>
    <p:extLst>
      <p:ext uri="{BB962C8B-B14F-4D97-AF65-F5344CB8AC3E}">
        <p14:creationId xmlns:p14="http://schemas.microsoft.com/office/powerpoint/2010/main" val="32640534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5B91456-F8E6-3817-2B10-98AFCC6619B0}"/>
                  </a:ext>
                </a:extLst>
              </p:cNvPr>
              <p:cNvSpPr>
                <a:spLocks noGrp="1"/>
              </p:cNvSpPr>
              <p:nvPr>
                <p:ph idx="1"/>
              </p:nvPr>
            </p:nvSpPr>
            <p:spPr>
              <a:xfrm>
                <a:off x="838200" y="659567"/>
                <a:ext cx="10515600" cy="5517396"/>
              </a:xfrm>
            </p:spPr>
            <p:txBody>
              <a:bodyPr>
                <a:normAutofit/>
              </a:bodyPr>
              <a:lstStyle/>
              <a:p>
                <a:pPr marL="0" indent="0">
                  <a:buNone/>
                </a:pPr>
                <a:r>
                  <a:rPr lang="en-US" dirty="0">
                    <a:latin typeface="Arial Black" panose="020B0A04020102020204" pitchFamily="34" charset="0"/>
                  </a:rPr>
                  <a:t>5. </a:t>
                </a:r>
                <a:r>
                  <a:rPr lang="en-US" sz="1800" dirty="0">
                    <a:latin typeface="Arial Black" panose="020B0A04020102020204" pitchFamily="34" charset="0"/>
                  </a:rPr>
                  <a:t>Accumulate Gradients</a:t>
                </a:r>
                <a:endParaRPr lang="en-US" sz="1800" dirty="0">
                  <a:latin typeface="Arial Black" panose="020B0A04020102020204" pitchFamily="34" charset="0"/>
                  <a:cs typeface="Times New Roman" panose="02020603050405020304" pitchFamily="18" charset="0"/>
                </a:endParaRPr>
              </a:p>
              <a:p>
                <a:pPr marL="971550" lvl="1" indent="-514350">
                  <a:buFont typeface="+mj-lt"/>
                  <a:buAutoNum type="arabicPeriod"/>
                </a:pPr>
                <a:r>
                  <a:rPr lang="en-US" dirty="0"/>
                  <a:t>Element-wise notation:</a:t>
                </a:r>
              </a:p>
              <a:p>
                <a:pPr marL="457200" lvl="1" indent="0">
                  <a:buNone/>
                </a:pPr>
                <a:r>
                  <a:rPr lang="en-US" dirty="0">
                    <a:latin typeface="Aptos" panose="020B0004020202020204" pitchFamily="34" charset="0"/>
                  </a:rPr>
                  <a:t>	∆</a:t>
                </a:r>
                <a:r>
                  <a:rPr lang="en-US" baseline="30000" dirty="0">
                    <a:latin typeface="Aptos" panose="020B0004020202020204" pitchFamily="34" charset="0"/>
                  </a:rPr>
                  <a:t>(l)</a:t>
                </a:r>
                <a:r>
                  <a:rPr lang="en-US" baseline="-25000" dirty="0">
                    <a:latin typeface="Aptos" panose="020B0004020202020204" pitchFamily="34" charset="0"/>
                  </a:rPr>
                  <a:t>ij</a:t>
                </a:r>
                <a:r>
                  <a:rPr lang="en-US" dirty="0">
                    <a:latin typeface="Aptos" panose="020B0004020202020204" pitchFamily="34" charset="0"/>
                  </a:rPr>
                  <a:t> = ∆</a:t>
                </a:r>
                <a:r>
                  <a:rPr lang="en-US" baseline="30000" dirty="0">
                    <a:latin typeface="Aptos" panose="020B0004020202020204" pitchFamily="34" charset="0"/>
                  </a:rPr>
                  <a:t>(l)</a:t>
                </a:r>
                <a:r>
                  <a:rPr lang="en-US" baseline="-25000" dirty="0">
                    <a:latin typeface="Aptos" panose="020B0004020202020204" pitchFamily="34" charset="0"/>
                  </a:rPr>
                  <a:t>ij</a:t>
                </a:r>
                <a:r>
                  <a:rPr lang="en-US" dirty="0">
                    <a:latin typeface="Aptos" panose="020B0004020202020204" pitchFamily="34" charset="0"/>
                  </a:rPr>
                  <a:t>  + a</a:t>
                </a:r>
                <a:r>
                  <a:rPr lang="en-US" baseline="-25000" dirty="0">
                    <a:latin typeface="Aptos" panose="020B0004020202020204" pitchFamily="34" charset="0"/>
                  </a:rPr>
                  <a:t>j </a:t>
                </a:r>
                <a:r>
                  <a:rPr lang="en-US" baseline="30000" dirty="0">
                    <a:latin typeface="Aptos" panose="020B0004020202020204" pitchFamily="34" charset="0"/>
                  </a:rPr>
                  <a:t>(l) </a:t>
                </a:r>
                <a:r>
                  <a:rPr lang="el-GR" dirty="0">
                    <a:latin typeface="Aptos" panose="020B0004020202020204" pitchFamily="34" charset="0"/>
                  </a:rPr>
                  <a:t>δ</a:t>
                </a:r>
                <a:r>
                  <a:rPr lang="en-US" baseline="-25000" dirty="0">
                    <a:latin typeface="Aptos" panose="020B0004020202020204" pitchFamily="34" charset="0"/>
                  </a:rPr>
                  <a:t>i</a:t>
                </a:r>
                <a:r>
                  <a:rPr lang="en-US" dirty="0">
                    <a:latin typeface="Aptos" panose="020B0004020202020204" pitchFamily="34" charset="0"/>
                  </a:rPr>
                  <a:t>(l+1)</a:t>
                </a:r>
              </a:p>
              <a:p>
                <a:pPr marL="457200" lvl="1" indent="0">
                  <a:buNone/>
                </a:pPr>
                <a:r>
                  <a:rPr lang="en-US" dirty="0"/>
                  <a:t>2. Vectorized notation</a:t>
                </a:r>
              </a:p>
              <a:p>
                <a:pPr marL="457200" lvl="1" indent="0">
                  <a:buNone/>
                </a:pPr>
                <a:r>
                  <a:rPr lang="en-US" dirty="0">
                    <a:latin typeface="Aptos" panose="020B0004020202020204" pitchFamily="34" charset="0"/>
                  </a:rPr>
                  <a:t>	 ∆</a:t>
                </a:r>
                <a:r>
                  <a:rPr lang="en-US" baseline="30000" dirty="0">
                    <a:latin typeface="Aptos" panose="020B0004020202020204" pitchFamily="34" charset="0"/>
                  </a:rPr>
                  <a:t>(l)</a:t>
                </a:r>
                <a:r>
                  <a:rPr lang="en-US" baseline="-25000" dirty="0">
                    <a:latin typeface="Aptos" panose="020B0004020202020204" pitchFamily="34" charset="0"/>
                  </a:rPr>
                  <a:t>ij</a:t>
                </a:r>
                <a:r>
                  <a:rPr lang="en-US" dirty="0">
                    <a:latin typeface="Aptos" panose="020B0004020202020204" pitchFamily="34" charset="0"/>
                  </a:rPr>
                  <a:t> = ∆</a:t>
                </a:r>
                <a:r>
                  <a:rPr lang="en-US" baseline="30000" dirty="0">
                    <a:latin typeface="Aptos" panose="020B0004020202020204" pitchFamily="34" charset="0"/>
                  </a:rPr>
                  <a:t>(l)</a:t>
                </a:r>
                <a:r>
                  <a:rPr lang="en-US" baseline="-25000" dirty="0">
                    <a:latin typeface="Aptos" panose="020B0004020202020204" pitchFamily="34" charset="0"/>
                  </a:rPr>
                  <a:t>ij</a:t>
                </a:r>
                <a:r>
                  <a:rPr lang="en-US" dirty="0">
                    <a:latin typeface="Aptos" panose="020B0004020202020204" pitchFamily="34" charset="0"/>
                  </a:rPr>
                  <a:t>  + </a:t>
                </a:r>
                <a:r>
                  <a:rPr lang="el-GR" dirty="0">
                    <a:latin typeface="Aptos" panose="020B0004020202020204" pitchFamily="34" charset="0"/>
                  </a:rPr>
                  <a:t>δ</a:t>
                </a:r>
                <a:r>
                  <a:rPr lang="en-US" baseline="-25000" dirty="0">
                    <a:latin typeface="Aptos" panose="020B0004020202020204" pitchFamily="34" charset="0"/>
                  </a:rPr>
                  <a:t>i</a:t>
                </a:r>
                <a:r>
                  <a:rPr lang="en-US" baseline="30000" dirty="0">
                    <a:latin typeface="Aptos" panose="020B0004020202020204" pitchFamily="34" charset="0"/>
                  </a:rPr>
                  <a:t>(l+1)</a:t>
                </a:r>
                <a:r>
                  <a:rPr lang="en-US" dirty="0">
                    <a:latin typeface="Aptos" panose="020B0004020202020204" pitchFamily="34" charset="0"/>
                  </a:rPr>
                  <a:t> (a</a:t>
                </a:r>
                <a:r>
                  <a:rPr lang="en-US" baseline="-25000" dirty="0">
                    <a:latin typeface="Aptos" panose="020B0004020202020204" pitchFamily="34" charset="0"/>
                  </a:rPr>
                  <a:t>j </a:t>
                </a:r>
                <a:r>
                  <a:rPr lang="en-US" baseline="30000" dirty="0">
                    <a:latin typeface="Aptos" panose="020B0004020202020204" pitchFamily="34" charset="0"/>
                  </a:rPr>
                  <a:t>(l) </a:t>
                </a:r>
                <a:r>
                  <a:rPr lang="en-US" dirty="0">
                    <a:latin typeface="Aptos" panose="020B0004020202020204" pitchFamily="34" charset="0"/>
                  </a:rPr>
                  <a:t> )</a:t>
                </a:r>
                <a:r>
                  <a:rPr lang="en-US" baseline="30000" dirty="0">
                    <a:latin typeface="Aptos" panose="020B0004020202020204" pitchFamily="34" charset="0"/>
                  </a:rPr>
                  <a:t>T</a:t>
                </a:r>
              </a:p>
              <a:p>
                <a:pPr marL="0" indent="0">
                  <a:buNone/>
                </a:pPr>
                <a:r>
                  <a:rPr lang="en-US" sz="1800" dirty="0">
                    <a:latin typeface="Arial Black" panose="020B0A04020102020204" pitchFamily="34" charset="0"/>
                  </a:rPr>
                  <a:t>Regularization and Final Gradient Computation</a:t>
                </a:r>
                <a:r>
                  <a:rPr lang="en-US" sz="1800" baseline="30000" dirty="0">
                    <a:latin typeface="Arial Black" panose="020B0A04020102020204" pitchFamily="34" charset="0"/>
                  </a:rPr>
                  <a:t> </a:t>
                </a:r>
              </a:p>
              <a:p>
                <a:pPr marL="0" indent="0">
                  <a:buNone/>
                </a:pPr>
                <a:r>
                  <a:rPr lang="en-US" sz="1800" dirty="0"/>
                  <a:t>After exiting the training loop over all m examples, compute the final partial derivatives</a:t>
                </a:r>
              </a:p>
              <a:p>
                <a:pPr marL="0" indent="0">
                  <a:buNone/>
                </a:pPr>
                <a:endParaRPr lang="en-US" sz="1800" dirty="0">
                  <a:latin typeface="Arial Black" panose="020B0A04020102020204" pitchFamily="34" charset="0"/>
                </a:endParaRPr>
              </a:p>
              <a:p>
                <a:pPr marL="0" indent="0">
                  <a:buNone/>
                </a:pPr>
                <a:r>
                  <a:rPr lang="en-US" sz="1800" b="1" dirty="0">
                    <a:latin typeface="Arial Black" panose="020B0A04020102020204" pitchFamily="34" charset="0"/>
                    <a:cs typeface="Times New Roman" panose="02020603050405020304" pitchFamily="18" charset="0"/>
                  </a:rPr>
                  <a:t>D</a:t>
                </a:r>
                <a:r>
                  <a:rPr lang="en-US" sz="1800" b="1" baseline="30000" dirty="0">
                    <a:latin typeface="Arial Black" panose="020B0A04020102020204" pitchFamily="34" charset="0"/>
                    <a:cs typeface="Times New Roman" panose="02020603050405020304" pitchFamily="18" charset="0"/>
                  </a:rPr>
                  <a:t>(l) </a:t>
                </a:r>
                <a:r>
                  <a:rPr lang="en-US" sz="1800" baseline="-25000" dirty="0">
                    <a:latin typeface="Arial Black" panose="020B0A04020102020204" pitchFamily="34" charset="0"/>
                    <a:cs typeface="Times New Roman" panose="02020603050405020304" pitchFamily="18" charset="0"/>
                  </a:rPr>
                  <a:t> </a:t>
                </a:r>
                <a:r>
                  <a:rPr lang="en-US" sz="1800" dirty="0"/>
                  <a:t>(which represent </a:t>
                </a:r>
                <a:r>
                  <a:rPr lang="en-US" sz="1800" dirty="0">
                    <a:latin typeface="Aptos" panose="020B0004020202020204" pitchFamily="34" charset="0"/>
                    <a:cs typeface="Times New Roman" panose="02020603050405020304" pitchFamily="18" charset="0"/>
                  </a:rPr>
                  <a:t> </a:t>
                </a:r>
                <a14:m>
                  <m:oMath xmlns:m="http://schemas.openxmlformats.org/officeDocument/2006/math">
                    <m:f>
                      <m:fPr>
                        <m:ctrlPr>
                          <a:rPr lang="el-GR" sz="1800" i="0" dirty="0">
                            <a:latin typeface="Aptos" panose="020B0004020202020204" pitchFamily="34" charset="0"/>
                          </a:rPr>
                        </m:ctrlPr>
                      </m:fPr>
                      <m:num>
                        <m:r>
                          <m:rPr>
                            <m:nor/>
                          </m:rPr>
                          <a:rPr lang="el-GR" sz="1800" i="0" dirty="0">
                            <a:latin typeface="Aptos" panose="020B0004020202020204" pitchFamily="34" charset="0"/>
                          </a:rPr>
                          <m:t>δ</m:t>
                        </m:r>
                      </m:num>
                      <m:den>
                        <m:r>
                          <m:rPr>
                            <m:nor/>
                          </m:rPr>
                          <a:rPr lang="el-GR" sz="1800" i="0" dirty="0">
                            <a:latin typeface="Aptos" panose="020B0004020202020204" pitchFamily="34" charset="0"/>
                          </a:rPr>
                          <m:t>δ</m:t>
                        </m:r>
                        <m:r>
                          <m:rPr>
                            <m:nor/>
                          </m:rPr>
                          <a:rPr lang="el-GR" sz="1800" i="0" dirty="0">
                            <a:latin typeface="Aptos" panose="020B0004020202020204" pitchFamily="34" charset="0"/>
                            <a:cs typeface="Times New Roman" panose="02020603050405020304" pitchFamily="18" charset="0"/>
                          </a:rPr>
                          <m:t>ϴ</m:t>
                        </m:r>
                        <m:r>
                          <m:rPr>
                            <m:nor/>
                          </m:rPr>
                          <a:rPr lang="en-US" sz="1800" i="0" dirty="0">
                            <a:latin typeface="Aptos" panose="020B0004020202020204" pitchFamily="34" charset="0"/>
                            <a:cs typeface="Times New Roman" panose="02020603050405020304" pitchFamily="18" charset="0"/>
                          </a:rPr>
                          <m:t>ij </m:t>
                        </m:r>
                        <m:r>
                          <m:rPr>
                            <m:nor/>
                          </m:rPr>
                          <a:rPr lang="en-US" sz="1800" i="0" baseline="30000" dirty="0">
                            <a:latin typeface="Aptos" panose="020B0004020202020204" pitchFamily="34" charset="0"/>
                            <a:cs typeface="Times New Roman" panose="02020603050405020304" pitchFamily="18" charset="0"/>
                          </a:rPr>
                          <m:t>l</m:t>
                        </m:r>
                        <m:r>
                          <m:rPr>
                            <m:nor/>
                          </m:rPr>
                          <a:rPr lang="en-US" sz="1800" i="0" dirty="0">
                            <a:latin typeface="Aptos" panose="020B0004020202020204" pitchFamily="34" charset="0"/>
                            <a:cs typeface="Times New Roman" panose="02020603050405020304" pitchFamily="18" charset="0"/>
                          </a:rPr>
                          <m:t> </m:t>
                        </m:r>
                      </m:den>
                    </m:f>
                  </m:oMath>
                </a14:m>
                <a:r>
                  <a:rPr lang="en-US" sz="1800" dirty="0">
                    <a:latin typeface="Aptos" panose="020B0004020202020204" pitchFamily="34" charset="0"/>
                    <a:cs typeface="Times New Roman" panose="02020603050405020304" pitchFamily="18" charset="0"/>
                  </a:rPr>
                  <a:t> J</a:t>
                </a:r>
                <a:r>
                  <a:rPr lang="el-GR" sz="1800" dirty="0">
                    <a:latin typeface="Aptos" panose="020B0004020202020204" pitchFamily="34" charset="0"/>
                    <a:cs typeface="Times New Roman" panose="02020603050405020304" pitchFamily="18" charset="0"/>
                  </a:rPr>
                  <a:t> </a:t>
                </a:r>
                <a:r>
                  <a:rPr lang="en-US" sz="1800" dirty="0">
                    <a:latin typeface="Aptos" panose="020B0004020202020204" pitchFamily="34" charset="0"/>
                    <a:cs typeface="Times New Roman" panose="02020603050405020304" pitchFamily="18" charset="0"/>
                  </a:rPr>
                  <a:t>(</a:t>
                </a:r>
                <a:r>
                  <a:rPr lang="el-GR" sz="1800" dirty="0">
                    <a:latin typeface="Aptos" panose="020B0004020202020204" pitchFamily="34" charset="0"/>
                    <a:cs typeface="Times New Roman" panose="02020603050405020304" pitchFamily="18" charset="0"/>
                  </a:rPr>
                  <a:t>ϴ</a:t>
                </a:r>
                <a:r>
                  <a:rPr lang="en-US" sz="1800" dirty="0">
                    <a:latin typeface="Aptos" panose="020B0004020202020204" pitchFamily="34" charset="0"/>
                    <a:cs typeface="Times New Roman" panose="02020603050405020304" pitchFamily="18" charset="0"/>
                  </a:rPr>
                  <a:t>):</a:t>
                </a:r>
              </a:p>
              <a:p>
                <a:pPr>
                  <a:buFont typeface="Wingdings" panose="05000000000000000000" pitchFamily="2" charset="2"/>
                  <a:buChar char="§"/>
                </a:pPr>
                <a:r>
                  <a:rPr lang="en-US" sz="1800" dirty="0"/>
                  <a:t>For unbiased weights(J≠ 0):</a:t>
                </a:r>
              </a:p>
              <a:p>
                <a:pPr marL="0" indent="0">
                  <a:buNone/>
                </a:pPr>
                <a:r>
                  <a:rPr lang="en-US" sz="1800" dirty="0"/>
                  <a:t>	</a:t>
                </a:r>
                <a:r>
                  <a:rPr lang="en-US" sz="1800" b="1" dirty="0">
                    <a:latin typeface="Aptos" panose="020B0004020202020204" pitchFamily="34" charset="0"/>
                  </a:rPr>
                  <a:t>(</a:t>
                </a:r>
                <a:r>
                  <a:rPr lang="en-US" sz="1800" b="1" dirty="0">
                    <a:latin typeface="Aptos" panose="020B0004020202020204" pitchFamily="34" charset="0"/>
                    <a:cs typeface="Times New Roman" panose="02020603050405020304" pitchFamily="18" charset="0"/>
                  </a:rPr>
                  <a:t>D(l) ij   := 1/m ∆</a:t>
                </a:r>
                <a:r>
                  <a:rPr lang="en-US" sz="1800" b="1" baseline="30000" dirty="0">
                    <a:latin typeface="Aptos" panose="020B0004020202020204" pitchFamily="34" charset="0"/>
                    <a:cs typeface="Times New Roman" panose="02020603050405020304" pitchFamily="18" charset="0"/>
                  </a:rPr>
                  <a:t>(l)</a:t>
                </a:r>
                <a:r>
                  <a:rPr lang="en-US" sz="1800" b="1" dirty="0">
                    <a:latin typeface="Aptos" panose="020B0004020202020204" pitchFamily="34" charset="0"/>
                    <a:cs typeface="Times New Roman" panose="02020603050405020304" pitchFamily="18" charset="0"/>
                  </a:rPr>
                  <a:t>  </a:t>
                </a:r>
                <a:r>
                  <a:rPr lang="en-US" sz="1800" b="1" baseline="-25000" dirty="0">
                    <a:latin typeface="Aptos" panose="020B0004020202020204" pitchFamily="34" charset="0"/>
                    <a:cs typeface="Times New Roman" panose="02020603050405020304" pitchFamily="18" charset="0"/>
                  </a:rPr>
                  <a:t>ij</a:t>
                </a:r>
                <a:r>
                  <a:rPr lang="en-US" sz="1800" b="1" dirty="0">
                    <a:latin typeface="Aptos" panose="020B0004020202020204" pitchFamily="34" charset="0"/>
                    <a:cs typeface="Times New Roman" panose="02020603050405020304" pitchFamily="18" charset="0"/>
                  </a:rPr>
                  <a:t>   +  </a:t>
                </a:r>
                <a:r>
                  <a:rPr lang="el-GR" sz="1800" b="1" dirty="0">
                    <a:latin typeface="Aptos" panose="020B0004020202020204" pitchFamily="34" charset="0"/>
                    <a:cs typeface="Times New Roman" panose="02020603050405020304" pitchFamily="18" charset="0"/>
                  </a:rPr>
                  <a:t>λ</a:t>
                </a:r>
                <a:r>
                  <a:rPr lang="en-US" sz="1800" b="1" dirty="0">
                    <a:latin typeface="Aptos" panose="020B0004020202020204" pitchFamily="34" charset="0"/>
                    <a:cs typeface="Times New Roman" panose="02020603050405020304" pitchFamily="18" charset="0"/>
                  </a:rPr>
                  <a:t> </a:t>
                </a:r>
                <a:r>
                  <a:rPr lang="el-GR" sz="1800" b="1" dirty="0">
                    <a:latin typeface="Aptos" panose="020B0004020202020204" pitchFamily="34" charset="0"/>
                    <a:cs typeface="Times New Roman" panose="02020603050405020304" pitchFamily="18" charset="0"/>
                  </a:rPr>
                  <a:t>ϴ</a:t>
                </a:r>
                <a:r>
                  <a:rPr lang="en-US" sz="1800" b="1" baseline="30000" dirty="0">
                    <a:latin typeface="Aptos" panose="020B0004020202020204" pitchFamily="34" charset="0"/>
                    <a:cs typeface="Times New Roman" panose="02020603050405020304" pitchFamily="18" charset="0"/>
                  </a:rPr>
                  <a:t>l </a:t>
                </a:r>
                <a:r>
                  <a:rPr lang="en-US" sz="1800" b="1" dirty="0">
                    <a:latin typeface="Aptos" panose="020B0004020202020204" pitchFamily="34" charset="0"/>
                    <a:cs typeface="Times New Roman" panose="02020603050405020304" pitchFamily="18" charset="0"/>
                  </a:rPr>
                  <a:t> </a:t>
                </a:r>
                <a:r>
                  <a:rPr lang="en-US" sz="1800" b="1" baseline="-25000" dirty="0">
                    <a:latin typeface="Aptos" panose="020B0004020202020204" pitchFamily="34" charset="0"/>
                    <a:cs typeface="Times New Roman" panose="02020603050405020304" pitchFamily="18" charset="0"/>
                  </a:rPr>
                  <a:t>ij</a:t>
                </a:r>
                <a:r>
                  <a:rPr lang="en-US" sz="1800" b="1" dirty="0">
                    <a:latin typeface="Aptos" panose="020B0004020202020204" pitchFamily="34" charset="0"/>
                    <a:cs typeface="Times New Roman" panose="02020603050405020304" pitchFamily="18" charset="0"/>
                  </a:rPr>
                  <a:t>     </a:t>
                </a:r>
              </a:p>
              <a:p>
                <a:pPr>
                  <a:buFont typeface="Wingdings" panose="05000000000000000000" pitchFamily="2" charset="2"/>
                  <a:buChar char="§"/>
                </a:pPr>
                <a:r>
                  <a:rPr lang="en-US" sz="1800" dirty="0"/>
                  <a:t>For bias weights(J = 0):</a:t>
                </a:r>
                <a:endParaRPr lang="en-US" sz="1800" b="1" dirty="0">
                  <a:latin typeface="Aptos" panose="020B0004020202020204" pitchFamily="34" charset="0"/>
                </a:endParaRPr>
              </a:p>
              <a:p>
                <a:pPr marL="0" indent="0">
                  <a:buNone/>
                </a:pPr>
                <a:r>
                  <a:rPr lang="en-US" dirty="0"/>
                  <a:t>	</a:t>
                </a:r>
                <a:r>
                  <a:rPr lang="en-US" sz="1800" b="1" dirty="0">
                    <a:latin typeface="Aptos" panose="020B0004020202020204" pitchFamily="34" charset="0"/>
                  </a:rPr>
                  <a:t>(</a:t>
                </a:r>
                <a:r>
                  <a:rPr lang="en-US" sz="1800" b="1" dirty="0">
                    <a:latin typeface="Aptos" panose="020B0004020202020204" pitchFamily="34" charset="0"/>
                    <a:cs typeface="Times New Roman" panose="02020603050405020304" pitchFamily="18" charset="0"/>
                  </a:rPr>
                  <a:t>D(l) ij   := 1/m ∆</a:t>
                </a:r>
                <a:r>
                  <a:rPr lang="en-US" sz="1800" b="1" baseline="30000" dirty="0">
                    <a:latin typeface="Aptos" panose="020B0004020202020204" pitchFamily="34" charset="0"/>
                    <a:cs typeface="Times New Roman" panose="02020603050405020304" pitchFamily="18" charset="0"/>
                  </a:rPr>
                  <a:t>(l)</a:t>
                </a:r>
                <a:r>
                  <a:rPr lang="en-US" sz="1800" b="1" dirty="0">
                    <a:latin typeface="Aptos" panose="020B0004020202020204" pitchFamily="34" charset="0"/>
                    <a:cs typeface="Times New Roman" panose="02020603050405020304" pitchFamily="18" charset="0"/>
                  </a:rPr>
                  <a:t>  </a:t>
                </a:r>
                <a:r>
                  <a:rPr lang="en-US" sz="1800" b="1" baseline="-25000" dirty="0">
                    <a:latin typeface="Aptos" panose="020B0004020202020204" pitchFamily="34" charset="0"/>
                    <a:cs typeface="Times New Roman" panose="02020603050405020304" pitchFamily="18" charset="0"/>
                  </a:rPr>
                  <a:t>ij</a:t>
                </a:r>
                <a:r>
                  <a:rPr lang="en-US" sz="1800" b="1" dirty="0">
                    <a:latin typeface="Aptos" panose="020B0004020202020204" pitchFamily="34" charset="0"/>
                    <a:cs typeface="Times New Roman" panose="02020603050405020304" pitchFamily="18" charset="0"/>
                  </a:rPr>
                  <a:t>       </a:t>
                </a:r>
              </a:p>
              <a:p>
                <a:pPr marL="0" indent="0">
                  <a:buNone/>
                </a:pPr>
                <a:endParaRPr lang="en-US" sz="1800" b="1" dirty="0">
                  <a:latin typeface="Aptos" panose="020B0004020202020204" pitchFamily="34" charset="0"/>
                </a:endParaRPr>
              </a:p>
              <a:p>
                <a:pPr marL="457200" lvl="1" indent="0">
                  <a:buNone/>
                </a:pPr>
                <a:endParaRPr lang="en-US" dirty="0"/>
              </a:p>
            </p:txBody>
          </p:sp>
        </mc:Choice>
        <mc:Fallback xmlns="">
          <p:sp>
            <p:nvSpPr>
              <p:cNvPr id="3" name="Content Placeholder 2">
                <a:extLst>
                  <a:ext uri="{FF2B5EF4-FFF2-40B4-BE49-F238E27FC236}">
                    <a16:creationId xmlns:a16="http://schemas.microsoft.com/office/drawing/2014/main" id="{65B91456-F8E6-3817-2B10-98AFCC6619B0}"/>
                  </a:ext>
                </a:extLst>
              </p:cNvPr>
              <p:cNvSpPr>
                <a:spLocks noGrp="1" noRot="1" noChangeAspect="1" noMove="1" noResize="1" noEditPoints="1" noAdjustHandles="1" noChangeArrowheads="1" noChangeShapeType="1" noTextEdit="1"/>
              </p:cNvSpPr>
              <p:nvPr>
                <p:ph idx="1"/>
              </p:nvPr>
            </p:nvSpPr>
            <p:spPr>
              <a:xfrm>
                <a:off x="838200" y="659567"/>
                <a:ext cx="10515600" cy="5517396"/>
              </a:xfrm>
              <a:blipFill>
                <a:blip r:embed="rId2"/>
                <a:stretch>
                  <a:fillRect l="-1217" t="-1878"/>
                </a:stretch>
              </a:blipFill>
            </p:spPr>
            <p:txBody>
              <a:bodyPr/>
              <a:lstStyle/>
              <a:p>
                <a:r>
                  <a:rPr lang="en-US">
                    <a:noFill/>
                  </a:rPr>
                  <a:t> </a:t>
                </a:r>
              </a:p>
            </p:txBody>
          </p:sp>
        </mc:Fallback>
      </mc:AlternateContent>
    </p:spTree>
    <p:extLst>
      <p:ext uri="{BB962C8B-B14F-4D97-AF65-F5344CB8AC3E}">
        <p14:creationId xmlns:p14="http://schemas.microsoft.com/office/powerpoint/2010/main" val="1381262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09CA2-BE18-0D41-8ABC-80596CB7C4E9}"/>
              </a:ext>
            </a:extLst>
          </p:cNvPr>
          <p:cNvSpPr>
            <a:spLocks noGrp="1"/>
          </p:cNvSpPr>
          <p:nvPr>
            <p:ph type="title"/>
          </p:nvPr>
        </p:nvSpPr>
        <p:spPr>
          <a:xfrm>
            <a:off x="838200" y="365126"/>
            <a:ext cx="10515600" cy="749572"/>
          </a:xfrm>
        </p:spPr>
        <p:txBody>
          <a:bodyPr>
            <a:normAutofit/>
          </a:bodyPr>
          <a:lstStyle/>
          <a:p>
            <a:pPr algn="ctr"/>
            <a:r>
              <a:rPr lang="en-US" sz="2400" dirty="0">
                <a:latin typeface="Arial Black" panose="020B0A04020102020204" pitchFamily="34" charset="0"/>
              </a:rPr>
              <a:t>Mechanical steps of backpropagation</a:t>
            </a:r>
          </a:p>
        </p:txBody>
      </p:sp>
      <p:sp>
        <p:nvSpPr>
          <p:cNvPr id="3" name="Content Placeholder 2">
            <a:extLst>
              <a:ext uri="{FF2B5EF4-FFF2-40B4-BE49-F238E27FC236}">
                <a16:creationId xmlns:a16="http://schemas.microsoft.com/office/drawing/2014/main" id="{0E0FC12A-B1EB-3FC2-0CBE-284BDC4EBD9B}"/>
              </a:ext>
            </a:extLst>
          </p:cNvPr>
          <p:cNvSpPr>
            <a:spLocks noGrp="1"/>
          </p:cNvSpPr>
          <p:nvPr>
            <p:ph idx="1"/>
          </p:nvPr>
        </p:nvSpPr>
        <p:spPr>
          <a:xfrm>
            <a:off x="838200" y="1114698"/>
            <a:ext cx="10515600" cy="5062265"/>
          </a:xfrm>
        </p:spPr>
        <p:txBody>
          <a:bodyPr>
            <a:normAutofit/>
          </a:bodyPr>
          <a:lstStyle/>
          <a:p>
            <a:r>
              <a:rPr lang="en-US" sz="1800" dirty="0">
                <a:latin typeface="Times New Roman" panose="02020603050405020304" pitchFamily="18" charset="0"/>
                <a:cs typeface="Times New Roman" panose="02020603050405020304" pitchFamily="18" charset="0"/>
              </a:rPr>
              <a:t>It is like a block with so many magical details.</a:t>
            </a:r>
          </a:p>
          <a:p>
            <a:r>
              <a:rPr lang="en-US" sz="1800" dirty="0">
                <a:latin typeface="Times New Roman" panose="02020603050405020304" pitchFamily="18" charset="0"/>
                <a:cs typeface="Times New Roman" panose="02020603050405020304" pitchFamily="18" charset="0"/>
              </a:rPr>
              <a:t>Let’s look again to feedforward propagation:</a:t>
            </a:r>
          </a:p>
        </p:txBody>
      </p:sp>
      <p:pic>
        <p:nvPicPr>
          <p:cNvPr id="5" name="Picture 4">
            <a:extLst>
              <a:ext uri="{FF2B5EF4-FFF2-40B4-BE49-F238E27FC236}">
                <a16:creationId xmlns:a16="http://schemas.microsoft.com/office/drawing/2014/main" id="{1A71C3AE-D225-E126-E9C9-D0AD21D65D4A}"/>
              </a:ext>
            </a:extLst>
          </p:cNvPr>
          <p:cNvPicPr>
            <a:picLocks noChangeAspect="1"/>
          </p:cNvPicPr>
          <p:nvPr/>
        </p:nvPicPr>
        <p:blipFill>
          <a:blip r:embed="rId2"/>
          <a:stretch>
            <a:fillRect/>
          </a:stretch>
        </p:blipFill>
        <p:spPr>
          <a:xfrm>
            <a:off x="2648081" y="1864270"/>
            <a:ext cx="5467631" cy="3688914"/>
          </a:xfrm>
          <a:prstGeom prst="rect">
            <a:avLst/>
          </a:prstGeom>
        </p:spPr>
      </p:pic>
      <p:sp>
        <p:nvSpPr>
          <p:cNvPr id="6" name="TextBox 5">
            <a:extLst>
              <a:ext uri="{FF2B5EF4-FFF2-40B4-BE49-F238E27FC236}">
                <a16:creationId xmlns:a16="http://schemas.microsoft.com/office/drawing/2014/main" id="{A9617584-381C-F9E7-D1D3-AD69782FA9B1}"/>
              </a:ext>
            </a:extLst>
          </p:cNvPr>
          <p:cNvSpPr txBox="1"/>
          <p:nvPr/>
        </p:nvSpPr>
        <p:spPr>
          <a:xfrm>
            <a:off x="966651" y="3416339"/>
            <a:ext cx="1837508"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Two input units  not counting bias units: x</a:t>
            </a:r>
            <a:r>
              <a:rPr lang="en-US" sz="1600" baseline="-25000" dirty="0">
                <a:latin typeface="Times New Roman" panose="02020603050405020304" pitchFamily="18" charset="0"/>
                <a:cs typeface="Times New Roman" panose="02020603050405020304" pitchFamily="18" charset="0"/>
              </a:rPr>
              <a:t>1, </a:t>
            </a:r>
            <a:r>
              <a:rPr lang="en-US" sz="1600" dirty="0">
                <a:latin typeface="Times New Roman" panose="02020603050405020304" pitchFamily="18" charset="0"/>
                <a:cs typeface="Times New Roman" panose="02020603050405020304" pitchFamily="18" charset="0"/>
              </a:rPr>
              <a:t>x</a:t>
            </a:r>
            <a:r>
              <a:rPr lang="en-US" sz="1600" baseline="-25000" dirty="0">
                <a:latin typeface="Times New Roman" panose="02020603050405020304" pitchFamily="18" charset="0"/>
                <a:cs typeface="Times New Roman" panose="02020603050405020304" pitchFamily="18" charset="0"/>
              </a:rPr>
              <a:t>2</a:t>
            </a:r>
            <a:endParaRPr lang="en-US" sz="16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AB1947E-E9D1-EC20-2E27-D79DDD17328B}"/>
              </a:ext>
            </a:extLst>
          </p:cNvPr>
          <p:cNvSpPr txBox="1"/>
          <p:nvPr/>
        </p:nvSpPr>
        <p:spPr>
          <a:xfrm>
            <a:off x="7009723" y="1864270"/>
            <a:ext cx="1105989" cy="369332"/>
          </a:xfrm>
          <a:prstGeom prst="rect">
            <a:avLst/>
          </a:prstGeom>
          <a:noFill/>
        </p:spPr>
        <p:txBody>
          <a:bodyPr wrap="square" rtlCol="0">
            <a:spAutoFit/>
          </a:bodyPr>
          <a:lstStyle/>
          <a:p>
            <a:r>
              <a:rPr lang="en-US" dirty="0"/>
              <a:t>Bias units</a:t>
            </a:r>
          </a:p>
        </p:txBody>
      </p:sp>
      <p:cxnSp>
        <p:nvCxnSpPr>
          <p:cNvPr id="9" name="Straight Arrow Connector 8">
            <a:extLst>
              <a:ext uri="{FF2B5EF4-FFF2-40B4-BE49-F238E27FC236}">
                <a16:creationId xmlns:a16="http://schemas.microsoft.com/office/drawing/2014/main" id="{61374B68-2C3E-EF11-40E7-592A800728AA}"/>
              </a:ext>
            </a:extLst>
          </p:cNvPr>
          <p:cNvCxnSpPr/>
          <p:nvPr/>
        </p:nvCxnSpPr>
        <p:spPr>
          <a:xfrm flipH="1" flipV="1">
            <a:off x="6731726" y="3708727"/>
            <a:ext cx="2159725" cy="89810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C9D6781-A40E-9034-36BF-64A958701C90}"/>
              </a:ext>
            </a:extLst>
          </p:cNvPr>
          <p:cNvCxnSpPr/>
          <p:nvPr/>
        </p:nvCxnSpPr>
        <p:spPr>
          <a:xfrm flipH="1" flipV="1">
            <a:off x="5268686" y="4545874"/>
            <a:ext cx="3448594" cy="4267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E181F85-AF9C-F17B-21FA-4BF503FC21D4}"/>
              </a:ext>
            </a:extLst>
          </p:cNvPr>
          <p:cNvSpPr txBox="1"/>
          <p:nvPr/>
        </p:nvSpPr>
        <p:spPr>
          <a:xfrm>
            <a:off x="8978537" y="4450080"/>
            <a:ext cx="1375954" cy="369332"/>
          </a:xfrm>
          <a:prstGeom prst="rect">
            <a:avLst/>
          </a:prstGeom>
          <a:noFill/>
        </p:spPr>
        <p:txBody>
          <a:bodyPr wrap="square" rtlCol="0">
            <a:spAutoFit/>
          </a:bodyPr>
          <a:lstStyle/>
          <a:p>
            <a:r>
              <a:rPr lang="en-US" dirty="0"/>
              <a:t>Hidden units</a:t>
            </a:r>
          </a:p>
        </p:txBody>
      </p:sp>
      <p:sp>
        <p:nvSpPr>
          <p:cNvPr id="13" name="TextBox 12">
            <a:extLst>
              <a:ext uri="{FF2B5EF4-FFF2-40B4-BE49-F238E27FC236}">
                <a16:creationId xmlns:a16="http://schemas.microsoft.com/office/drawing/2014/main" id="{131725D0-89B4-88C8-28F7-69E15EA2A23D}"/>
              </a:ext>
            </a:extLst>
          </p:cNvPr>
          <p:cNvSpPr txBox="1"/>
          <p:nvPr/>
        </p:nvSpPr>
        <p:spPr>
          <a:xfrm>
            <a:off x="8238309" y="3021874"/>
            <a:ext cx="1558833" cy="369332"/>
          </a:xfrm>
          <a:prstGeom prst="rect">
            <a:avLst/>
          </a:prstGeom>
          <a:noFill/>
        </p:spPr>
        <p:txBody>
          <a:bodyPr wrap="square" rtlCol="0">
            <a:spAutoFit/>
          </a:bodyPr>
          <a:lstStyle/>
          <a:p>
            <a:r>
              <a:rPr lang="en-US" dirty="0"/>
              <a:t>1 output unit</a:t>
            </a:r>
          </a:p>
        </p:txBody>
      </p:sp>
    </p:spTree>
    <p:extLst>
      <p:ext uri="{BB962C8B-B14F-4D97-AF65-F5344CB8AC3E}">
        <p14:creationId xmlns:p14="http://schemas.microsoft.com/office/powerpoint/2010/main" val="41219201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D3907-E193-CCFC-CC40-0A01CE95D8A1}"/>
              </a:ext>
            </a:extLst>
          </p:cNvPr>
          <p:cNvSpPr>
            <a:spLocks noGrp="1"/>
          </p:cNvSpPr>
          <p:nvPr>
            <p:ph type="title"/>
          </p:nvPr>
        </p:nvSpPr>
        <p:spPr>
          <a:xfrm>
            <a:off x="838200" y="365125"/>
            <a:ext cx="10515600" cy="1082675"/>
          </a:xfrm>
        </p:spPr>
        <p:txBody>
          <a:bodyPr>
            <a:normAutofit/>
          </a:bodyPr>
          <a:lstStyle/>
          <a:p>
            <a:pPr algn="ctr"/>
            <a:r>
              <a:rPr lang="en-US" sz="2400" dirty="0">
                <a:latin typeface="Arial Black" panose="020B0A04020102020204" pitchFamily="34" charset="0"/>
              </a:rPr>
              <a:t>Mechanical Steps of Forward Propagation</a:t>
            </a:r>
            <a:br>
              <a:rPr lang="en-US" sz="2400" dirty="0">
                <a:latin typeface="Arial Black" panose="020B0A04020102020204" pitchFamily="34" charset="0"/>
              </a:rPr>
            </a:br>
            <a:endParaRPr lang="en-US" sz="2400" dirty="0">
              <a:latin typeface="Arial Black" panose="020B0A04020102020204" pitchFamily="34" charset="0"/>
            </a:endParaRPr>
          </a:p>
        </p:txBody>
      </p:sp>
      <p:sp>
        <p:nvSpPr>
          <p:cNvPr id="3" name="Content Placeholder 2">
            <a:extLst>
              <a:ext uri="{FF2B5EF4-FFF2-40B4-BE49-F238E27FC236}">
                <a16:creationId xmlns:a16="http://schemas.microsoft.com/office/drawing/2014/main" id="{7AC234C8-ACFF-E71A-9A4F-8CF37EB4077C}"/>
              </a:ext>
            </a:extLst>
          </p:cNvPr>
          <p:cNvSpPr>
            <a:spLocks noGrp="1"/>
          </p:cNvSpPr>
          <p:nvPr>
            <p:ph idx="1"/>
          </p:nvPr>
        </p:nvSpPr>
        <p:spPr>
          <a:xfrm>
            <a:off x="838200" y="1371599"/>
            <a:ext cx="10515600" cy="5667375"/>
          </a:xfrm>
        </p:spPr>
        <p:txBody>
          <a:bodyPr>
            <a:normAutofit/>
          </a:bodyPr>
          <a:lstStyle/>
          <a:p>
            <a:r>
              <a:rPr lang="en-US" sz="2200" dirty="0"/>
              <a:t>Concept: Pre-Activation vs. Activation</a:t>
            </a:r>
          </a:p>
          <a:p>
            <a:r>
              <a:rPr lang="en-US" sz="2200" dirty="0"/>
              <a:t>we must track exactly how a single node processes information during forward propagation:</a:t>
            </a:r>
          </a:p>
          <a:p>
            <a:r>
              <a:rPr lang="en-US" sz="2200" b="1" dirty="0"/>
              <a:t>Pre-activation(z</a:t>
            </a:r>
            <a:r>
              <a:rPr lang="en-US" sz="2200" b="1" baseline="30000" dirty="0"/>
              <a:t>l</a:t>
            </a:r>
            <a:r>
              <a:rPr lang="en-US" sz="2200" b="1" dirty="0"/>
              <a:t>):</a:t>
            </a:r>
          </a:p>
          <a:p>
            <a:r>
              <a:rPr lang="en-US" sz="2200" b="1" dirty="0"/>
              <a:t>The weighted linear combination of inputs before an activation function is applied.</a:t>
            </a:r>
          </a:p>
          <a:p>
            <a:r>
              <a:rPr lang="pt-BR" sz="2200" dirty="0"/>
              <a:t> </a:t>
            </a:r>
            <a:r>
              <a:rPr lang="pt-BR" sz="2200" b="1" dirty="0"/>
              <a:t>𝑧 </a:t>
            </a:r>
            <a:r>
              <a:rPr lang="pt-BR" sz="2200" baseline="30000" dirty="0"/>
              <a:t>𝑙</a:t>
            </a:r>
            <a:r>
              <a:rPr lang="pt-BR" sz="2200" b="1" dirty="0"/>
              <a:t> =Ɵ(</a:t>
            </a:r>
            <a:r>
              <a:rPr lang="pt-BR" sz="2200" b="1" baseline="30000" dirty="0"/>
              <a:t>l-1)</a:t>
            </a:r>
            <a:r>
              <a:rPr lang="pt-BR" sz="2200" b="1" dirty="0"/>
              <a:t> a</a:t>
            </a:r>
            <a:r>
              <a:rPr lang="pt-BR" sz="2200" b="1" baseline="30000" dirty="0"/>
              <a:t>(l-1)</a:t>
            </a:r>
          </a:p>
          <a:p>
            <a:r>
              <a:rPr lang="en-US" sz="2200" b="1" dirty="0"/>
              <a:t>2. Activation (a </a:t>
            </a:r>
            <a:r>
              <a:rPr lang="en-US" sz="2200" baseline="30000" dirty="0"/>
              <a:t>l</a:t>
            </a:r>
            <a:r>
              <a:rPr lang="en-US" sz="2200" b="1" dirty="0"/>
              <a:t>): The final output of the neuron after applying the non-linear activation function g(z)</a:t>
            </a:r>
          </a:p>
          <a:p>
            <a:r>
              <a:rPr lang="en-US" sz="2200" b="1" dirty="0"/>
              <a:t>a </a:t>
            </a:r>
            <a:r>
              <a:rPr lang="pl-PL" sz="2200" b="1" baseline="30000" dirty="0"/>
              <a:t>l </a:t>
            </a:r>
            <a:r>
              <a:rPr lang="pl-PL" sz="2200" b="1" dirty="0"/>
              <a:t>= g(z</a:t>
            </a:r>
            <a:r>
              <a:rPr lang="en-US" sz="2200" b="1" dirty="0"/>
              <a:t> </a:t>
            </a:r>
            <a:r>
              <a:rPr lang="pl-PL" sz="2200" b="1" baseline="30000" dirty="0"/>
              <a:t>l</a:t>
            </a:r>
            <a:r>
              <a:rPr lang="pl-PL" sz="2200" b="1" dirty="0"/>
              <a:t>)</a:t>
            </a:r>
          </a:p>
          <a:p>
            <a:endParaRPr lang="en-US" sz="2200" dirty="0"/>
          </a:p>
          <a:p>
            <a:r>
              <a:rPr lang="en-US" sz="2200" b="1" dirty="0"/>
              <a:t>3. Network Visual Mapping from Prof. Andrew Ng is  shown in the next slide</a:t>
            </a:r>
            <a:endParaRPr lang="en-US" sz="2200" dirty="0"/>
          </a:p>
          <a:p>
            <a:endParaRPr lang="en-US" dirty="0"/>
          </a:p>
        </p:txBody>
      </p:sp>
    </p:spTree>
    <p:extLst>
      <p:ext uri="{BB962C8B-B14F-4D97-AF65-F5344CB8AC3E}">
        <p14:creationId xmlns:p14="http://schemas.microsoft.com/office/powerpoint/2010/main" val="2151628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0C209-DA6B-4BB0-8786-7A83E90AEEE9}"/>
              </a:ext>
            </a:extLst>
          </p:cNvPr>
          <p:cNvSpPr>
            <a:spLocks noGrp="1"/>
          </p:cNvSpPr>
          <p:nvPr>
            <p:ph type="title"/>
          </p:nvPr>
        </p:nvSpPr>
        <p:spPr>
          <a:xfrm>
            <a:off x="838200" y="365126"/>
            <a:ext cx="10515600" cy="727300"/>
          </a:xfrm>
        </p:spPr>
        <p:txBody>
          <a:bodyPr>
            <a:normAutofit/>
          </a:bodyPr>
          <a:lstStyle/>
          <a:p>
            <a:pPr algn="ctr"/>
            <a:r>
              <a:rPr lang="en-US" sz="2400" dirty="0">
                <a:latin typeface="Arial Black" panose="020B0A04020102020204" pitchFamily="34" charset="0"/>
              </a:rPr>
              <a:t>The </a:t>
            </a:r>
            <a:r>
              <a:rPr lang="en-US" sz="2400" b="1" dirty="0">
                <a:latin typeface="Arial Black" panose="020B0A04020102020204" pitchFamily="34" charset="0"/>
              </a:rPr>
              <a:t>maximum likelihood estimator (MLE)</a:t>
            </a:r>
            <a:endParaRPr lang="en-US" sz="2400" dirty="0">
              <a:latin typeface="Arial Black" panose="020B0A04020102020204" pitchFamily="34"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39F6A32-AD70-9104-B842-D1FB1BD438E6}"/>
                  </a:ext>
                </a:extLst>
              </p:cNvPr>
              <p:cNvSpPr>
                <a:spLocks noGrp="1"/>
              </p:cNvSpPr>
              <p:nvPr>
                <p:ph idx="1"/>
              </p:nvPr>
            </p:nvSpPr>
            <p:spPr>
              <a:xfrm>
                <a:off x="838200" y="1399922"/>
                <a:ext cx="10515600" cy="4777041"/>
              </a:xfrm>
            </p:spPr>
            <p:txBody>
              <a:bodyPr>
                <a:normAutofit/>
              </a:bodyPr>
              <a:lstStyle/>
              <a:p>
                <a:pPr marL="0" indent="0">
                  <a:buNone/>
                </a:pPr>
                <a:r>
                  <a:rPr lang="en-US" sz="1800" dirty="0">
                    <a:latin typeface="Aptos" panose="020B0004020202020204" pitchFamily="34" charset="0"/>
                  </a:rPr>
                  <a:t>MLE for the parameter </a:t>
                </a:r>
                <a:r>
                  <a:rPr lang="el-GR" sz="1800" dirty="0">
                    <a:latin typeface="Aptos" panose="020B0004020202020204" pitchFamily="34" charset="0"/>
                  </a:rPr>
                  <a:t>θ</a:t>
                </a:r>
                <a:r>
                  <a:rPr lang="en-US" sz="1800" dirty="0">
                    <a:latin typeface="Aptos" panose="020B0004020202020204" pitchFamily="34" charset="0"/>
                  </a:rPr>
                  <a:t> of a Bernoulli distribution based on a sample of size n </a:t>
                </a:r>
                <a:r>
                  <a:rPr lang="en-US" sz="1800" dirty="0"/>
                  <a:t>is the sample proportion of successes:</a:t>
                </a:r>
              </a:p>
              <a:p>
                <a:pPr marL="0" indent="0">
                  <a:buNone/>
                </a:pPr>
                <a:endParaRPr lang="en-US" sz="1800" dirty="0">
                  <a:latin typeface="Aptos" panose="020B0004020202020204" pitchFamily="34" charset="0"/>
                </a:endParaRPr>
              </a:p>
              <a:p>
                <a:pPr marL="0" indent="0">
                  <a:buNone/>
                </a:pPr>
                <a14:m>
                  <m:oMath xmlns:m="http://schemas.openxmlformats.org/officeDocument/2006/math">
                    <m:acc>
                      <m:accPr>
                        <m:chr m:val="̂"/>
                        <m:ctrlPr>
                          <a:rPr lang="en-US" sz="1800" b="0" i="1" smtClean="0">
                            <a:latin typeface="Cambria Math" panose="02040503050406030204" pitchFamily="18" charset="0"/>
                          </a:rPr>
                        </m:ctrlPr>
                      </m:accPr>
                      <m:e>
                        <m:r>
                          <a:rPr lang="en-US" sz="1800" b="0" i="1" smtClean="0">
                            <a:latin typeface="Cambria Math" panose="02040503050406030204" pitchFamily="18" charset="0"/>
                          </a:rPr>
                          <m:t>𝜃</m:t>
                        </m:r>
                      </m:e>
                    </m:acc>
                  </m:oMath>
                </a14:m>
                <a:r>
                  <a:rPr lang="en-US" sz="1800" dirty="0">
                    <a:latin typeface="Aptos" panose="020B0004020202020204" pitchFamily="34" charset="0"/>
                  </a:rPr>
                  <a:t>  = 1/n ∑</a:t>
                </a:r>
                <a:r>
                  <a:rPr lang="en-US" sz="1800" baseline="-25000" dirty="0">
                    <a:latin typeface="Aptos" panose="020B0004020202020204" pitchFamily="34" charset="0"/>
                  </a:rPr>
                  <a:t>i=1 </a:t>
                </a:r>
                <a:r>
                  <a:rPr lang="en-US" sz="1800" baseline="30000" dirty="0">
                    <a:latin typeface="Aptos" panose="020B0004020202020204" pitchFamily="34" charset="0"/>
                  </a:rPr>
                  <a:t>n  </a:t>
                </a:r>
                <a:r>
                  <a:rPr lang="en-US" sz="1800" dirty="0">
                    <a:latin typeface="Aptos" panose="020B0004020202020204" pitchFamily="34" charset="0"/>
                  </a:rPr>
                  <a:t> y</a:t>
                </a:r>
                <a:r>
                  <a:rPr lang="en-US" sz="1800" baseline="30000" dirty="0">
                    <a:latin typeface="Aptos" panose="020B0004020202020204" pitchFamily="34" charset="0"/>
                  </a:rPr>
                  <a:t>( i)</a:t>
                </a:r>
              </a:p>
              <a:p>
                <a:pPr marL="0" indent="0">
                  <a:buNone/>
                </a:pPr>
                <a:endParaRPr lang="en-US" sz="1800" dirty="0">
                  <a:latin typeface="Aptos" panose="020B0004020202020204" pitchFamily="34" charset="0"/>
                </a:endParaRPr>
              </a:p>
              <a:p>
                <a:pPr marL="342900" indent="-342900">
                  <a:buAutoNum type="arabicPeriod"/>
                </a:pPr>
                <a:r>
                  <a:rPr lang="en-US" sz="1800" dirty="0"/>
                  <a:t>The Bernoulli Probability Mass Function (PMF)</a:t>
                </a:r>
              </a:p>
              <a:p>
                <a:pPr marL="0" indent="0">
                  <a:buNone/>
                </a:pPr>
                <a:r>
                  <a:rPr lang="en-US" sz="1800" dirty="0"/>
                  <a:t>	 </a:t>
                </a:r>
                <a14:m>
                  <m:oMath xmlns:m="http://schemas.openxmlformats.org/officeDocument/2006/math">
                    <m:r>
                      <a:rPr lang="en-US" sz="1800" i="1" dirty="0">
                        <a:latin typeface="Cambria Math" panose="02040503050406030204" pitchFamily="18" charset="0"/>
                      </a:rPr>
                      <m:t>𝑃</m:t>
                    </m:r>
                    <m:d>
                      <m:dPr>
                        <m:ctrlPr>
                          <a:rPr lang="en-US" sz="1800" i="1" dirty="0">
                            <a:latin typeface="Cambria Math" panose="02040503050406030204" pitchFamily="18" charset="0"/>
                          </a:rPr>
                        </m:ctrlPr>
                      </m:dPr>
                      <m:e>
                        <m:r>
                          <a:rPr lang="en-US" sz="1800" i="1" dirty="0">
                            <a:latin typeface="Cambria Math" panose="02040503050406030204" pitchFamily="18" charset="0"/>
                          </a:rPr>
                          <m:t>𝑦</m:t>
                        </m:r>
                      </m:e>
                    </m:d>
                    <m:r>
                      <a:rPr lang="en-US" sz="1800" dirty="0">
                        <a:latin typeface="Cambria Math" panose="02040503050406030204" pitchFamily="18" charset="0"/>
                      </a:rPr>
                      <m:t>=</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𝜃</m:t>
                        </m:r>
                      </m:e>
                      <m:sup>
                        <m:r>
                          <a:rPr lang="en-US" sz="1800" i="1" dirty="0">
                            <a:latin typeface="Cambria Math" panose="02040503050406030204" pitchFamily="18" charset="0"/>
                          </a:rPr>
                          <m:t>𝑦</m:t>
                        </m:r>
                      </m:sup>
                    </m:sSup>
                    <m:sSup>
                      <m:sSupPr>
                        <m:ctrlPr>
                          <a:rPr lang="en-US" sz="1800" i="1" dirty="0">
                            <a:latin typeface="Cambria Math" panose="02040503050406030204" pitchFamily="18" charset="0"/>
                          </a:rPr>
                        </m:ctrlPr>
                      </m:sSupPr>
                      <m:e>
                        <m:d>
                          <m:dPr>
                            <m:ctrlPr>
                              <a:rPr lang="en-US" sz="1800" dirty="0">
                                <a:latin typeface="Cambria Math" panose="02040503050406030204" pitchFamily="18" charset="0"/>
                              </a:rPr>
                            </m:ctrlPr>
                          </m:dPr>
                          <m:e>
                            <m:r>
                              <a:rPr lang="en-US" sz="1800" dirty="0">
                                <a:latin typeface="Cambria Math" panose="02040503050406030204" pitchFamily="18" charset="0"/>
                              </a:rPr>
                              <m:t>1−</m:t>
                            </m:r>
                            <m:r>
                              <a:rPr lang="en-US" sz="1800" i="1" dirty="0">
                                <a:latin typeface="Cambria Math" panose="02040503050406030204" pitchFamily="18" charset="0"/>
                              </a:rPr>
                              <m:t>𝜃</m:t>
                            </m:r>
                          </m:e>
                        </m:d>
                      </m:e>
                      <m:sup>
                        <m:r>
                          <a:rPr lang="en-US" sz="1800" dirty="0">
                            <a:latin typeface="Cambria Math" panose="02040503050406030204" pitchFamily="18" charset="0"/>
                          </a:rPr>
                          <m:t>1−</m:t>
                        </m:r>
                        <m:r>
                          <a:rPr lang="en-US" sz="1800" i="1" dirty="0">
                            <a:latin typeface="Cambria Math" panose="02040503050406030204" pitchFamily="18" charset="0"/>
                          </a:rPr>
                          <m:t>𝑦</m:t>
                        </m:r>
                      </m:sup>
                    </m:sSup>
                  </m:oMath>
                </a14:m>
                <a:endParaRPr lang="en-US" sz="1800" dirty="0"/>
              </a:p>
              <a:p>
                <a:pPr marL="0" indent="0">
                  <a:buNone/>
                </a:pPr>
                <a:r>
                  <a:rPr lang="en-US" sz="1800" dirty="0"/>
                  <a:t>2. </a:t>
                </a:r>
                <a:r>
                  <a:rPr lang="en-US" sz="1800" b="1" dirty="0"/>
                  <a:t>Binomial distribution:</a:t>
                </a:r>
                <a:r>
                  <a:rPr lang="en-US" sz="1800" dirty="0"/>
                  <a:t> 	b(x; n, </a:t>
                </a:r>
                <a14:m>
                  <m:oMath xmlns:m="http://schemas.openxmlformats.org/officeDocument/2006/math">
                    <m:r>
                      <a:rPr lang="en-US" sz="1800" i="1" dirty="0">
                        <a:latin typeface="Cambria Math" panose="02040503050406030204" pitchFamily="18" charset="0"/>
                      </a:rPr>
                      <m:t>𝜃</m:t>
                    </m:r>
                    <m:r>
                      <a:rPr lang="en-US" sz="1800" b="0" i="1" dirty="0" smtClean="0">
                        <a:latin typeface="Cambria Math" panose="02040503050406030204" pitchFamily="18" charset="0"/>
                      </a:rPr>
                      <m:t>)</m:t>
                    </m:r>
                  </m:oMath>
                </a14:m>
                <a:r>
                  <a:rPr lang="en-US" sz="1800" dirty="0"/>
                  <a:t> = </a:t>
                </a:r>
                <a14:m>
                  <m:oMath xmlns:m="http://schemas.openxmlformats.org/officeDocument/2006/math">
                    <m:d>
                      <m:dPr>
                        <m:ctrlPr>
                          <a:rPr lang="en-US" sz="1800" i="1">
                            <a:latin typeface="Cambria Math" panose="02040503050406030204" pitchFamily="18" charset="0"/>
                          </a:rPr>
                        </m:ctrlPr>
                      </m:dPr>
                      <m:e>
                        <m:m>
                          <m:mPr>
                            <m:mcs>
                              <m:mc>
                                <m:mcPr>
                                  <m:count m:val="1"/>
                                  <m:mcJc m:val="center"/>
                                </m:mcPr>
                              </m:mc>
                            </m:mcs>
                            <m:ctrlPr>
                              <a:rPr lang="en-US" sz="1800" i="1">
                                <a:latin typeface="Cambria Math" panose="02040503050406030204" pitchFamily="18" charset="0"/>
                              </a:rPr>
                            </m:ctrlPr>
                          </m:mPr>
                          <m:mr>
                            <m:e>
                              <m:r>
                                <m:rPr>
                                  <m:brk m:alnAt="7"/>
                                </m:rPr>
                                <a:rPr lang="en-US" sz="1800" b="0" i="1" smtClean="0">
                                  <a:latin typeface="Cambria Math" panose="02040503050406030204" pitchFamily="18" charset="0"/>
                                </a:rPr>
                                <m:t>𝑛</m:t>
                              </m:r>
                            </m:e>
                          </m:mr>
                          <m:mr>
                            <m:e>
                              <m:r>
                                <a:rPr lang="en-US" sz="1800" i="1">
                                  <a:latin typeface="Cambria Math" panose="02040503050406030204" pitchFamily="18" charset="0"/>
                                </a:rPr>
                                <m:t>𝑥</m:t>
                              </m:r>
                            </m:e>
                          </m:mr>
                        </m:m>
                      </m:e>
                    </m:d>
                    <m:r>
                      <a:rPr lang="en-US" sz="1800" b="0" i="1" smtClean="0">
                        <a:latin typeface="Cambria Math" panose="02040503050406030204" pitchFamily="18" charset="0"/>
                      </a:rPr>
                      <m:t> </m:t>
                    </m:r>
                    <m:r>
                      <a:rPr lang="en-US" sz="1800" i="1" dirty="0">
                        <a:latin typeface="Cambria Math" panose="02040503050406030204" pitchFamily="18" charset="0"/>
                      </a:rPr>
                      <m:t>𝜃</m:t>
                    </m:r>
                    <m:r>
                      <a:rPr lang="en-US" sz="1800" b="0" i="1" dirty="0" smtClean="0">
                        <a:latin typeface="Cambria Math" panose="02040503050406030204" pitchFamily="18" charset="0"/>
                      </a:rPr>
                      <m:t> </m:t>
                    </m:r>
                    <m:r>
                      <a:rPr lang="en-US" sz="1800" b="0" i="1" baseline="30000" dirty="0" smtClean="0">
                        <a:latin typeface="Cambria Math" panose="02040503050406030204" pitchFamily="18" charset="0"/>
                      </a:rPr>
                      <m:t>𝑥</m:t>
                    </m:r>
                  </m:oMath>
                </a14:m>
                <a:r>
                  <a:rPr lang="en-US" sz="1800" baseline="30000" dirty="0"/>
                  <a:t> </a:t>
                </a:r>
                <a:r>
                  <a:rPr lang="en-US" sz="1800" dirty="0"/>
                  <a:t> (1- </a:t>
                </a:r>
                <a14:m>
                  <m:oMath xmlns:m="http://schemas.openxmlformats.org/officeDocument/2006/math">
                    <m:r>
                      <a:rPr lang="en-US" sz="1800" i="1" dirty="0">
                        <a:latin typeface="Cambria Math" panose="02040503050406030204" pitchFamily="18" charset="0"/>
                      </a:rPr>
                      <m:t>𝜃</m:t>
                    </m:r>
                    <m:r>
                      <a:rPr lang="en-US" sz="1800" b="0" i="1" dirty="0" smtClean="0">
                        <a:latin typeface="Cambria Math" panose="02040503050406030204" pitchFamily="18" charset="0"/>
                      </a:rPr>
                      <m:t>) </m:t>
                    </m:r>
                    <m:r>
                      <a:rPr lang="en-US" sz="1800" b="0" i="1" baseline="30000" dirty="0" smtClean="0">
                        <a:latin typeface="Cambria Math" panose="02040503050406030204" pitchFamily="18" charset="0"/>
                      </a:rPr>
                      <m:t>1−</m:t>
                    </m:r>
                    <m:r>
                      <a:rPr lang="en-US" sz="1800" i="1" baseline="30000" dirty="0">
                        <a:latin typeface="Cambria Math" panose="02040503050406030204" pitchFamily="18" charset="0"/>
                      </a:rPr>
                      <m:t>𝜃</m:t>
                    </m:r>
                  </m:oMath>
                </a14:m>
                <a:endParaRPr lang="en-US" sz="1800" baseline="30000" dirty="0"/>
              </a:p>
              <a:p>
                <a:pPr marL="457200" lvl="1" indent="0">
                  <a:buNone/>
                </a:pPr>
                <a:endParaRPr lang="en-US" sz="1800" dirty="0"/>
              </a:p>
              <a:p>
                <a:pPr marL="0" indent="0">
                  <a:buNone/>
                </a:pPr>
                <a:r>
                  <a:rPr lang="en-US" sz="2200" dirty="0"/>
                  <a:t>Note: </a:t>
                </a:r>
                <a:r>
                  <a:rPr lang="en-US" sz="1800" dirty="0"/>
                  <a:t>For a single </a:t>
                </a:r>
                <a:r>
                  <a:rPr lang="en-US" b="1" dirty="0"/>
                  <a:t>Bernoulli trial</a:t>
                </a:r>
                <a:r>
                  <a:rPr lang="en-US" sz="1800" dirty="0"/>
                  <a:t>, n is always equal to 1, so the combination term (1 of 1) = 1</a:t>
                </a:r>
              </a:p>
              <a:p>
                <a:pPr marL="0" indent="0">
                  <a:buNone/>
                </a:pPr>
                <a:r>
                  <a:rPr lang="en-US" sz="1800" dirty="0"/>
                  <a:t>The true Bernoulli formula for a single data point (y) is:  </a:t>
                </a:r>
                <a14:m>
                  <m:oMath xmlns:m="http://schemas.openxmlformats.org/officeDocument/2006/math">
                    <m:r>
                      <a:rPr lang="en-US" sz="1800" i="1" dirty="0">
                        <a:latin typeface="Cambria Math" panose="02040503050406030204" pitchFamily="18" charset="0"/>
                      </a:rPr>
                      <m:t>𝑃</m:t>
                    </m:r>
                    <m:d>
                      <m:dPr>
                        <m:ctrlPr>
                          <a:rPr lang="en-US" sz="1800" i="1" dirty="0">
                            <a:latin typeface="Cambria Math" panose="02040503050406030204" pitchFamily="18" charset="0"/>
                          </a:rPr>
                        </m:ctrlPr>
                      </m:dPr>
                      <m:e>
                        <m:r>
                          <a:rPr lang="en-US" sz="1800" i="1" dirty="0">
                            <a:latin typeface="Cambria Math" panose="02040503050406030204" pitchFamily="18" charset="0"/>
                          </a:rPr>
                          <m:t>𝑦</m:t>
                        </m:r>
                      </m:e>
                    </m:d>
                    <m:r>
                      <a:rPr lang="en-US" sz="1800" dirty="0">
                        <a:latin typeface="Cambria Math" panose="02040503050406030204" pitchFamily="18" charset="0"/>
                      </a:rPr>
                      <m:t>=</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𝜃</m:t>
                        </m:r>
                      </m:e>
                      <m:sup>
                        <m:r>
                          <a:rPr lang="en-US" sz="1800" i="1" dirty="0">
                            <a:latin typeface="Cambria Math" panose="02040503050406030204" pitchFamily="18" charset="0"/>
                          </a:rPr>
                          <m:t>𝑦</m:t>
                        </m:r>
                      </m:sup>
                    </m:sSup>
                    <m:sSup>
                      <m:sSupPr>
                        <m:ctrlPr>
                          <a:rPr lang="en-US" sz="1800" i="1" dirty="0">
                            <a:latin typeface="Cambria Math" panose="02040503050406030204" pitchFamily="18" charset="0"/>
                          </a:rPr>
                        </m:ctrlPr>
                      </m:sSupPr>
                      <m:e>
                        <m:d>
                          <m:dPr>
                            <m:ctrlPr>
                              <a:rPr lang="en-US" sz="1800" dirty="0">
                                <a:latin typeface="Cambria Math" panose="02040503050406030204" pitchFamily="18" charset="0"/>
                              </a:rPr>
                            </m:ctrlPr>
                          </m:dPr>
                          <m:e>
                            <m:r>
                              <a:rPr lang="en-US" sz="1800" dirty="0">
                                <a:latin typeface="Cambria Math" panose="02040503050406030204" pitchFamily="18" charset="0"/>
                              </a:rPr>
                              <m:t>1−</m:t>
                            </m:r>
                            <m:r>
                              <a:rPr lang="en-US" sz="1800" i="1" dirty="0">
                                <a:latin typeface="Cambria Math" panose="02040503050406030204" pitchFamily="18" charset="0"/>
                              </a:rPr>
                              <m:t>𝜃</m:t>
                            </m:r>
                          </m:e>
                        </m:d>
                      </m:e>
                      <m:sup>
                        <m:r>
                          <a:rPr lang="en-US" sz="1800" dirty="0">
                            <a:latin typeface="Cambria Math" panose="02040503050406030204" pitchFamily="18" charset="0"/>
                          </a:rPr>
                          <m:t>1−</m:t>
                        </m:r>
                        <m:r>
                          <a:rPr lang="en-US" sz="1800" i="1" dirty="0">
                            <a:latin typeface="Cambria Math" panose="02040503050406030204" pitchFamily="18" charset="0"/>
                          </a:rPr>
                          <m:t>𝑦</m:t>
                        </m:r>
                      </m:sup>
                    </m:sSup>
                  </m:oMath>
                </a14:m>
                <a:endParaRPr lang="en-US" sz="1800" dirty="0"/>
              </a:p>
              <a:p>
                <a:pPr marL="457200" lvl="1" indent="0">
                  <a:buNone/>
                </a:pPr>
                <a:endParaRPr lang="en-US" sz="1400" dirty="0"/>
              </a:p>
              <a:p>
                <a:pPr marL="457200" lvl="1" indent="0">
                  <a:buNone/>
                </a:pPr>
                <a:endParaRPr lang="en-US" sz="1400" dirty="0"/>
              </a:p>
              <a:p>
                <a:pPr marL="0" indent="0">
                  <a:buNone/>
                </a:pPr>
                <a:endParaRPr lang="en-US" sz="1800" dirty="0">
                  <a:latin typeface="Aptos" panose="020B0004020202020204" pitchFamily="34" charset="0"/>
                </a:endParaRPr>
              </a:p>
              <a:p>
                <a:endParaRPr lang="en-US" dirty="0"/>
              </a:p>
            </p:txBody>
          </p:sp>
        </mc:Choice>
        <mc:Fallback xmlns="">
          <p:sp>
            <p:nvSpPr>
              <p:cNvPr id="3" name="Content Placeholder 2">
                <a:extLst>
                  <a:ext uri="{FF2B5EF4-FFF2-40B4-BE49-F238E27FC236}">
                    <a16:creationId xmlns:a16="http://schemas.microsoft.com/office/drawing/2014/main" id="{239F6A32-AD70-9104-B842-D1FB1BD438E6}"/>
                  </a:ext>
                </a:extLst>
              </p:cNvPr>
              <p:cNvSpPr>
                <a:spLocks noGrp="1" noRot="1" noChangeAspect="1" noMove="1" noResize="1" noEditPoints="1" noAdjustHandles="1" noChangeArrowheads="1" noChangeShapeType="1" noTextEdit="1"/>
              </p:cNvSpPr>
              <p:nvPr>
                <p:ph idx="1"/>
              </p:nvPr>
            </p:nvSpPr>
            <p:spPr>
              <a:xfrm>
                <a:off x="838200" y="1399922"/>
                <a:ext cx="10515600" cy="4777041"/>
              </a:xfrm>
              <a:blipFill>
                <a:blip r:embed="rId2"/>
                <a:stretch>
                  <a:fillRect l="-754" t="-1405"/>
                </a:stretch>
              </a:blipFill>
            </p:spPr>
            <p:txBody>
              <a:bodyPr/>
              <a:lstStyle/>
              <a:p>
                <a:r>
                  <a:rPr lang="en-US">
                    <a:noFill/>
                  </a:rPr>
                  <a:t> </a:t>
                </a:r>
              </a:p>
            </p:txBody>
          </p:sp>
        </mc:Fallback>
      </mc:AlternateContent>
    </p:spTree>
    <p:extLst>
      <p:ext uri="{BB962C8B-B14F-4D97-AF65-F5344CB8AC3E}">
        <p14:creationId xmlns:p14="http://schemas.microsoft.com/office/powerpoint/2010/main" val="33349396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C802555-68BD-1A7F-46EB-576C16E65429}"/>
                  </a:ext>
                </a:extLst>
              </p:cNvPr>
              <p:cNvSpPr>
                <a:spLocks noGrp="1"/>
              </p:cNvSpPr>
              <p:nvPr>
                <p:ph idx="1"/>
              </p:nvPr>
            </p:nvSpPr>
            <p:spPr>
              <a:xfrm>
                <a:off x="838200" y="261257"/>
                <a:ext cx="10515600" cy="5915706"/>
              </a:xfrm>
            </p:spPr>
            <p:txBody>
              <a:bodyPr/>
              <a:lstStyle/>
              <a:p>
                <a:r>
                  <a:rPr lang="en-US" sz="2400" dirty="0">
                    <a:latin typeface="Times New Roman" panose="02020603050405020304" pitchFamily="18" charset="0"/>
                    <a:cs typeface="Times New Roman" panose="02020603050405020304" pitchFamily="18" charset="0"/>
                  </a:rPr>
                  <a:t>Z = </a:t>
                </a:r>
                <a:r>
                  <a:rPr lang="el-GR" sz="2400" dirty="0">
                    <a:latin typeface="Times New Roman" panose="02020603050405020304" pitchFamily="18" charset="0"/>
                    <a:cs typeface="Times New Roman" panose="02020603050405020304" pitchFamily="18" charset="0"/>
                  </a:rPr>
                  <a:t>θ</a:t>
                </a:r>
                <a:r>
                  <a:rPr lang="en-US" sz="2400" baseline="30000" dirty="0">
                    <a:latin typeface="Times New Roman" panose="02020603050405020304" pitchFamily="18" charset="0"/>
                    <a:cs typeface="Times New Roman" panose="02020603050405020304" pitchFamily="18" charset="0"/>
                  </a:rPr>
                  <a:t>T   </a:t>
                </a:r>
                <a:r>
                  <a:rPr lang="en-US" sz="2400" dirty="0">
                    <a:latin typeface="Times New Roman" panose="02020603050405020304" pitchFamily="18" charset="0"/>
                    <a:cs typeface="Times New Roman" panose="02020603050405020304" pitchFamily="18" charset="0"/>
                  </a:rPr>
                  <a:t>x  = </a:t>
                </a:r>
                <a14:m>
                  <m:oMath xmlns:m="http://schemas.openxmlformats.org/officeDocument/2006/math">
                    <m:nary>
                      <m:naryPr>
                        <m:chr m:val="∑"/>
                        <m:ctrlPr>
                          <a:rPr lang="en-US" sz="2400" i="1">
                            <a:latin typeface="Cambria Math" panose="02040503050406030204" pitchFamily="18" charset="0"/>
                            <a:cs typeface="Times New Roman" panose="02020603050405020304" pitchFamily="18" charset="0"/>
                          </a:rPr>
                        </m:ctrlPr>
                      </m:naryPr>
                      <m:sub>
                        <m:r>
                          <m:rPr>
                            <m:brk m:alnAt="23"/>
                          </m:rPr>
                          <a:rPr lang="en-US" sz="2400" i="1">
                            <a:latin typeface="Cambria Math" panose="02040503050406030204" pitchFamily="18" charset="0"/>
                            <a:cs typeface="Times New Roman" panose="02020603050405020304" pitchFamily="18" charset="0"/>
                          </a:rPr>
                          <m:t>𝑖</m:t>
                        </m:r>
                        <m:r>
                          <a:rPr lang="en-US" sz="2400" i="1">
                            <a:latin typeface="Cambria Math" panose="02040503050406030204" pitchFamily="18" charset="0"/>
                            <a:cs typeface="Times New Roman" panose="02020603050405020304" pitchFamily="18" charset="0"/>
                          </a:rPr>
                          <m:t>=1 </m:t>
                        </m:r>
                      </m:sub>
                      <m:sup>
                        <m:r>
                          <a:rPr lang="en-US" sz="2400" i="1">
                            <a:latin typeface="Cambria Math" panose="02040503050406030204" pitchFamily="18" charset="0"/>
                            <a:cs typeface="Times New Roman" panose="02020603050405020304" pitchFamily="18" charset="0"/>
                          </a:rPr>
                          <m:t>𝑛</m:t>
                        </m:r>
                      </m:sup>
                      <m:e>
                        <m:r>
                          <m:rPr>
                            <m:sty m:val="p"/>
                          </m:rPr>
                          <a:rPr lang="el-GR" sz="2400" i="1">
                            <a:latin typeface="Cambria Math" panose="02040503050406030204" pitchFamily="18" charset="0"/>
                            <a:cs typeface="Times New Roman" panose="02020603050405020304" pitchFamily="18" charset="0"/>
                          </a:rPr>
                          <m:t>θ</m:t>
                        </m:r>
                        <m:r>
                          <a:rPr lang="en-US" sz="2400" i="1" baseline="-25000">
                            <a:latin typeface="Cambria Math" panose="02040503050406030204" pitchFamily="18" charset="0"/>
                            <a:cs typeface="Times New Roman" panose="02020603050405020304" pitchFamily="18" charset="0"/>
                          </a:rPr>
                          <m:t>𝑖</m:t>
                        </m:r>
                        <m:r>
                          <a:rPr lang="en-US" sz="2400" i="1">
                            <a:latin typeface="Cambria Math" panose="02040503050406030204" pitchFamily="18" charset="0"/>
                            <a:cs typeface="Times New Roman" panose="02020603050405020304" pitchFamily="18" charset="0"/>
                          </a:rPr>
                          <m:t> </m:t>
                        </m:r>
                        <m:r>
                          <a:rPr lang="en-US" sz="2400" i="1">
                            <a:latin typeface="Cambria Math" panose="02040503050406030204" pitchFamily="18" charset="0"/>
                            <a:cs typeface="Times New Roman" panose="02020603050405020304" pitchFamily="18" charset="0"/>
                          </a:rPr>
                          <m:t>𝑥</m:t>
                        </m:r>
                        <m:r>
                          <a:rPr lang="en-US" sz="2400" i="1" baseline="-25000">
                            <a:latin typeface="Cambria Math" panose="02040503050406030204" pitchFamily="18" charset="0"/>
                            <a:cs typeface="Times New Roman" panose="02020603050405020304" pitchFamily="18" charset="0"/>
                          </a:rPr>
                          <m:t> </m:t>
                        </m:r>
                        <m:r>
                          <a:rPr lang="en-US" sz="2400" i="1" baseline="-25000">
                            <a:latin typeface="Cambria Math" panose="02040503050406030204" pitchFamily="18" charset="0"/>
                            <a:cs typeface="Times New Roman" panose="02020603050405020304" pitchFamily="18" charset="0"/>
                          </a:rPr>
                          <m:t>𝑖</m:t>
                        </m:r>
                      </m:e>
                    </m:nary>
                  </m:oMath>
                </a14:m>
                <a:r>
                  <a:rPr lang="en-US" sz="2400" dirty="0">
                    <a:latin typeface="Times New Roman" panose="02020603050405020304" pitchFamily="18" charset="0"/>
                    <a:cs typeface="Times New Roman" panose="02020603050405020304" pitchFamily="18" charset="0"/>
                  </a:rPr>
                  <a:t>. </a:t>
                </a:r>
                <a:r>
                  <a:rPr lang="en-US" sz="2400" u="sng" dirty="0">
                    <a:solidFill>
                      <a:srgbClr val="FF0000"/>
                    </a:solidFill>
                    <a:latin typeface="Times New Roman" panose="02020603050405020304" pitchFamily="18" charset="0"/>
                    <a:cs typeface="Times New Roman" panose="02020603050405020304" pitchFamily="18" charset="0"/>
                  </a:rPr>
                  <a:t>This is a linear combination of </a:t>
                </a:r>
                <a:r>
                  <a:rPr lang="en-US" sz="2400" u="sng" dirty="0" err="1">
                    <a:solidFill>
                      <a:srgbClr val="FF0000"/>
                    </a:solidFill>
                    <a:latin typeface="Times New Roman" panose="02020603050405020304" pitchFamily="18" charset="0"/>
                    <a:cs typeface="Times New Roman" panose="02020603050405020304" pitchFamily="18" charset="0"/>
                  </a:rPr>
                  <a:t>inputa</a:t>
                </a:r>
                <a:r>
                  <a:rPr lang="en-US" sz="2400" u="sng" dirty="0">
                    <a:solidFill>
                      <a:srgbClr val="FF0000"/>
                    </a:solidFill>
                    <a:latin typeface="Times New Roman" panose="02020603050405020304" pitchFamily="18" charset="0"/>
                    <a:cs typeface="Times New Roman" panose="02020603050405020304" pitchFamily="18" charset="0"/>
                  </a:rPr>
                  <a:t>  before applying any activation</a:t>
                </a:r>
              </a:p>
              <a:p>
                <a:pPr marL="0" indent="0">
                  <a:buNone/>
                </a:pPr>
                <a:endParaRPr lang="en-US" sz="1800" u="sng" dirty="0">
                  <a:solidFill>
                    <a:srgbClr val="FF0000"/>
                  </a:solidFill>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dirty="0"/>
              </a:p>
            </p:txBody>
          </p:sp>
        </mc:Choice>
        <mc:Fallback xmlns="">
          <p:sp>
            <p:nvSpPr>
              <p:cNvPr id="3" name="Content Placeholder 2">
                <a:extLst>
                  <a:ext uri="{FF2B5EF4-FFF2-40B4-BE49-F238E27FC236}">
                    <a16:creationId xmlns:a16="http://schemas.microsoft.com/office/drawing/2014/main" id="{DC802555-68BD-1A7F-46EB-576C16E65429}"/>
                  </a:ext>
                </a:extLst>
              </p:cNvPr>
              <p:cNvSpPr>
                <a:spLocks noGrp="1" noRot="1" noChangeAspect="1" noMove="1" noResize="1" noEditPoints="1" noAdjustHandles="1" noChangeArrowheads="1" noChangeShapeType="1" noTextEdit="1"/>
              </p:cNvSpPr>
              <p:nvPr>
                <p:ph idx="1"/>
              </p:nvPr>
            </p:nvSpPr>
            <p:spPr>
              <a:xfrm>
                <a:off x="838200" y="261257"/>
                <a:ext cx="10515600" cy="5915706"/>
              </a:xfrm>
              <a:blipFill>
                <a:blip r:embed="rId2"/>
                <a:stretch>
                  <a:fillRect l="-812" t="-10722" r="-133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21334B93-E47F-31C5-7FBC-EBBA790FF6F4}"/>
              </a:ext>
            </a:extLst>
          </p:cNvPr>
          <p:cNvPicPr>
            <a:picLocks noChangeAspect="1"/>
          </p:cNvPicPr>
          <p:nvPr/>
        </p:nvPicPr>
        <p:blipFill>
          <a:blip r:embed="rId3"/>
          <a:stretch>
            <a:fillRect/>
          </a:stretch>
        </p:blipFill>
        <p:spPr>
          <a:xfrm>
            <a:off x="838200" y="2020021"/>
            <a:ext cx="9817605" cy="4349517"/>
          </a:xfrm>
          <a:prstGeom prst="rect">
            <a:avLst/>
          </a:prstGeom>
        </p:spPr>
      </p:pic>
      <p:sp>
        <p:nvSpPr>
          <p:cNvPr id="6" name="TextBox 5">
            <a:extLst>
              <a:ext uri="{FF2B5EF4-FFF2-40B4-BE49-F238E27FC236}">
                <a16:creationId xmlns:a16="http://schemas.microsoft.com/office/drawing/2014/main" id="{436F0F20-163D-3676-19C6-A7E6A7C87CB3}"/>
              </a:ext>
            </a:extLst>
          </p:cNvPr>
          <p:cNvSpPr txBox="1"/>
          <p:nvPr/>
        </p:nvSpPr>
        <p:spPr>
          <a:xfrm>
            <a:off x="9588137" y="5538651"/>
            <a:ext cx="583474" cy="369332"/>
          </a:xfrm>
          <a:prstGeom prst="rect">
            <a:avLst/>
          </a:prstGeom>
          <a:noFill/>
        </p:spPr>
        <p:txBody>
          <a:bodyPr wrap="square" rtlCol="0">
            <a:spAutoFit/>
          </a:bodyPr>
          <a:lstStyle/>
          <a:p>
            <a:r>
              <a:rPr lang="en-US" dirty="0"/>
              <a:t>a</a:t>
            </a:r>
            <a:r>
              <a:rPr lang="en-US" baseline="-25000" dirty="0"/>
              <a:t>2</a:t>
            </a:r>
            <a:r>
              <a:rPr lang="en-US" dirty="0"/>
              <a:t> </a:t>
            </a:r>
            <a:r>
              <a:rPr lang="en-US" baseline="30000" dirty="0"/>
              <a:t>2</a:t>
            </a:r>
          </a:p>
        </p:txBody>
      </p:sp>
      <p:cxnSp>
        <p:nvCxnSpPr>
          <p:cNvPr id="9" name="Straight Arrow Connector 8">
            <a:extLst>
              <a:ext uri="{FF2B5EF4-FFF2-40B4-BE49-F238E27FC236}">
                <a16:creationId xmlns:a16="http://schemas.microsoft.com/office/drawing/2014/main" id="{3C81E387-F741-357F-C710-C33DE5FC6001}"/>
              </a:ext>
            </a:extLst>
          </p:cNvPr>
          <p:cNvCxnSpPr/>
          <p:nvPr/>
        </p:nvCxnSpPr>
        <p:spPr>
          <a:xfrm flipV="1">
            <a:off x="8874034" y="5799909"/>
            <a:ext cx="461555" cy="53216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23BC29E-BB2C-21D0-2008-DCD100AFE7D4}"/>
              </a:ext>
            </a:extLst>
          </p:cNvPr>
          <p:cNvSpPr txBox="1"/>
          <p:nvPr/>
        </p:nvSpPr>
        <p:spPr>
          <a:xfrm>
            <a:off x="8560526" y="6000206"/>
            <a:ext cx="444137" cy="369332"/>
          </a:xfrm>
          <a:prstGeom prst="rect">
            <a:avLst/>
          </a:prstGeom>
          <a:noFill/>
        </p:spPr>
        <p:txBody>
          <a:bodyPr wrap="square" rtlCol="0">
            <a:spAutoFit/>
          </a:bodyPr>
          <a:lstStyle/>
          <a:p>
            <a:r>
              <a:rPr lang="en-US" dirty="0"/>
              <a:t>?</a:t>
            </a:r>
          </a:p>
        </p:txBody>
      </p:sp>
    </p:spTree>
    <p:extLst>
      <p:ext uri="{BB962C8B-B14F-4D97-AF65-F5344CB8AC3E}">
        <p14:creationId xmlns:p14="http://schemas.microsoft.com/office/powerpoint/2010/main" val="8485233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1F8EB-8398-2081-D6FF-A113D0EB0940}"/>
              </a:ext>
            </a:extLst>
          </p:cNvPr>
          <p:cNvSpPr>
            <a:spLocks noGrp="1"/>
          </p:cNvSpPr>
          <p:nvPr>
            <p:ph type="title"/>
          </p:nvPr>
        </p:nvSpPr>
        <p:spPr>
          <a:xfrm>
            <a:off x="838200" y="365125"/>
            <a:ext cx="10515600" cy="500723"/>
          </a:xfrm>
        </p:spPr>
        <p:txBody>
          <a:bodyPr>
            <a:normAutofit/>
          </a:bodyPr>
          <a:lstStyle/>
          <a:p>
            <a:pPr algn="ctr"/>
            <a:r>
              <a:rPr lang="en-US" sz="2400" dirty="0">
                <a:latin typeface="Arial Black" panose="020B0A04020102020204" pitchFamily="34" charset="0"/>
              </a:rPr>
              <a:t>What is backpropagation doing </a:t>
            </a:r>
            <a:endParaRPr lang="en-US" sz="2400" dirty="0"/>
          </a:p>
        </p:txBody>
      </p:sp>
      <p:sp>
        <p:nvSpPr>
          <p:cNvPr id="3" name="Content Placeholder 2">
            <a:extLst>
              <a:ext uri="{FF2B5EF4-FFF2-40B4-BE49-F238E27FC236}">
                <a16:creationId xmlns:a16="http://schemas.microsoft.com/office/drawing/2014/main" id="{408FF483-CF46-5F47-D818-F61C8484CA68}"/>
              </a:ext>
            </a:extLst>
          </p:cNvPr>
          <p:cNvSpPr>
            <a:spLocks noGrp="1"/>
          </p:cNvSpPr>
          <p:nvPr>
            <p:ph idx="1"/>
          </p:nvPr>
        </p:nvSpPr>
        <p:spPr>
          <a:xfrm>
            <a:off x="1016224" y="1140978"/>
            <a:ext cx="10515600" cy="5060262"/>
          </a:xfrm>
        </p:spPr>
        <p:txBody>
          <a:bodyPr>
            <a:normAutofit fontScale="92500" lnSpcReduction="10000"/>
          </a:bodyPr>
          <a:lstStyle/>
          <a:p>
            <a:r>
              <a:rPr lang="en-US" sz="2200" dirty="0"/>
              <a:t>For a single output, Andrew Ng writes the cost function for (m) examples as:</a:t>
            </a:r>
            <a:endParaRPr lang="en-US" sz="2200" dirty="0">
              <a:latin typeface="Arial Black" panose="020B0A04020102020204" pitchFamily="34" charset="0"/>
            </a:endParaRPr>
          </a:p>
          <a:p>
            <a:r>
              <a:rPr lang="en-US" sz="2200" dirty="0">
                <a:latin typeface="Arial Black" panose="020B0A04020102020204" pitchFamily="34" charset="0"/>
              </a:rPr>
              <a:t>J(Ɵ) = 1/m ∑</a:t>
            </a:r>
            <a:r>
              <a:rPr lang="en-US" sz="2200" baseline="-25000" dirty="0">
                <a:latin typeface="Arial Black" panose="020B0A04020102020204" pitchFamily="34" charset="0"/>
              </a:rPr>
              <a:t>i=1</a:t>
            </a:r>
            <a:r>
              <a:rPr lang="en-US" sz="2200" baseline="30000" dirty="0">
                <a:latin typeface="Arial Black" panose="020B0A04020102020204" pitchFamily="34" charset="0"/>
              </a:rPr>
              <a:t>m   </a:t>
            </a:r>
            <a:r>
              <a:rPr lang="en-US" sz="2200" dirty="0">
                <a:latin typeface="Arial Black" panose="020B0A04020102020204" pitchFamily="34" charset="0"/>
              </a:rPr>
              <a:t>[y</a:t>
            </a:r>
            <a:r>
              <a:rPr lang="en-US" sz="2200" baseline="30000" dirty="0">
                <a:latin typeface="Arial Black" panose="020B0A04020102020204" pitchFamily="34" charset="0"/>
              </a:rPr>
              <a:t>(i) </a:t>
            </a:r>
            <a:r>
              <a:rPr lang="en-US" sz="2200" dirty="0">
                <a:latin typeface="Arial Black" panose="020B0A04020102020204" pitchFamily="34" charset="0"/>
              </a:rPr>
              <a:t>log(h</a:t>
            </a:r>
            <a:r>
              <a:rPr lang="el-GR" sz="2200" baseline="-25000" dirty="0">
                <a:latin typeface="Arial Black" panose="020B0A04020102020204" pitchFamily="34" charset="0"/>
              </a:rPr>
              <a:t>θ</a:t>
            </a:r>
            <a:r>
              <a:rPr lang="en-US" sz="2200" baseline="-25000" dirty="0">
                <a:latin typeface="Arial Black" panose="020B0A04020102020204" pitchFamily="34" charset="0"/>
              </a:rPr>
              <a:t> </a:t>
            </a:r>
            <a:r>
              <a:rPr lang="el-GR" sz="2200" dirty="0">
                <a:latin typeface="Arial Black" panose="020B0A04020102020204" pitchFamily="34" charset="0"/>
              </a:rPr>
              <a:t>( </a:t>
            </a:r>
            <a:r>
              <a:rPr lang="en-US" sz="2200" dirty="0">
                <a:latin typeface="Arial Black" panose="020B0A04020102020204" pitchFamily="34" charset="0"/>
              </a:rPr>
              <a:t>x</a:t>
            </a:r>
            <a:r>
              <a:rPr lang="en-US" sz="2200" baseline="30000" dirty="0">
                <a:latin typeface="Arial Black" panose="020B0A04020102020204" pitchFamily="34" charset="0"/>
              </a:rPr>
              <a:t>(i)</a:t>
            </a:r>
            <a:r>
              <a:rPr lang="en-US" sz="2200" dirty="0">
                <a:latin typeface="Arial Black" panose="020B0A04020102020204" pitchFamily="34" charset="0"/>
              </a:rPr>
              <a:t>) + (1−y (</a:t>
            </a:r>
            <a:r>
              <a:rPr lang="en-US" sz="2200" baseline="30000" dirty="0">
                <a:latin typeface="Arial Black" panose="020B0A04020102020204" pitchFamily="34" charset="0"/>
              </a:rPr>
              <a:t>i)</a:t>
            </a:r>
            <a:r>
              <a:rPr lang="en-US" sz="2200" dirty="0">
                <a:latin typeface="Arial Black" panose="020B0A04020102020204" pitchFamily="34" charset="0"/>
              </a:rPr>
              <a:t>) log(1− h</a:t>
            </a:r>
            <a:r>
              <a:rPr lang="el-GR" sz="2200" baseline="-25000" dirty="0">
                <a:latin typeface="Arial Black" panose="020B0A04020102020204" pitchFamily="34" charset="0"/>
              </a:rPr>
              <a:t>θ</a:t>
            </a:r>
            <a:r>
              <a:rPr lang="en-US" sz="2200" baseline="-25000" dirty="0">
                <a:latin typeface="Arial Black" panose="020B0A04020102020204" pitchFamily="34" charset="0"/>
              </a:rPr>
              <a:t> </a:t>
            </a:r>
            <a:r>
              <a:rPr lang="el-GR" sz="2200" dirty="0">
                <a:latin typeface="Arial Black" panose="020B0A04020102020204" pitchFamily="34" charset="0"/>
              </a:rPr>
              <a:t>(</a:t>
            </a:r>
            <a:r>
              <a:rPr lang="en-US" sz="2200" dirty="0">
                <a:latin typeface="Arial Black" panose="020B0A04020102020204" pitchFamily="34" charset="0"/>
              </a:rPr>
              <a:t>x </a:t>
            </a:r>
            <a:r>
              <a:rPr lang="en-US" sz="2200" baseline="30000" dirty="0">
                <a:latin typeface="Arial Black" panose="020B0A04020102020204" pitchFamily="34" charset="0"/>
              </a:rPr>
              <a:t>(i)</a:t>
            </a:r>
            <a:r>
              <a:rPr lang="en-US" sz="2200" dirty="0">
                <a:latin typeface="Arial Black" panose="020B0A04020102020204" pitchFamily="34" charset="0"/>
              </a:rPr>
              <a:t>))]</a:t>
            </a:r>
          </a:p>
          <a:p>
            <a:r>
              <a:rPr lang="en-US" sz="2000" dirty="0"/>
              <a:t>Focusing on a single example: </a:t>
            </a:r>
            <a:r>
              <a:rPr lang="en-US" sz="2000" b="1" dirty="0"/>
              <a:t>(x^i, y^i), J(Ɵ) will be :</a:t>
            </a:r>
          </a:p>
          <a:p>
            <a:pPr marL="0" indent="0">
              <a:buNone/>
            </a:pPr>
            <a:r>
              <a:rPr lang="en-US" sz="2000" b="1" dirty="0"/>
              <a:t>	y^(i)log(h_θ( x^(i)) + (1−y^(i))log(1−h_θ(x^(i))).</a:t>
            </a:r>
          </a:p>
          <a:p>
            <a:r>
              <a:rPr lang="en-US" sz="2000" dirty="0"/>
              <a:t>For a case of a single output, and ingnoring regularization(λ = 0)</a:t>
            </a:r>
          </a:p>
          <a:p>
            <a:r>
              <a:rPr lang="nn-NO" sz="2000" dirty="0"/>
              <a:t>So, cost(i) = y^(i)log(h_θ( x^(i)) + (1−y^(i))log(1−h_θ(x^(i)))</a:t>
            </a:r>
          </a:p>
          <a:p>
            <a:r>
              <a:rPr lang="en-US" sz="2000" dirty="0"/>
              <a:t>Think of cost(i) = ((h</a:t>
            </a:r>
            <a:r>
              <a:rPr lang="en-US" sz="2000" baseline="-25000" dirty="0"/>
              <a:t>0</a:t>
            </a:r>
            <a:r>
              <a:rPr lang="en-US" sz="2000" dirty="0"/>
              <a:t>(x</a:t>
            </a:r>
            <a:r>
              <a:rPr lang="en-US" sz="2000" baseline="30000" dirty="0"/>
              <a:t>(i) </a:t>
            </a:r>
            <a:r>
              <a:rPr lang="en-US" sz="2000" dirty="0"/>
              <a:t>) - y </a:t>
            </a:r>
            <a:r>
              <a:rPr lang="en-US" sz="2000" baseline="30000" dirty="0"/>
              <a:t>(i)</a:t>
            </a:r>
            <a:r>
              <a:rPr lang="en-US" sz="2000" dirty="0"/>
              <a:t>)^2) that is "square difference of  predicted and actual value / labeled value".</a:t>
            </a:r>
          </a:p>
          <a:p>
            <a:r>
              <a:rPr lang="en-US" sz="2000" dirty="0"/>
              <a:t>In backpropagation, the network uses calculus to determine </a:t>
            </a:r>
            <a:r>
              <a:rPr lang="en-US" b="1" dirty="0"/>
              <a:t>exactly how much each weight and bias contributed to the final prediction error</a:t>
            </a:r>
            <a:r>
              <a:rPr lang="en-US" sz="2000" dirty="0"/>
              <a:t> for that specific example i.</a:t>
            </a:r>
          </a:p>
          <a:p>
            <a:r>
              <a:rPr lang="en-US" sz="2000" dirty="0"/>
              <a:t>In backpropagation for a single example, the network evaluates its error</a:t>
            </a:r>
          </a:p>
          <a:p>
            <a:pPr marL="0" indent="0">
              <a:buNone/>
            </a:pPr>
            <a:r>
              <a:rPr lang="en-US" sz="2000" dirty="0">
                <a:latin typeface="Arial Black" panose="020B0A04020102020204" pitchFamily="34" charset="0"/>
              </a:rPr>
              <a:t>	</a:t>
            </a:r>
            <a:r>
              <a:rPr lang="el-GR" sz="2000" dirty="0">
                <a:latin typeface="Arial Black" panose="020B0A04020102020204" pitchFamily="34" charset="0"/>
              </a:rPr>
              <a:t>δ</a:t>
            </a:r>
            <a:r>
              <a:rPr lang="en-US" sz="2000" baseline="30000" dirty="0">
                <a:latin typeface="Arial Black" panose="020B0A04020102020204" pitchFamily="34" charset="0"/>
              </a:rPr>
              <a:t>(i)  </a:t>
            </a:r>
            <a:r>
              <a:rPr lang="en-US" sz="2000" dirty="0">
                <a:latin typeface="Arial Black" panose="020B0A04020102020204" pitchFamily="34" charset="0"/>
              </a:rPr>
              <a:t>= ((h</a:t>
            </a:r>
            <a:r>
              <a:rPr lang="en-US" sz="2000" baseline="-25000" dirty="0">
                <a:latin typeface="Arial Black" panose="020B0A04020102020204" pitchFamily="34" charset="0"/>
              </a:rPr>
              <a:t>0</a:t>
            </a:r>
            <a:r>
              <a:rPr lang="en-US" sz="2000" dirty="0">
                <a:latin typeface="Arial Black" panose="020B0A04020102020204" pitchFamily="34" charset="0"/>
              </a:rPr>
              <a:t>(x</a:t>
            </a:r>
            <a:r>
              <a:rPr lang="en-US" sz="2000" baseline="30000" dirty="0">
                <a:latin typeface="Arial Black" panose="020B0A04020102020204" pitchFamily="34" charset="0"/>
              </a:rPr>
              <a:t>(i) </a:t>
            </a:r>
            <a:r>
              <a:rPr lang="en-US" sz="2000" dirty="0">
                <a:latin typeface="Arial Black" panose="020B0A04020102020204" pitchFamily="34" charset="0"/>
              </a:rPr>
              <a:t>) - y </a:t>
            </a:r>
            <a:r>
              <a:rPr lang="en-US" sz="2000" baseline="30000" dirty="0">
                <a:latin typeface="Arial Black" panose="020B0A04020102020204" pitchFamily="34" charset="0"/>
              </a:rPr>
              <a:t>(i)</a:t>
            </a:r>
            <a:r>
              <a:rPr lang="en-US" sz="2000" dirty="0">
                <a:latin typeface="Arial Black" panose="020B0A04020102020204" pitchFamily="34" charset="0"/>
              </a:rPr>
              <a:t>)^2) </a:t>
            </a:r>
          </a:p>
          <a:p>
            <a:pPr marL="0" indent="0">
              <a:buNone/>
            </a:pPr>
            <a:r>
              <a:rPr lang="en-US" sz="2200" dirty="0"/>
              <a:t>and passes this value backward through the network's layers using the chain rule to compute exactly how to adjust every weight and bias to reduce that specific error.</a:t>
            </a:r>
            <a:endParaRPr lang="en-US" sz="2000" dirty="0">
              <a:latin typeface="Arial Black" panose="020B0A04020102020204" pitchFamily="34" charset="0"/>
            </a:endParaRPr>
          </a:p>
          <a:p>
            <a:endParaRPr lang="en-US" sz="2000" dirty="0"/>
          </a:p>
        </p:txBody>
      </p:sp>
    </p:spTree>
    <p:extLst>
      <p:ext uri="{BB962C8B-B14F-4D97-AF65-F5344CB8AC3E}">
        <p14:creationId xmlns:p14="http://schemas.microsoft.com/office/powerpoint/2010/main" val="9498226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65D6D-56A9-6C1F-F276-8B73D6E4CDE1}"/>
              </a:ext>
            </a:extLst>
          </p:cNvPr>
          <p:cNvSpPr>
            <a:spLocks noGrp="1"/>
          </p:cNvSpPr>
          <p:nvPr>
            <p:ph type="title"/>
          </p:nvPr>
        </p:nvSpPr>
        <p:spPr>
          <a:xfrm>
            <a:off x="838200" y="365125"/>
            <a:ext cx="10515600" cy="581643"/>
          </a:xfrm>
        </p:spPr>
        <p:txBody>
          <a:bodyPr>
            <a:normAutofit/>
          </a:bodyPr>
          <a:lstStyle/>
          <a:p>
            <a:pPr algn="ctr"/>
            <a:r>
              <a:rPr lang="en-US" sz="2400" dirty="0">
                <a:latin typeface="Arial Black" panose="020B0A04020102020204" pitchFamily="34" charset="0"/>
              </a:rPr>
              <a:t>Intuition Behind Backpropagation</a:t>
            </a:r>
          </a:p>
        </p:txBody>
      </p:sp>
      <p:sp>
        <p:nvSpPr>
          <p:cNvPr id="7" name="Content Placeholder 6">
            <a:extLst>
              <a:ext uri="{FF2B5EF4-FFF2-40B4-BE49-F238E27FC236}">
                <a16:creationId xmlns:a16="http://schemas.microsoft.com/office/drawing/2014/main" id="{2EA96E2E-F809-7BB9-AF22-44679FB06D39}"/>
              </a:ext>
            </a:extLst>
          </p:cNvPr>
          <p:cNvSpPr>
            <a:spLocks noGrp="1"/>
          </p:cNvSpPr>
          <p:nvPr>
            <p:ph idx="1"/>
          </p:nvPr>
        </p:nvSpPr>
        <p:spPr>
          <a:xfrm>
            <a:off x="838200" y="946768"/>
            <a:ext cx="10515600" cy="5230195"/>
          </a:xfrm>
        </p:spPr>
        <p:txBody>
          <a:bodyPr>
            <a:normAutofit lnSpcReduction="10000"/>
          </a:bodyPr>
          <a:lstStyle/>
          <a:p>
            <a:r>
              <a:rPr lang="en-US" dirty="0"/>
              <a:t>1. </a:t>
            </a:r>
            <a:r>
              <a:rPr lang="en-US" sz="1800" dirty="0">
                <a:latin typeface="Aptos" panose="020B0004020202020204" pitchFamily="34" charset="0"/>
              </a:rPr>
              <a:t>The Direct Correction: Cost vs. Backpropagation</a:t>
            </a:r>
          </a:p>
          <a:p>
            <a:pPr lvl="0"/>
            <a:r>
              <a:rPr lang="en-US" sz="1800" b="1" dirty="0">
                <a:latin typeface="Aptos" panose="020B0004020202020204" pitchFamily="34" charset="0"/>
              </a:rPr>
              <a:t>What the cost function does:</a:t>
            </a:r>
            <a:r>
              <a:rPr lang="en-US" sz="1800" dirty="0">
                <a:latin typeface="Aptos" panose="020B0004020202020204" pitchFamily="34" charset="0"/>
              </a:rPr>
              <a:t> The formula cost(i)) determines </a:t>
            </a:r>
            <a:r>
              <a:rPr lang="en-US" sz="1800" b="1" dirty="0">
                <a:latin typeface="Aptos" panose="020B0004020202020204" pitchFamily="34" charset="0"/>
              </a:rPr>
              <a:t>how well</a:t>
            </a:r>
            <a:r>
              <a:rPr lang="en-US" sz="1800" dirty="0">
                <a:latin typeface="Aptos" panose="020B0004020202020204" pitchFamily="34" charset="0"/>
              </a:rPr>
              <a:t> the network is doing on example (i) by outputting a single number (the error).</a:t>
            </a:r>
          </a:p>
          <a:p>
            <a:pPr lvl="0"/>
            <a:r>
              <a:rPr lang="en-US" sz="1800" b="1" dirty="0">
                <a:latin typeface="Aptos" panose="020B0004020202020204" pitchFamily="34" charset="0"/>
              </a:rPr>
              <a:t>What backpropagation does:</a:t>
            </a:r>
            <a:r>
              <a:rPr lang="en-US" sz="1800" dirty="0">
                <a:latin typeface="Aptos" panose="020B0004020202020204" pitchFamily="34" charset="0"/>
              </a:rPr>
              <a:t> Backpropagation determines </a:t>
            </a:r>
            <a:r>
              <a:rPr lang="en-US" sz="1800" b="1" dirty="0">
                <a:latin typeface="Aptos" panose="020B0004020202020204" pitchFamily="34" charset="0"/>
              </a:rPr>
              <a:t>how to fix</a:t>
            </a:r>
            <a:r>
              <a:rPr lang="en-US" sz="1800" dirty="0">
                <a:latin typeface="Aptos" panose="020B0004020202020204" pitchFamily="34" charset="0"/>
              </a:rPr>
              <a:t> the network's mistakes. It calculates exactly how much to change every weight and bias to make that error smaller next time.</a:t>
            </a:r>
          </a:p>
          <a:p>
            <a:pPr marL="0" lvl="0" indent="0">
              <a:buNone/>
            </a:pPr>
            <a:r>
              <a:rPr lang="en-US" sz="1800" dirty="0">
                <a:latin typeface="Aptos" panose="020B0004020202020204" pitchFamily="34" charset="0"/>
              </a:rPr>
              <a:t>2. </a:t>
            </a:r>
            <a:r>
              <a:rPr lang="en-US" sz="1800" dirty="0"/>
              <a:t>How Backpropagation Works for Your Single-Output Case</a:t>
            </a:r>
          </a:p>
          <a:p>
            <a:pPr marL="0" lvl="0" indent="0">
              <a:buNone/>
            </a:pPr>
            <a:r>
              <a:rPr lang="en-US" sz="1800" dirty="0"/>
              <a:t>When you isolate a single example (x</a:t>
            </a:r>
            <a:r>
              <a:rPr lang="en-US" sz="1800" baseline="30000" dirty="0"/>
              <a:t>(i) </a:t>
            </a:r>
            <a:r>
              <a:rPr lang="en-US" sz="1800" dirty="0"/>
              <a:t>,  y</a:t>
            </a:r>
            <a:r>
              <a:rPr lang="en-US" sz="1800" baseline="30000" dirty="0"/>
              <a:t>(I)</a:t>
            </a:r>
            <a:r>
              <a:rPr lang="en-US" sz="1800" dirty="0"/>
              <a:t> ), backpropagation uses the calculus chain rule to calculate the gradient of your cos(i) with respect to the weights. Assuming a standard sigmoid activation function </a:t>
            </a:r>
          </a:p>
          <a:p>
            <a:pPr marL="0" indent="0">
              <a:buNone/>
            </a:pPr>
            <a:r>
              <a:rPr lang="en-US" sz="1800" dirty="0"/>
              <a:t>h</a:t>
            </a:r>
            <a:r>
              <a:rPr lang="el-GR" sz="1800" baseline="-25000" dirty="0"/>
              <a:t>θ</a:t>
            </a:r>
            <a:r>
              <a:rPr lang="en-US" sz="1800" dirty="0"/>
              <a:t>(x</a:t>
            </a:r>
            <a:r>
              <a:rPr lang="en-US" sz="1800" baseline="30000" dirty="0"/>
              <a:t>(i)</a:t>
            </a:r>
            <a:r>
              <a:rPr lang="en-US" sz="1800" dirty="0"/>
              <a:t> ) = ϭ( z</a:t>
            </a:r>
            <a:r>
              <a:rPr lang="en-US" sz="1800" baseline="30000" dirty="0"/>
              <a:t>(i) </a:t>
            </a:r>
            <a:r>
              <a:rPr lang="en-US" sz="1800" dirty="0"/>
              <a:t> ), the math simplifies into something beautiful:</a:t>
            </a:r>
          </a:p>
          <a:p>
            <a:pPr marL="0" lvl="0" indent="0">
              <a:buNone/>
            </a:pPr>
            <a:r>
              <a:rPr lang="en-US" sz="1800" dirty="0"/>
              <a:t>1.  Calculate the Output Error</a:t>
            </a:r>
            <a:endParaRPr lang="en-US" sz="1800" dirty="0">
              <a:latin typeface="Aptos" panose="020B0004020202020204" pitchFamily="34" charset="0"/>
            </a:endParaRPr>
          </a:p>
          <a:p>
            <a:pPr marL="0" indent="0">
              <a:buNone/>
            </a:pPr>
            <a:r>
              <a:rPr lang="en-US" sz="1800" dirty="0">
                <a:latin typeface="Arial Black" panose="020B0A04020102020204" pitchFamily="34" charset="0"/>
              </a:rPr>
              <a:t>	</a:t>
            </a:r>
            <a:r>
              <a:rPr lang="el-GR" sz="1800" dirty="0">
                <a:latin typeface="Arial Black" panose="020B0A04020102020204" pitchFamily="34" charset="0"/>
              </a:rPr>
              <a:t>δ</a:t>
            </a:r>
            <a:r>
              <a:rPr lang="en-US" sz="1800" baseline="30000" dirty="0">
                <a:latin typeface="Arial Black" panose="020B0A04020102020204" pitchFamily="34" charset="0"/>
              </a:rPr>
              <a:t>(i)  </a:t>
            </a:r>
            <a:r>
              <a:rPr lang="en-US" sz="1800" dirty="0">
                <a:latin typeface="Arial Black" panose="020B0A04020102020204" pitchFamily="34" charset="0"/>
              </a:rPr>
              <a:t>= ((h</a:t>
            </a:r>
            <a:r>
              <a:rPr lang="en-US" sz="1800" baseline="-25000" dirty="0">
                <a:latin typeface="Arial Black" panose="020B0A04020102020204" pitchFamily="34" charset="0"/>
              </a:rPr>
              <a:t>0</a:t>
            </a:r>
            <a:r>
              <a:rPr lang="en-US" sz="1800" dirty="0">
                <a:latin typeface="Arial Black" panose="020B0A04020102020204" pitchFamily="34" charset="0"/>
              </a:rPr>
              <a:t>(x</a:t>
            </a:r>
            <a:r>
              <a:rPr lang="en-US" sz="1800" baseline="30000" dirty="0">
                <a:latin typeface="Arial Black" panose="020B0A04020102020204" pitchFamily="34" charset="0"/>
              </a:rPr>
              <a:t>(i) </a:t>
            </a:r>
            <a:r>
              <a:rPr lang="en-US" sz="1800" dirty="0">
                <a:latin typeface="Arial Black" panose="020B0A04020102020204" pitchFamily="34" charset="0"/>
              </a:rPr>
              <a:t>) - y </a:t>
            </a:r>
            <a:r>
              <a:rPr lang="en-US" sz="1800" baseline="30000" dirty="0">
                <a:latin typeface="Arial Black" panose="020B0A04020102020204" pitchFamily="34" charset="0"/>
              </a:rPr>
              <a:t>(i)</a:t>
            </a:r>
            <a:r>
              <a:rPr lang="en-US" sz="1800" dirty="0">
                <a:latin typeface="Arial Black" panose="020B0A04020102020204" pitchFamily="34" charset="0"/>
              </a:rPr>
              <a:t>)^2) </a:t>
            </a:r>
            <a:endParaRPr lang="en-US" sz="1800" dirty="0">
              <a:latin typeface="Aptos" panose="020B0004020202020204" pitchFamily="34" charset="0"/>
            </a:endParaRPr>
          </a:p>
          <a:p>
            <a:pPr marL="0" indent="0">
              <a:buNone/>
            </a:pPr>
            <a:r>
              <a:rPr lang="en-US" sz="1800" dirty="0">
                <a:latin typeface="Aptos" panose="020B0004020202020204" pitchFamily="34" charset="0"/>
              </a:rPr>
              <a:t>2</a:t>
            </a:r>
            <a:r>
              <a:rPr lang="en-US" sz="2000" dirty="0">
                <a:latin typeface="Aptos" panose="020B0004020202020204" pitchFamily="34" charset="0"/>
              </a:rPr>
              <a:t>. Calculate the Weight Updates:</a:t>
            </a:r>
          </a:p>
          <a:p>
            <a:pPr marL="0" indent="0">
              <a:buNone/>
            </a:pPr>
            <a:r>
              <a:rPr lang="en-US" sz="2000" dirty="0">
                <a:latin typeface="Aptos" panose="020B0004020202020204" pitchFamily="34" charset="0"/>
              </a:rPr>
              <a:t>Backpropagation takes that error and multiplies it by the incoming signal (a)from the previous layer:</a:t>
            </a:r>
          </a:p>
          <a:p>
            <a:pPr marL="0" indent="0">
              <a:buNone/>
            </a:pPr>
            <a:r>
              <a:rPr lang="en-US" sz="2400" b="1" dirty="0">
                <a:latin typeface="Aptos" panose="020B0004020202020204" pitchFamily="34" charset="0"/>
                <a:cs typeface="Times New Roman" panose="02020603050405020304" pitchFamily="18" charset="0"/>
              </a:rPr>
              <a:t>∂ cost(i)/ ∂ w = </a:t>
            </a:r>
            <a:r>
              <a:rPr lang="el-GR" sz="2400" b="1" dirty="0">
                <a:latin typeface="Aptos" panose="020B0004020202020204" pitchFamily="34" charset="0"/>
                <a:cs typeface="Times New Roman" panose="02020603050405020304" pitchFamily="18" charset="0"/>
              </a:rPr>
              <a:t>δ</a:t>
            </a:r>
            <a:r>
              <a:rPr lang="en-US" sz="2400" b="1" baseline="30000" dirty="0">
                <a:latin typeface="Aptos" panose="020B0004020202020204" pitchFamily="34" charset="0"/>
                <a:cs typeface="Times New Roman" panose="02020603050405020304" pitchFamily="18" charset="0"/>
              </a:rPr>
              <a:t>(l)  . </a:t>
            </a:r>
            <a:r>
              <a:rPr lang="en-US" sz="2400" b="1" dirty="0">
                <a:latin typeface="Aptos" panose="020B0004020202020204" pitchFamily="34" charset="0"/>
                <a:cs typeface="Times New Roman" panose="02020603050405020304" pitchFamily="18" charset="0"/>
              </a:rPr>
              <a:t>a </a:t>
            </a:r>
            <a:r>
              <a:rPr lang="en-US" sz="2400" b="1" baseline="30000" dirty="0">
                <a:latin typeface="Aptos" panose="020B0004020202020204" pitchFamily="34" charset="0"/>
                <a:cs typeface="Times New Roman" panose="02020603050405020304" pitchFamily="18" charset="0"/>
              </a:rPr>
              <a:t>(previous layer)</a:t>
            </a:r>
            <a:br>
              <a:rPr lang="en-US" sz="2400" b="1" dirty="0">
                <a:latin typeface="Aptos" panose="020B0004020202020204" pitchFamily="34" charset="0"/>
              </a:rPr>
            </a:br>
            <a:endParaRPr lang="en-US" sz="2400" b="1" dirty="0">
              <a:latin typeface="Aptos" panose="020B0004020202020204" pitchFamily="34" charset="0"/>
            </a:endParaRPr>
          </a:p>
          <a:p>
            <a:endParaRPr lang="en-US" dirty="0"/>
          </a:p>
        </p:txBody>
      </p:sp>
    </p:spTree>
    <p:extLst>
      <p:ext uri="{BB962C8B-B14F-4D97-AF65-F5344CB8AC3E}">
        <p14:creationId xmlns:p14="http://schemas.microsoft.com/office/powerpoint/2010/main" val="39951115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2D5D37-E04A-2BFF-F146-19277B7DDC7C}"/>
              </a:ext>
            </a:extLst>
          </p:cNvPr>
          <p:cNvSpPr>
            <a:spLocks noGrp="1"/>
          </p:cNvSpPr>
          <p:nvPr>
            <p:ph idx="1"/>
          </p:nvPr>
        </p:nvSpPr>
        <p:spPr>
          <a:xfrm>
            <a:off x="838200" y="510540"/>
            <a:ext cx="10515600" cy="5666423"/>
          </a:xfrm>
        </p:spPr>
        <p:txBody>
          <a:bodyPr/>
          <a:lstStyle/>
          <a:p>
            <a:pPr marL="0" indent="0">
              <a:buNone/>
            </a:pPr>
            <a:r>
              <a:rPr lang="en-US" sz="2000" dirty="0">
                <a:latin typeface="Aptos" panose="020B0004020202020204" pitchFamily="34" charset="0"/>
              </a:rPr>
              <a:t>how the gradient </a:t>
            </a:r>
            <a:r>
              <a:rPr lang="en-US" sz="2000" dirty="0">
                <a:latin typeface="Aptos" panose="020B0004020202020204" pitchFamily="34" charset="0"/>
                <a:cs typeface="Times New Roman" panose="02020603050405020304" pitchFamily="18" charset="0"/>
              </a:rPr>
              <a:t>∂C/ ∂w results in </a:t>
            </a:r>
            <a:r>
              <a:rPr lang="el-GR" sz="2000" dirty="0">
                <a:latin typeface="Aptos" panose="020B0004020202020204" pitchFamily="34" charset="0"/>
                <a:cs typeface="Times New Roman" panose="02020603050405020304" pitchFamily="18" charset="0"/>
              </a:rPr>
              <a:t>δ</a:t>
            </a:r>
            <a:r>
              <a:rPr lang="en-US" sz="2000" baseline="30000" dirty="0">
                <a:latin typeface="Aptos" panose="020B0004020202020204" pitchFamily="34" charset="0"/>
                <a:cs typeface="Times New Roman" panose="02020603050405020304" pitchFamily="18" charset="0"/>
              </a:rPr>
              <a:t>(l) </a:t>
            </a:r>
            <a:r>
              <a:rPr lang="en-US" sz="2000" dirty="0">
                <a:latin typeface="Aptos" panose="020B0004020202020204" pitchFamily="34" charset="0"/>
                <a:cs typeface="Times New Roman" panose="02020603050405020304" pitchFamily="18" charset="0"/>
              </a:rPr>
              <a:t>. a</a:t>
            </a:r>
            <a:r>
              <a:rPr lang="en-US" sz="2000" baseline="30000" dirty="0">
                <a:latin typeface="Aptos" panose="020B0004020202020204" pitchFamily="34" charset="0"/>
                <a:cs typeface="Times New Roman" panose="02020603050405020304" pitchFamily="18" charset="0"/>
              </a:rPr>
              <a:t>l-1</a:t>
            </a:r>
            <a:endParaRPr lang="en-US" sz="2000" dirty="0">
              <a:latin typeface="Aptos" panose="020B0004020202020204" pitchFamily="34" charset="0"/>
              <a:cs typeface="Times New Roman" panose="02020603050405020304" pitchFamily="18" charset="0"/>
            </a:endParaRPr>
          </a:p>
          <a:p>
            <a:pPr marL="0" indent="0">
              <a:buNone/>
            </a:pPr>
            <a:r>
              <a:rPr lang="en-US" sz="2000" dirty="0">
                <a:latin typeface="Aptos" panose="020B0004020202020204" pitchFamily="34" charset="0"/>
              </a:rPr>
              <a:t>1. Identify the Chain Rule Components</a:t>
            </a:r>
            <a:endParaRPr lang="en-US" sz="2000" baseline="30000" dirty="0">
              <a:latin typeface="Aptos" panose="020B0004020202020204" pitchFamily="34" charset="0"/>
            </a:endParaRPr>
          </a:p>
          <a:p>
            <a:pPr marL="0" indent="0">
              <a:buNone/>
            </a:pPr>
            <a:r>
              <a:rPr lang="en-US" sz="2000" dirty="0">
                <a:latin typeface="Aptos" panose="020B0004020202020204" pitchFamily="34" charset="0"/>
              </a:rPr>
              <a:t>The weight w</a:t>
            </a:r>
            <a:r>
              <a:rPr lang="en-US" sz="2000" baseline="30000" dirty="0">
                <a:latin typeface="Aptos" panose="020B0004020202020204" pitchFamily="34" charset="0"/>
              </a:rPr>
              <a:t>(l) </a:t>
            </a:r>
            <a:r>
              <a:rPr lang="en-US" sz="2000" dirty="0">
                <a:latin typeface="Aptos" panose="020B0004020202020204" pitchFamily="34" charset="0"/>
              </a:rPr>
              <a:t>connects the activation of the previous layer a</a:t>
            </a:r>
            <a:r>
              <a:rPr lang="en-US" sz="2000" baseline="30000" dirty="0">
                <a:latin typeface="Aptos" panose="020B0004020202020204" pitchFamily="34" charset="0"/>
              </a:rPr>
              <a:t>(l-1)</a:t>
            </a:r>
            <a:r>
              <a:rPr lang="en-US" sz="2000" dirty="0">
                <a:latin typeface="Aptos" panose="020B0004020202020204" pitchFamily="34" charset="0"/>
              </a:rPr>
              <a:t> to the net input z</a:t>
            </a:r>
            <a:r>
              <a:rPr lang="en-US" sz="2000" baseline="30000" dirty="0">
                <a:latin typeface="Aptos" panose="020B0004020202020204" pitchFamily="34" charset="0"/>
              </a:rPr>
              <a:t>(l) </a:t>
            </a:r>
            <a:r>
              <a:rPr lang="en-US" sz="2000" dirty="0">
                <a:latin typeface="Aptos" panose="020B0004020202020204" pitchFamily="34" charset="0"/>
              </a:rPr>
              <a:t>of the current layer. The net input then determines the activation a</a:t>
            </a:r>
            <a:r>
              <a:rPr lang="en-US" sz="2000" baseline="30000" dirty="0">
                <a:latin typeface="Aptos" panose="020B0004020202020204" pitchFamily="34" charset="0"/>
              </a:rPr>
              <a:t>(l) </a:t>
            </a:r>
            <a:r>
              <a:rPr lang="en-US" sz="2000" dirty="0">
                <a:latin typeface="Aptos" panose="020B0004020202020204" pitchFamily="34" charset="0"/>
              </a:rPr>
              <a:t> , which finally affects the total cost (C).</a:t>
            </a:r>
          </a:p>
          <a:p>
            <a:r>
              <a:rPr lang="en-US" sz="2000" dirty="0">
                <a:latin typeface="Aptos" panose="020B0004020202020204" pitchFamily="34" charset="0"/>
              </a:rPr>
              <a:t>To find how changes in a specific weight affect the cost, we apply the calculus chain rule: </a:t>
            </a:r>
            <a:r>
              <a:rPr lang="en-US" dirty="0"/>
              <a:t>[</a:t>
            </a:r>
            <a:r>
              <a:rPr lang="en-US" dirty="0">
                <a:hlinkClick r:id="rId2"/>
              </a:rPr>
              <a:t>1</a:t>
            </a:r>
            <a:endParaRPr lang="en-US" dirty="0"/>
          </a:p>
          <a:p>
            <a:pPr marL="0" indent="0">
              <a:buNone/>
            </a:pPr>
            <a:r>
              <a:rPr lang="en-US" dirty="0">
                <a:latin typeface="Aptos" panose="020B0004020202020204" pitchFamily="34" charset="0"/>
                <a:cs typeface="Times New Roman" panose="02020603050405020304" pitchFamily="18" charset="0"/>
              </a:rPr>
              <a:t>∂C/ ∂w</a:t>
            </a:r>
            <a:r>
              <a:rPr lang="en-US" baseline="30000" dirty="0">
                <a:latin typeface="Aptos" panose="020B0004020202020204" pitchFamily="34" charset="0"/>
                <a:cs typeface="Times New Roman" panose="02020603050405020304" pitchFamily="18" charset="0"/>
              </a:rPr>
              <a:t>(l) </a:t>
            </a:r>
            <a:r>
              <a:rPr lang="en-US" dirty="0">
                <a:latin typeface="Aptos" panose="020B0004020202020204" pitchFamily="34" charset="0"/>
                <a:cs typeface="Times New Roman" panose="02020603050405020304" pitchFamily="18" charset="0"/>
              </a:rPr>
              <a:t> = ∂ C/ ∂z</a:t>
            </a:r>
            <a:r>
              <a:rPr lang="en-US" baseline="30000" dirty="0">
                <a:latin typeface="Aptos" panose="020B0004020202020204" pitchFamily="34" charset="0"/>
                <a:cs typeface="Times New Roman" panose="02020603050405020304" pitchFamily="18" charset="0"/>
              </a:rPr>
              <a:t>(l)</a:t>
            </a:r>
            <a:r>
              <a:rPr lang="en-US" dirty="0">
                <a:latin typeface="Aptos" panose="020B0004020202020204" pitchFamily="34" charset="0"/>
                <a:cs typeface="Times New Roman" panose="02020603050405020304" pitchFamily="18" charset="0"/>
              </a:rPr>
              <a:t> . ∂ z/ ∂w</a:t>
            </a:r>
            <a:r>
              <a:rPr lang="en-US" baseline="30000" dirty="0">
                <a:latin typeface="Aptos" panose="020B0004020202020204" pitchFamily="34" charset="0"/>
                <a:cs typeface="Times New Roman" panose="02020603050405020304" pitchFamily="18" charset="0"/>
              </a:rPr>
              <a:t>(l)</a:t>
            </a:r>
          </a:p>
          <a:p>
            <a:pPr marL="0" indent="0">
              <a:buNone/>
            </a:pPr>
            <a:r>
              <a:rPr lang="en-US" dirty="0"/>
              <a:t>2. Define the Error Term (</a:t>
            </a:r>
            <a:r>
              <a:rPr lang="el-GR" dirty="0"/>
              <a:t>δ</a:t>
            </a:r>
            <a:r>
              <a:rPr lang="en-US" dirty="0"/>
              <a:t>)</a:t>
            </a:r>
          </a:p>
          <a:p>
            <a:pPr marL="0" indent="0">
              <a:buNone/>
            </a:pPr>
            <a:r>
              <a:rPr lang="en-US" sz="2000" dirty="0"/>
              <a:t>In backpropagation, the error term for any given layer (l) is mathematically defined as the partial derivative of the cost with respect to that layer's net input (z).</a:t>
            </a:r>
          </a:p>
          <a:p>
            <a:pPr marL="0" indent="0">
              <a:buNone/>
            </a:pPr>
            <a:r>
              <a:rPr lang="en-US" sz="2000" dirty="0"/>
              <a:t>  	</a:t>
            </a:r>
            <a:r>
              <a:rPr lang="el-GR" sz="2000" dirty="0">
                <a:latin typeface="Arial Black" panose="020B0A04020102020204" pitchFamily="34" charset="0"/>
              </a:rPr>
              <a:t> δ</a:t>
            </a:r>
            <a:r>
              <a:rPr lang="en-US" sz="2000" baseline="30000" dirty="0">
                <a:latin typeface="Arial Black" panose="020B0A04020102020204" pitchFamily="34" charset="0"/>
              </a:rPr>
              <a:t>(l) </a:t>
            </a:r>
            <a:r>
              <a:rPr lang="en-US" sz="2000" dirty="0">
                <a:latin typeface="Arial Black" panose="020B0A04020102020204" pitchFamily="34" charset="0"/>
              </a:rPr>
              <a:t> =  </a:t>
            </a:r>
            <a:r>
              <a:rPr lang="en-US" sz="2000" dirty="0">
                <a:latin typeface="Arial Black" panose="020B0A04020102020204" pitchFamily="34" charset="0"/>
                <a:cs typeface="Times New Roman" panose="02020603050405020304" pitchFamily="18" charset="0"/>
              </a:rPr>
              <a:t>∂ C/ ∂ z</a:t>
            </a:r>
            <a:r>
              <a:rPr lang="en-US" sz="2000" baseline="30000" dirty="0">
                <a:latin typeface="Arial Black" panose="020B0A04020102020204" pitchFamily="34" charset="0"/>
                <a:cs typeface="Times New Roman" panose="02020603050405020304" pitchFamily="18" charset="0"/>
              </a:rPr>
              <a:t>(l)</a:t>
            </a:r>
            <a:r>
              <a:rPr lang="en-US" sz="2000" dirty="0">
                <a:latin typeface="Arial Black" panose="020B0A04020102020204" pitchFamily="34" charset="0"/>
              </a:rPr>
              <a:t>  </a:t>
            </a:r>
          </a:p>
          <a:p>
            <a:pPr marL="0" indent="0">
              <a:buNone/>
            </a:pPr>
            <a:r>
              <a:rPr lang="en-US" sz="2000" dirty="0"/>
              <a:t>Substituting </a:t>
            </a:r>
            <a:r>
              <a:rPr lang="el-GR" sz="2000" dirty="0">
                <a:latin typeface="Arial Black" panose="020B0A04020102020204" pitchFamily="34" charset="0"/>
              </a:rPr>
              <a:t>δ</a:t>
            </a:r>
            <a:r>
              <a:rPr lang="en-US" sz="2000" baseline="30000" dirty="0">
                <a:latin typeface="Arial Black" panose="020B0A04020102020204" pitchFamily="34" charset="0"/>
              </a:rPr>
              <a:t>(l) </a:t>
            </a:r>
            <a:r>
              <a:rPr lang="en-US" sz="2000" dirty="0">
                <a:latin typeface="Arial Black" panose="020B0A04020102020204" pitchFamily="34" charset="0"/>
              </a:rPr>
              <a:t>back into </a:t>
            </a:r>
            <a:r>
              <a:rPr lang="en-US" sz="2000" dirty="0"/>
              <a:t>our chain rule equation simplifies it to:</a:t>
            </a:r>
          </a:p>
          <a:p>
            <a:pPr marL="0" indent="0">
              <a:buNone/>
            </a:pPr>
            <a:r>
              <a:rPr lang="en-US" sz="2000" dirty="0">
                <a:latin typeface="Arial Black" panose="020B0A04020102020204" pitchFamily="34" charset="0"/>
              </a:rPr>
              <a:t>	</a:t>
            </a:r>
            <a:r>
              <a:rPr lang="en-US" sz="2000" dirty="0">
                <a:latin typeface="Aptos" panose="020B0004020202020204" pitchFamily="34" charset="0"/>
                <a:cs typeface="Times New Roman" panose="02020603050405020304" pitchFamily="18" charset="0"/>
              </a:rPr>
              <a:t>∂C/ ∂w</a:t>
            </a:r>
            <a:r>
              <a:rPr lang="en-US" sz="2000" baseline="30000" dirty="0">
                <a:latin typeface="Aptos" panose="020B0004020202020204" pitchFamily="34" charset="0"/>
                <a:cs typeface="Times New Roman" panose="02020603050405020304" pitchFamily="18" charset="0"/>
              </a:rPr>
              <a:t>(l) </a:t>
            </a:r>
            <a:r>
              <a:rPr lang="en-US" sz="2000" dirty="0">
                <a:latin typeface="Aptos" panose="020B0004020202020204" pitchFamily="34" charset="0"/>
                <a:cs typeface="Times New Roman" panose="02020603050405020304" pitchFamily="18" charset="0"/>
              </a:rPr>
              <a:t> = </a:t>
            </a:r>
            <a:r>
              <a:rPr lang="el-GR" sz="2000" dirty="0">
                <a:latin typeface="Arial Black" panose="020B0A04020102020204" pitchFamily="34" charset="0"/>
              </a:rPr>
              <a:t>δ</a:t>
            </a:r>
            <a:r>
              <a:rPr lang="en-US" sz="2000" baseline="30000" dirty="0">
                <a:latin typeface="Arial Black" panose="020B0A04020102020204" pitchFamily="34" charset="0"/>
              </a:rPr>
              <a:t>(l) </a:t>
            </a:r>
            <a:r>
              <a:rPr lang="en-US" sz="2000" baseline="30000" dirty="0">
                <a:latin typeface="Aptos" panose="020B0004020202020204" pitchFamily="34" charset="0"/>
                <a:cs typeface="Times New Roman" panose="02020603050405020304" pitchFamily="18" charset="0"/>
              </a:rPr>
              <a:t>)</a:t>
            </a:r>
            <a:r>
              <a:rPr lang="en-US" sz="2000" dirty="0">
                <a:latin typeface="Aptos" panose="020B0004020202020204" pitchFamily="34" charset="0"/>
                <a:cs typeface="Times New Roman" panose="02020603050405020304" pitchFamily="18" charset="0"/>
              </a:rPr>
              <a:t> . ∂ z/ ∂w</a:t>
            </a:r>
            <a:r>
              <a:rPr lang="en-US" sz="2000" baseline="30000" dirty="0">
                <a:latin typeface="Aptos" panose="020B0004020202020204" pitchFamily="34" charset="0"/>
                <a:cs typeface="Times New Roman" panose="02020603050405020304" pitchFamily="18" charset="0"/>
              </a:rPr>
              <a:t>(l)</a:t>
            </a:r>
          </a:p>
          <a:p>
            <a:pPr marL="0" indent="0">
              <a:buNone/>
            </a:pPr>
            <a:endParaRPr lang="en-US" sz="2000" dirty="0">
              <a:latin typeface="Arial Black" panose="020B0A04020102020204" pitchFamily="34" charset="0"/>
            </a:endParaRPr>
          </a:p>
        </p:txBody>
      </p:sp>
    </p:spTree>
    <p:extLst>
      <p:ext uri="{BB962C8B-B14F-4D97-AF65-F5344CB8AC3E}">
        <p14:creationId xmlns:p14="http://schemas.microsoft.com/office/powerpoint/2010/main" val="19089333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89A084-A9F3-C797-E868-CB568A4C4975}"/>
              </a:ext>
            </a:extLst>
          </p:cNvPr>
          <p:cNvSpPr>
            <a:spLocks noGrp="1"/>
          </p:cNvSpPr>
          <p:nvPr>
            <p:ph idx="1"/>
          </p:nvPr>
        </p:nvSpPr>
        <p:spPr>
          <a:xfrm>
            <a:off x="838200" y="472440"/>
            <a:ext cx="10515600" cy="5704523"/>
          </a:xfrm>
        </p:spPr>
        <p:txBody>
          <a:bodyPr>
            <a:normAutofit/>
          </a:bodyPr>
          <a:lstStyle/>
          <a:p>
            <a:pPr marL="0" indent="0">
              <a:buNone/>
            </a:pPr>
            <a:r>
              <a:rPr lang="en-US" sz="1800" dirty="0">
                <a:latin typeface="Arial Black" panose="020B0A04020102020204" pitchFamily="34" charset="0"/>
              </a:rPr>
              <a:t>3. Calculate the Incoming Signal</a:t>
            </a:r>
          </a:p>
          <a:p>
            <a:pPr marL="0" indent="0">
              <a:buNone/>
            </a:pPr>
            <a:r>
              <a:rPr lang="en-US" sz="1800" dirty="0"/>
              <a:t>Next, we look at the forward pass equation for the net input z in layer l:</a:t>
            </a:r>
          </a:p>
          <a:p>
            <a:pPr marL="0" indent="0">
              <a:buNone/>
            </a:pPr>
            <a:r>
              <a:rPr lang="en-US" sz="1800" dirty="0">
                <a:latin typeface="Arial Black" panose="020B0A04020102020204" pitchFamily="34" charset="0"/>
              </a:rPr>
              <a:t>	z</a:t>
            </a:r>
            <a:r>
              <a:rPr lang="en-US" sz="1800" baseline="30000" dirty="0">
                <a:latin typeface="Arial Black" panose="020B0A04020102020204" pitchFamily="34" charset="0"/>
              </a:rPr>
              <a:t>(l) </a:t>
            </a:r>
            <a:r>
              <a:rPr lang="en-US" sz="1800" dirty="0">
                <a:latin typeface="Arial Black" panose="020B0A04020102020204" pitchFamily="34" charset="0"/>
              </a:rPr>
              <a:t>= w</a:t>
            </a:r>
            <a:r>
              <a:rPr lang="en-US" sz="1800" baseline="30000" dirty="0">
                <a:latin typeface="Arial Black" panose="020B0A04020102020204" pitchFamily="34" charset="0"/>
              </a:rPr>
              <a:t>(l)</a:t>
            </a:r>
            <a:r>
              <a:rPr lang="en-US" sz="1800" dirty="0">
                <a:latin typeface="Arial Black" panose="020B0A04020102020204" pitchFamily="34" charset="0"/>
              </a:rPr>
              <a:t> . a</a:t>
            </a:r>
            <a:r>
              <a:rPr lang="en-US" sz="1800" baseline="30000" dirty="0">
                <a:latin typeface="Arial Black" panose="020B0A04020102020204" pitchFamily="34" charset="0"/>
              </a:rPr>
              <a:t>(l-1) </a:t>
            </a:r>
            <a:r>
              <a:rPr lang="en-US" sz="1800" dirty="0">
                <a:latin typeface="Arial Black" panose="020B0A04020102020204" pitchFamily="34" charset="0"/>
              </a:rPr>
              <a:t> + b</a:t>
            </a:r>
            <a:r>
              <a:rPr lang="en-US" sz="1800" baseline="30000" dirty="0">
                <a:latin typeface="Arial Black" panose="020B0A04020102020204" pitchFamily="34" charset="0"/>
              </a:rPr>
              <a:t>(1)</a:t>
            </a:r>
          </a:p>
          <a:p>
            <a:pPr marL="0" indent="0">
              <a:buNone/>
            </a:pPr>
            <a:r>
              <a:rPr lang="en-US" sz="1800" dirty="0"/>
              <a:t>If we take the partial derivative of </a:t>
            </a:r>
            <a:r>
              <a:rPr lang="en-US" sz="1800" dirty="0">
                <a:latin typeface="Arial Black" panose="020B0A04020102020204" pitchFamily="34" charset="0"/>
              </a:rPr>
              <a:t>z</a:t>
            </a:r>
            <a:r>
              <a:rPr lang="en-US" sz="1800" baseline="30000" dirty="0">
                <a:latin typeface="Arial Black" panose="020B0A04020102020204" pitchFamily="34" charset="0"/>
              </a:rPr>
              <a:t>(l) </a:t>
            </a:r>
            <a:r>
              <a:rPr lang="en-US" sz="1800" dirty="0"/>
              <a:t>with respect to the weight w</a:t>
            </a:r>
            <a:r>
              <a:rPr lang="en-US" sz="1800" baseline="30000" dirty="0"/>
              <a:t>(l)</a:t>
            </a:r>
            <a:r>
              <a:rPr lang="en-US" sz="1800" dirty="0"/>
              <a:t> , the bias b and any other constant drop out. We are left with just the incoming activation signal:</a:t>
            </a:r>
          </a:p>
          <a:p>
            <a:pPr marL="0" indent="0">
              <a:buNone/>
            </a:pPr>
            <a:r>
              <a:rPr lang="en-US" sz="1800" baseline="30000" dirty="0">
                <a:latin typeface="Arial Black" panose="020B0A04020102020204" pitchFamily="34" charset="0"/>
              </a:rPr>
              <a:t>	</a:t>
            </a:r>
            <a:r>
              <a:rPr lang="en-US" sz="1800" dirty="0">
                <a:latin typeface="Times New Roman" panose="02020603050405020304" pitchFamily="18" charset="0"/>
                <a:cs typeface="Times New Roman" panose="02020603050405020304" pitchFamily="18" charset="0"/>
              </a:rPr>
              <a:t>∂ </a:t>
            </a:r>
            <a:r>
              <a:rPr lang="en-US" sz="1800" dirty="0">
                <a:latin typeface="Arial Black" panose="020B0A04020102020204" pitchFamily="34" charset="0"/>
              </a:rPr>
              <a:t>z</a:t>
            </a:r>
            <a:r>
              <a:rPr lang="en-US" sz="1800" baseline="30000" dirty="0">
                <a:latin typeface="Arial Black" panose="020B0A04020102020204" pitchFamily="34" charset="0"/>
              </a:rPr>
              <a:t>(l)</a:t>
            </a:r>
            <a:r>
              <a:rPr lang="en-US" sz="1800" dirty="0">
                <a:latin typeface="Arial Black" panose="020B0A04020102020204" pitchFamily="34" charset="0"/>
              </a:rPr>
              <a:t> / </a:t>
            </a:r>
            <a:r>
              <a:rPr lang="en-US" sz="1800" dirty="0">
                <a:latin typeface="Times New Roman" panose="02020603050405020304" pitchFamily="18" charset="0"/>
                <a:cs typeface="Times New Roman" panose="02020603050405020304" pitchFamily="18" charset="0"/>
              </a:rPr>
              <a:t>∂ </a:t>
            </a:r>
            <a:r>
              <a:rPr lang="en-US" sz="1800" dirty="0">
                <a:latin typeface="Arial Black" panose="020B0A04020102020204" pitchFamily="34" charset="0"/>
              </a:rPr>
              <a:t>w</a:t>
            </a:r>
            <a:r>
              <a:rPr lang="en-US" sz="1800" baseline="30000" dirty="0">
                <a:latin typeface="Arial Black" panose="020B0A04020102020204" pitchFamily="34" charset="0"/>
              </a:rPr>
              <a:t>(l)  =  </a:t>
            </a:r>
            <a:r>
              <a:rPr lang="en-US" sz="1800" dirty="0">
                <a:latin typeface="Arial Black" panose="020B0A04020102020204" pitchFamily="34" charset="0"/>
              </a:rPr>
              <a:t>a</a:t>
            </a:r>
            <a:r>
              <a:rPr lang="en-US" sz="1800" baseline="30000" dirty="0">
                <a:latin typeface="Arial Black" panose="020B0A04020102020204" pitchFamily="34" charset="0"/>
              </a:rPr>
              <a:t>(l-1)</a:t>
            </a:r>
          </a:p>
          <a:p>
            <a:pPr marL="0" indent="0">
              <a:buNone/>
            </a:pPr>
            <a:r>
              <a:rPr lang="en-US" sz="1800" dirty="0"/>
              <a:t>4. Combine the Pieces</a:t>
            </a:r>
          </a:p>
          <a:p>
            <a:r>
              <a:rPr lang="en-US" dirty="0"/>
              <a:t>Now, substitute the result from Step 3 back into the simplified chain rule equation from Step 2:</a:t>
            </a:r>
          </a:p>
          <a:p>
            <a:pPr marL="0" indent="0">
              <a:buNone/>
            </a:pPr>
            <a:r>
              <a:rPr lang="en-US" dirty="0">
                <a:latin typeface="Aptos" panose="020B0004020202020204" pitchFamily="34" charset="0"/>
                <a:cs typeface="Times New Roman" panose="02020603050405020304" pitchFamily="18" charset="0"/>
              </a:rPr>
              <a:t>∂C/ ∂w</a:t>
            </a:r>
            <a:r>
              <a:rPr lang="en-US" baseline="30000" dirty="0">
                <a:latin typeface="Aptos" panose="020B0004020202020204" pitchFamily="34" charset="0"/>
                <a:cs typeface="Times New Roman" panose="02020603050405020304" pitchFamily="18" charset="0"/>
              </a:rPr>
              <a:t>(l) = </a:t>
            </a:r>
            <a:r>
              <a:rPr lang="el-GR" dirty="0">
                <a:latin typeface="Arial Black" panose="020B0A04020102020204" pitchFamily="34" charset="0"/>
              </a:rPr>
              <a:t>δ</a:t>
            </a:r>
            <a:r>
              <a:rPr lang="en-US" baseline="30000" dirty="0">
                <a:latin typeface="Arial Black" panose="020B0A04020102020204" pitchFamily="34" charset="0"/>
              </a:rPr>
              <a:t>(l) </a:t>
            </a:r>
            <a:r>
              <a:rPr lang="en-US" baseline="30000" dirty="0">
                <a:latin typeface="Aptos" panose="020B0004020202020204" pitchFamily="34" charset="0"/>
                <a:cs typeface="Times New Roman" panose="02020603050405020304" pitchFamily="18" charset="0"/>
              </a:rPr>
              <a:t>). </a:t>
            </a:r>
            <a:r>
              <a:rPr lang="en-US" dirty="0">
                <a:latin typeface="Arial Black" panose="020B0A04020102020204" pitchFamily="34" charset="0"/>
              </a:rPr>
              <a:t>a</a:t>
            </a:r>
            <a:r>
              <a:rPr lang="en-US" baseline="30000" dirty="0">
                <a:latin typeface="Arial Black" panose="020B0A04020102020204" pitchFamily="34" charset="0"/>
              </a:rPr>
              <a:t>(l-1)</a:t>
            </a:r>
          </a:p>
          <a:p>
            <a:pPr marL="0" indent="0">
              <a:buNone/>
            </a:pPr>
            <a:endParaRPr lang="en-US" dirty="0"/>
          </a:p>
          <a:p>
            <a:pPr marL="0" indent="0">
              <a:buNone/>
            </a:pPr>
            <a:endParaRPr lang="en-US" sz="1800" dirty="0">
              <a:latin typeface="Arial Black" panose="020B0A04020102020204" pitchFamily="34" charset="0"/>
            </a:endParaRPr>
          </a:p>
        </p:txBody>
      </p:sp>
    </p:spTree>
    <p:extLst>
      <p:ext uri="{BB962C8B-B14F-4D97-AF65-F5344CB8AC3E}">
        <p14:creationId xmlns:p14="http://schemas.microsoft.com/office/powerpoint/2010/main" val="33007749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8C82F3-3DDD-A5A0-3DA3-7D8FF2CEA8C4}"/>
              </a:ext>
            </a:extLst>
          </p:cNvPr>
          <p:cNvSpPr>
            <a:spLocks noGrp="1"/>
          </p:cNvSpPr>
          <p:nvPr>
            <p:ph idx="1"/>
          </p:nvPr>
        </p:nvSpPr>
        <p:spPr/>
        <p:txBody>
          <a:bodyPr/>
          <a:lstStyle/>
          <a:p>
            <a:pPr>
              <a:buFont typeface="Wingdings" panose="05000000000000000000" pitchFamily="2" charset="2"/>
              <a:buChar char="§"/>
            </a:pPr>
            <a:r>
              <a:rPr lang="en-US" sz="2000" b="1" dirty="0"/>
              <a:t>The Cost Function:</a:t>
            </a:r>
            <a:r>
              <a:rPr lang="en-US" sz="2000" dirty="0"/>
              <a:t> Calculates the penalty size (the "how bad is the guess" score).</a:t>
            </a:r>
          </a:p>
          <a:p>
            <a:pPr>
              <a:buFont typeface="Wingdings" panose="05000000000000000000" pitchFamily="2" charset="2"/>
              <a:buChar char="§"/>
            </a:pPr>
            <a:r>
              <a:rPr lang="en-US" sz="1800" dirty="0">
                <a:latin typeface="Aptos" panose="020B0004020202020204" pitchFamily="34" charset="0"/>
              </a:rPr>
              <a:t>The Intuition (h</a:t>
            </a:r>
            <a:r>
              <a:rPr lang="en-US" sz="1800" baseline="-25000" dirty="0">
                <a:latin typeface="Aptos" panose="020B0004020202020204" pitchFamily="34" charset="0"/>
              </a:rPr>
              <a:t>0</a:t>
            </a:r>
            <a:r>
              <a:rPr lang="en-US" sz="1800" dirty="0">
                <a:latin typeface="Aptos" panose="020B0004020202020204" pitchFamily="34" charset="0"/>
              </a:rPr>
              <a:t>(x</a:t>
            </a:r>
            <a:r>
              <a:rPr lang="en-US" sz="1800" baseline="30000" dirty="0">
                <a:latin typeface="Aptos" panose="020B0004020202020204" pitchFamily="34" charset="0"/>
              </a:rPr>
              <a:t> </a:t>
            </a:r>
            <a:r>
              <a:rPr lang="en-US" sz="1800" dirty="0">
                <a:latin typeface="Aptos" panose="020B0004020202020204" pitchFamily="34" charset="0"/>
              </a:rPr>
              <a:t>) - y ): </a:t>
            </a:r>
            <a:r>
              <a:rPr lang="en-US" sz="1800" dirty="0"/>
              <a:t>Becomes the exact driver of the backpropagation step.</a:t>
            </a:r>
          </a:p>
          <a:p>
            <a:pPr>
              <a:buFont typeface="Wingdings" panose="05000000000000000000" pitchFamily="2" charset="2"/>
              <a:buChar char="§"/>
            </a:pPr>
            <a:r>
              <a:rPr lang="en-US" sz="2000" b="1" dirty="0"/>
              <a:t>Backpropagation:</a:t>
            </a:r>
            <a:r>
              <a:rPr lang="en-US" sz="2000" dirty="0"/>
              <a:t> Takes that difference, passes it backward through the layers, and calculates the exact adjustments needed for every weight and bias.</a:t>
            </a:r>
          </a:p>
          <a:p>
            <a:pPr marL="0" indent="0">
              <a:buNone/>
            </a:pPr>
            <a:endParaRPr lang="en-US" sz="1800" dirty="0">
              <a:latin typeface="Aptos" panose="020B0004020202020204" pitchFamily="34" charset="0"/>
            </a:endParaRPr>
          </a:p>
        </p:txBody>
      </p:sp>
    </p:spTree>
    <p:extLst>
      <p:ext uri="{BB962C8B-B14F-4D97-AF65-F5344CB8AC3E}">
        <p14:creationId xmlns:p14="http://schemas.microsoft.com/office/powerpoint/2010/main" val="12978918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5BCFFF-BA30-2B71-AF6D-FB1586771609}"/>
              </a:ext>
            </a:extLst>
          </p:cNvPr>
          <p:cNvSpPr>
            <a:spLocks noGrp="1"/>
          </p:cNvSpPr>
          <p:nvPr>
            <p:ph idx="1"/>
          </p:nvPr>
        </p:nvSpPr>
        <p:spPr>
          <a:xfrm>
            <a:off x="838200" y="296091"/>
            <a:ext cx="10515600" cy="5880872"/>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How well is our network doing? We calculate </a:t>
            </a:r>
            <a:r>
              <a:rPr lang="el-GR" sz="2000" dirty="0">
                <a:latin typeface="Times New Roman" panose="02020603050405020304" pitchFamily="18" charset="0"/>
                <a:cs typeface="Times New Roman" panose="02020603050405020304" pitchFamily="18" charset="0"/>
              </a:rPr>
              <a:t>δ</a:t>
            </a:r>
            <a:r>
              <a:rPr lang="en-US" sz="2000" baseline="30000" dirty="0">
                <a:latin typeface="Times New Roman" panose="02020603050405020304" pitchFamily="18" charset="0"/>
                <a:cs typeface="Times New Roman" panose="02020603050405020304" pitchFamily="18" charset="0"/>
              </a:rPr>
              <a:t>l</a:t>
            </a:r>
            <a:r>
              <a:rPr lang="en-US" sz="2000" baseline="-25000" dirty="0">
                <a:latin typeface="Times New Roman" panose="02020603050405020304" pitchFamily="18" charset="0"/>
                <a:cs typeface="Times New Roman" panose="02020603050405020304" pitchFamily="18" charset="0"/>
              </a:rPr>
              <a:t>j  </a:t>
            </a:r>
            <a:r>
              <a:rPr lang="en-US" sz="2000" dirty="0">
                <a:latin typeface="Times New Roman" panose="02020603050405020304" pitchFamily="18" charset="0"/>
                <a:cs typeface="Times New Roman" panose="02020603050405020304" pitchFamily="18" charset="0"/>
              </a:rPr>
              <a:t> for a</a:t>
            </a:r>
            <a:r>
              <a:rPr lang="en-US" sz="2000" baseline="30000" dirty="0">
                <a:latin typeface="Times New Roman" panose="02020603050405020304" pitchFamily="18" charset="0"/>
                <a:cs typeface="Times New Roman" panose="02020603050405020304" pitchFamily="18" charset="0"/>
              </a:rPr>
              <a:t>l</a:t>
            </a:r>
            <a:r>
              <a:rPr lang="en-US" sz="2000" baseline="-25000" dirty="0">
                <a:latin typeface="Times New Roman" panose="02020603050405020304" pitchFamily="18" charset="0"/>
                <a:cs typeface="Times New Roman" panose="02020603050405020304" pitchFamily="18" charset="0"/>
              </a:rPr>
              <a:t>j  </a:t>
            </a:r>
            <a:endParaRPr lang="en-US" sz="2000" dirty="0">
              <a:latin typeface="Times New Roman" panose="02020603050405020304" pitchFamily="18" charset="0"/>
              <a:cs typeface="Times New Roman" panose="02020603050405020304" pitchFamily="18" charset="0"/>
            </a:endParaRPr>
          </a:p>
          <a:p>
            <a:pPr marL="0" indent="0">
              <a:buNone/>
            </a:pPr>
            <a:endParaRPr lang="en-US" sz="1800" baseline="-25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FFBAA83-4447-CD47-5728-4C7B6A631EC1}"/>
              </a:ext>
            </a:extLst>
          </p:cNvPr>
          <p:cNvPicPr>
            <a:picLocks noChangeAspect="1"/>
          </p:cNvPicPr>
          <p:nvPr/>
        </p:nvPicPr>
        <p:blipFill>
          <a:blip r:embed="rId2"/>
          <a:stretch>
            <a:fillRect/>
          </a:stretch>
        </p:blipFill>
        <p:spPr>
          <a:xfrm>
            <a:off x="663369" y="1131212"/>
            <a:ext cx="8045863" cy="4940554"/>
          </a:xfrm>
          <a:prstGeom prst="rect">
            <a:avLst/>
          </a:prstGeom>
        </p:spPr>
      </p:pic>
      <p:sp>
        <p:nvSpPr>
          <p:cNvPr id="6" name="TextBox 5">
            <a:extLst>
              <a:ext uri="{FF2B5EF4-FFF2-40B4-BE49-F238E27FC236}">
                <a16:creationId xmlns:a16="http://schemas.microsoft.com/office/drawing/2014/main" id="{90931D38-D93F-5EEB-65E8-EC40155AD4B1}"/>
              </a:ext>
            </a:extLst>
          </p:cNvPr>
          <p:cNvSpPr txBox="1"/>
          <p:nvPr/>
        </p:nvSpPr>
        <p:spPr>
          <a:xfrm>
            <a:off x="8534400" y="5016137"/>
            <a:ext cx="1976846" cy="923330"/>
          </a:xfrm>
          <a:prstGeom prst="rect">
            <a:avLst/>
          </a:prstGeom>
          <a:noFill/>
        </p:spPr>
        <p:txBody>
          <a:bodyPr wrap="square" rtlCol="0">
            <a:spAutoFit/>
          </a:bodyPr>
          <a:lstStyle/>
          <a:p>
            <a:r>
              <a:rPr lang="el-GR" dirty="0"/>
              <a:t>δ</a:t>
            </a:r>
            <a:r>
              <a:rPr lang="en-US" dirty="0"/>
              <a:t>/</a:t>
            </a:r>
            <a:r>
              <a:rPr lang="el-GR" dirty="0"/>
              <a:t> δ</a:t>
            </a:r>
            <a:r>
              <a:rPr lang="en-US" dirty="0"/>
              <a:t> z</a:t>
            </a:r>
            <a:r>
              <a:rPr lang="en-US" baseline="30000" dirty="0"/>
              <a:t>i  </a:t>
            </a:r>
            <a:r>
              <a:rPr lang="en-US" baseline="-25000" dirty="0"/>
              <a:t> j</a:t>
            </a:r>
            <a:r>
              <a:rPr lang="en-US" dirty="0"/>
              <a:t> cost(i) . Cost function is h</a:t>
            </a:r>
            <a:r>
              <a:rPr lang="el-GR" baseline="-25000" dirty="0">
                <a:latin typeface="Times New Roman" panose="02020603050405020304" pitchFamily="18" charset="0"/>
                <a:cs typeface="Times New Roman" panose="02020603050405020304" pitchFamily="18" charset="0"/>
              </a:rPr>
              <a:t>θ</a:t>
            </a:r>
            <a:r>
              <a:rPr lang="en-US"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(x</a:t>
            </a:r>
            <a:r>
              <a:rPr lang="en-US" baseline="30000" dirty="0">
                <a:latin typeface="Times New Roman" panose="02020603050405020304" pitchFamily="18" charset="0"/>
                <a:cs typeface="Times New Roman" panose="02020603050405020304" pitchFamily="18" charset="0"/>
              </a:rPr>
              <a:t>(i) </a:t>
            </a:r>
            <a:r>
              <a:rPr lang="en-US" dirty="0">
                <a:latin typeface="Times New Roman" panose="02020603050405020304" pitchFamily="18" charset="0"/>
                <a:cs typeface="Times New Roman" panose="02020603050405020304" pitchFamily="18" charset="0"/>
              </a:rPr>
              <a:t> - y</a:t>
            </a:r>
            <a:r>
              <a:rPr lang="en-US" baseline="30000" dirty="0">
                <a:latin typeface="Times New Roman" panose="02020603050405020304" pitchFamily="18" charset="0"/>
                <a:cs typeface="Times New Roman" panose="02020603050405020304" pitchFamily="18" charset="0"/>
              </a:rPr>
              <a:t>(i).  </a:t>
            </a:r>
            <a:r>
              <a:rPr lang="en-US" sz="1400" dirty="0">
                <a:latin typeface="Times New Roman" panose="02020603050405020304" pitchFamily="18" charset="0"/>
                <a:cs typeface="Times New Roman" panose="02020603050405020304" pitchFamily="18" charset="0"/>
              </a:rPr>
              <a:t>Label value</a:t>
            </a:r>
            <a:endParaRPr lang="en-US" sz="1400" dirty="0"/>
          </a:p>
        </p:txBody>
      </p:sp>
      <p:sp>
        <p:nvSpPr>
          <p:cNvPr id="8" name="TextBox 7">
            <a:extLst>
              <a:ext uri="{FF2B5EF4-FFF2-40B4-BE49-F238E27FC236}">
                <a16:creationId xmlns:a16="http://schemas.microsoft.com/office/drawing/2014/main" id="{7294B010-ACD5-FB78-0BD5-5E3214442C63}"/>
              </a:ext>
            </a:extLst>
          </p:cNvPr>
          <p:cNvSpPr txBox="1"/>
          <p:nvPr/>
        </p:nvSpPr>
        <p:spPr>
          <a:xfrm>
            <a:off x="5638800" y="2825931"/>
            <a:ext cx="914400" cy="914400"/>
          </a:xfrm>
          <a:prstGeom prst="rect">
            <a:avLst/>
          </a:prstGeom>
          <a:noFill/>
        </p:spPr>
        <p:txBody>
          <a:bodyPr wrap="square" rtlCol="0">
            <a:spAutoFit/>
          </a:bodyPr>
          <a:lstStyle/>
          <a:p>
            <a:endParaRPr lang="en-US" dirty="0"/>
          </a:p>
        </p:txBody>
      </p:sp>
      <p:sp>
        <p:nvSpPr>
          <p:cNvPr id="9" name="TextBox 8">
            <a:extLst>
              <a:ext uri="{FF2B5EF4-FFF2-40B4-BE49-F238E27FC236}">
                <a16:creationId xmlns:a16="http://schemas.microsoft.com/office/drawing/2014/main" id="{3BE350CE-D79A-D161-BABB-2A59342EE115}"/>
              </a:ext>
            </a:extLst>
          </p:cNvPr>
          <p:cNvSpPr txBox="1"/>
          <p:nvPr/>
        </p:nvSpPr>
        <p:spPr>
          <a:xfrm>
            <a:off x="5638800" y="2825931"/>
            <a:ext cx="914400" cy="914400"/>
          </a:xfrm>
          <a:prstGeom prst="rect">
            <a:avLst/>
          </a:prstGeom>
          <a:noFill/>
        </p:spPr>
        <p:txBody>
          <a:bodyPr wrap="square" rtlCol="0">
            <a:spAutoFit/>
          </a:bodyPr>
          <a:lstStyle/>
          <a:p>
            <a:endParaRPr lang="en-US" dirty="0"/>
          </a:p>
        </p:txBody>
      </p:sp>
      <p:sp>
        <p:nvSpPr>
          <p:cNvPr id="10" name="TextBox 9">
            <a:extLst>
              <a:ext uri="{FF2B5EF4-FFF2-40B4-BE49-F238E27FC236}">
                <a16:creationId xmlns:a16="http://schemas.microsoft.com/office/drawing/2014/main" id="{D56CF406-ABFC-1567-824B-F473724C4244}"/>
              </a:ext>
            </a:extLst>
          </p:cNvPr>
          <p:cNvSpPr txBox="1"/>
          <p:nvPr/>
        </p:nvSpPr>
        <p:spPr>
          <a:xfrm>
            <a:off x="8677893" y="3706686"/>
            <a:ext cx="2582289" cy="1200329"/>
          </a:xfrm>
          <a:prstGeom prst="rect">
            <a:avLst/>
          </a:prstGeom>
          <a:noFill/>
        </p:spPr>
        <p:txBody>
          <a:bodyPr wrap="square" rtlCol="0">
            <a:spAutoFit/>
          </a:bodyPr>
          <a:lstStyle/>
          <a:p>
            <a:r>
              <a:rPr lang="en-US" dirty="0"/>
              <a:t>Think of partial derivative and intermediate values of computations like z, activation a.</a:t>
            </a:r>
          </a:p>
        </p:txBody>
      </p:sp>
    </p:spTree>
    <p:extLst>
      <p:ext uri="{BB962C8B-B14F-4D97-AF65-F5344CB8AC3E}">
        <p14:creationId xmlns:p14="http://schemas.microsoft.com/office/powerpoint/2010/main" val="27313550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132128-A6A2-C083-36BC-73DB5416B866}"/>
              </a:ext>
            </a:extLst>
          </p:cNvPr>
          <p:cNvSpPr>
            <a:spLocks noGrp="1"/>
          </p:cNvSpPr>
          <p:nvPr>
            <p:ph idx="1"/>
          </p:nvPr>
        </p:nvSpPr>
        <p:spPr>
          <a:xfrm>
            <a:off x="838200" y="174171"/>
            <a:ext cx="10515600" cy="6002792"/>
          </a:xfrm>
        </p:spPr>
        <p:txBody>
          <a:bodyPr/>
          <a:lstStyle/>
          <a:p>
            <a:pPr marL="0" indent="0">
              <a:buNone/>
            </a:pPr>
            <a:r>
              <a:rPr lang="en-US" baseline="30000" dirty="0"/>
              <a:t> </a:t>
            </a:r>
            <a:r>
              <a:rPr lang="en-US" dirty="0"/>
              <a:t> </a:t>
            </a:r>
            <a:r>
              <a:rPr lang="el-GR" dirty="0"/>
              <a:t>δ</a:t>
            </a:r>
            <a:r>
              <a:rPr lang="en-US" baseline="30000" dirty="0"/>
              <a:t>(4)</a:t>
            </a:r>
            <a:r>
              <a:rPr lang="en-US" baseline="-25000" dirty="0"/>
              <a:t>1  </a:t>
            </a:r>
            <a:r>
              <a:rPr lang="en-US" dirty="0"/>
              <a:t> =  y</a:t>
            </a:r>
            <a:r>
              <a:rPr lang="en-US" baseline="30000" dirty="0"/>
              <a:t>(i) </a:t>
            </a:r>
            <a:r>
              <a:rPr lang="en-US" dirty="0"/>
              <a:t> - a</a:t>
            </a:r>
            <a:r>
              <a:rPr lang="en-US" baseline="30000" dirty="0"/>
              <a:t>4</a:t>
            </a:r>
            <a:r>
              <a:rPr lang="en-US" baseline="-25000" dirty="0"/>
              <a:t>1</a:t>
            </a:r>
            <a:r>
              <a:rPr lang="en-US" dirty="0"/>
              <a:t>   </a:t>
            </a:r>
            <a:r>
              <a:rPr lang="en-US" sz="1600" dirty="0">
                <a:latin typeface="Times New Roman" panose="02020603050405020304" pitchFamily="18" charset="0"/>
                <a:cs typeface="Times New Roman" panose="02020603050405020304" pitchFamily="18" charset="0"/>
              </a:rPr>
              <a:t>. We calculate this using Feedforward and then use </a:t>
            </a:r>
            <a:r>
              <a:rPr lang="el-GR" sz="1600" dirty="0"/>
              <a:t>δ</a:t>
            </a:r>
            <a:r>
              <a:rPr lang="en-US" sz="1600" baseline="30000" dirty="0"/>
              <a:t>()</a:t>
            </a:r>
            <a:r>
              <a:rPr lang="en-US" sz="1600" baseline="-25000" dirty="0"/>
              <a:t>1 </a:t>
            </a:r>
            <a:r>
              <a:rPr lang="en-US" sz="1600" baseline="30000" dirty="0"/>
              <a:t>4</a:t>
            </a:r>
            <a:r>
              <a:rPr lang="en-US" sz="1600" baseline="-25000" dirty="0"/>
              <a:t>  </a:t>
            </a:r>
            <a:r>
              <a:rPr lang="en-US" sz="1600" dirty="0"/>
              <a:t>in  the Backpropagation</a:t>
            </a:r>
            <a:endParaRPr lang="en-US" sz="1600" dirty="0">
              <a:latin typeface="Times New Roman" panose="02020603050405020304" pitchFamily="18" charset="0"/>
              <a:cs typeface="Times New Roman" panose="02020603050405020304" pitchFamily="18" charset="0"/>
            </a:endParaRPr>
          </a:p>
          <a:p>
            <a:pPr marL="0" indent="0">
              <a:buNone/>
            </a:pPr>
            <a:r>
              <a:rPr lang="el-GR" dirty="0"/>
              <a:t>δ</a:t>
            </a:r>
            <a:r>
              <a:rPr lang="en-US" baseline="-25000" dirty="0"/>
              <a:t>2</a:t>
            </a:r>
            <a:r>
              <a:rPr lang="en-US" baseline="30000" dirty="0"/>
              <a:t>(2) </a:t>
            </a:r>
            <a:r>
              <a:rPr lang="en-US" dirty="0"/>
              <a:t> = </a:t>
            </a:r>
            <a:r>
              <a:rPr lang="el-GR" dirty="0">
                <a:latin typeface="Times New Roman" panose="02020603050405020304" pitchFamily="18" charset="0"/>
                <a:cs typeface="Times New Roman" panose="02020603050405020304" pitchFamily="18" charset="0"/>
              </a:rPr>
              <a:t>ϴ</a:t>
            </a:r>
            <a:r>
              <a:rPr lang="en-US" baseline="-25000" dirty="0">
                <a:latin typeface="Times New Roman" panose="02020603050405020304" pitchFamily="18" charset="0"/>
                <a:cs typeface="Times New Roman" panose="02020603050405020304" pitchFamily="18" charset="0"/>
              </a:rPr>
              <a:t>12</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a:t>
            </a:r>
            <a:r>
              <a:rPr lang="el-GR" dirty="0"/>
              <a:t>δ</a:t>
            </a:r>
            <a:r>
              <a:rPr lang="en-US" baseline="-25000" dirty="0"/>
              <a:t>1</a:t>
            </a:r>
            <a:r>
              <a:rPr lang="en-US" baseline="30000" dirty="0"/>
              <a:t>(3)  + </a:t>
            </a:r>
            <a:r>
              <a:rPr lang="el-GR" dirty="0">
                <a:latin typeface="Times New Roman" panose="02020603050405020304" pitchFamily="18" charset="0"/>
                <a:cs typeface="Times New Roman" panose="02020603050405020304" pitchFamily="18" charset="0"/>
              </a:rPr>
              <a:t>ϴ</a:t>
            </a:r>
            <a:r>
              <a:rPr lang="en-US" baseline="-25000" dirty="0">
                <a:latin typeface="Times New Roman" panose="02020603050405020304" pitchFamily="18" charset="0"/>
                <a:cs typeface="Times New Roman" panose="02020603050405020304" pitchFamily="18" charset="0"/>
              </a:rPr>
              <a:t>22</a:t>
            </a:r>
            <a:r>
              <a:rPr lang="en-US" baseline="30000" dirty="0">
                <a:latin typeface="Times New Roman" panose="02020603050405020304" pitchFamily="18" charset="0"/>
                <a:cs typeface="Times New Roman" panose="02020603050405020304" pitchFamily="18" charset="0"/>
              </a:rPr>
              <a:t>(2) </a:t>
            </a:r>
            <a:r>
              <a:rPr lang="el-GR" dirty="0"/>
              <a:t>δ</a:t>
            </a:r>
            <a:r>
              <a:rPr lang="en-US" baseline="-25000" dirty="0"/>
              <a:t>2</a:t>
            </a:r>
            <a:r>
              <a:rPr lang="en-US" baseline="30000" dirty="0"/>
              <a:t>(3) </a:t>
            </a:r>
            <a:endParaRPr lang="en-US" dirty="0"/>
          </a:p>
        </p:txBody>
      </p:sp>
      <p:pic>
        <p:nvPicPr>
          <p:cNvPr id="5" name="Picture 4">
            <a:extLst>
              <a:ext uri="{FF2B5EF4-FFF2-40B4-BE49-F238E27FC236}">
                <a16:creationId xmlns:a16="http://schemas.microsoft.com/office/drawing/2014/main" id="{196E1C14-573F-A23B-1F07-DB1B99DE5260}"/>
              </a:ext>
            </a:extLst>
          </p:cNvPr>
          <p:cNvPicPr>
            <a:picLocks noChangeAspect="1"/>
          </p:cNvPicPr>
          <p:nvPr/>
        </p:nvPicPr>
        <p:blipFill>
          <a:blip r:embed="rId2"/>
          <a:stretch>
            <a:fillRect/>
          </a:stretch>
        </p:blipFill>
        <p:spPr>
          <a:xfrm>
            <a:off x="974138" y="1650245"/>
            <a:ext cx="8693597" cy="4654789"/>
          </a:xfrm>
          <a:prstGeom prst="rect">
            <a:avLst/>
          </a:prstGeom>
        </p:spPr>
      </p:pic>
      <p:sp>
        <p:nvSpPr>
          <p:cNvPr id="2" name="TextBox 1">
            <a:extLst>
              <a:ext uri="{FF2B5EF4-FFF2-40B4-BE49-F238E27FC236}">
                <a16:creationId xmlns:a16="http://schemas.microsoft.com/office/drawing/2014/main" id="{72FF8583-BFE9-6DA3-4999-11C3B373D81F}"/>
              </a:ext>
            </a:extLst>
          </p:cNvPr>
          <p:cNvSpPr txBox="1"/>
          <p:nvPr/>
        </p:nvSpPr>
        <p:spPr>
          <a:xfrm>
            <a:off x="8482149" y="4415246"/>
            <a:ext cx="3100251" cy="1169551"/>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Hypothesis predicted value  minus the label y as actual will indicate the cost function. The change in  </a:t>
            </a:r>
            <a:r>
              <a:rPr lang="en-US" sz="1400" dirty="0" err="1">
                <a:latin typeface="Times New Roman" panose="02020603050405020304" pitchFamily="18" charset="0"/>
                <a:cs typeface="Times New Roman" panose="02020603050405020304" pitchFamily="18" charset="0"/>
              </a:rPr>
              <a:t>z</a:t>
            </a:r>
            <a:r>
              <a:rPr lang="en-US" sz="1400" baseline="-25000" dirty="0" err="1">
                <a:latin typeface="Times New Roman" panose="02020603050405020304" pitchFamily="18" charset="0"/>
                <a:cs typeface="Times New Roman" panose="02020603050405020304" pitchFamily="18" charset="0"/>
              </a:rPr>
              <a:t>j</a:t>
            </a:r>
            <a:r>
              <a:rPr lang="en-US" sz="1400" baseline="30000" dirty="0" err="1">
                <a:latin typeface="Times New Roman" panose="02020603050405020304" pitchFamily="18" charset="0"/>
                <a:cs typeface="Times New Roman" panose="02020603050405020304" pitchFamily="18" charset="0"/>
              </a:rPr>
              <a:t>l</a:t>
            </a:r>
            <a:r>
              <a:rPr lang="en-US" sz="1400" baseline="300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will effect on  (</a:t>
            </a:r>
            <a:r>
              <a:rPr lang="el-GR" sz="1400" dirty="0">
                <a:latin typeface="Times New Roman" panose="02020603050405020304" pitchFamily="18" charset="0"/>
                <a:cs typeface="Times New Roman" panose="02020603050405020304" pitchFamily="18" charset="0"/>
              </a:rPr>
              <a:t>δ</a:t>
            </a:r>
            <a:r>
              <a:rPr lang="en-US" sz="1400" dirty="0">
                <a:latin typeface="Times New Roman" panose="02020603050405020304" pitchFamily="18" charset="0"/>
                <a:cs typeface="Times New Roman" panose="02020603050405020304" pitchFamily="18" charset="0"/>
              </a:rPr>
              <a:t>/</a:t>
            </a:r>
            <a:r>
              <a:rPr lang="el-GR" sz="1400" dirty="0">
                <a:latin typeface="Times New Roman" panose="02020603050405020304" pitchFamily="18" charset="0"/>
                <a:cs typeface="Times New Roman" panose="02020603050405020304" pitchFamily="18" charset="0"/>
              </a:rPr>
              <a:t> δ</a:t>
            </a:r>
            <a:r>
              <a:rPr lang="en-US" sz="1400" dirty="0">
                <a:latin typeface="Times New Roman" panose="02020603050405020304" pitchFamily="18" charset="0"/>
                <a:cs typeface="Times New Roman" panose="02020603050405020304" pitchFamily="18" charset="0"/>
              </a:rPr>
              <a:t> z</a:t>
            </a:r>
            <a:r>
              <a:rPr lang="en-US" sz="1400" baseline="30000" dirty="0">
                <a:latin typeface="Times New Roman" panose="02020603050405020304" pitchFamily="18" charset="0"/>
                <a:cs typeface="Times New Roman" panose="02020603050405020304" pitchFamily="18" charset="0"/>
              </a:rPr>
              <a:t>i  </a:t>
            </a:r>
            <a:r>
              <a:rPr lang="en-US" sz="1400" baseline="-25000" dirty="0">
                <a:latin typeface="Times New Roman" panose="02020603050405020304" pitchFamily="18" charset="0"/>
                <a:cs typeface="Times New Roman" panose="02020603050405020304" pitchFamily="18" charset="0"/>
              </a:rPr>
              <a:t> j</a:t>
            </a:r>
            <a:r>
              <a:rPr lang="en-US" sz="1400" dirty="0">
                <a:latin typeface="Times New Roman" panose="02020603050405020304" pitchFamily="18" charset="0"/>
                <a:cs typeface="Times New Roman" panose="02020603050405020304" pitchFamily="18" charset="0"/>
              </a:rPr>
              <a:t>) and on  intermediate computation.</a:t>
            </a:r>
          </a:p>
        </p:txBody>
      </p:sp>
    </p:spTree>
    <p:extLst>
      <p:ext uri="{BB962C8B-B14F-4D97-AF65-F5344CB8AC3E}">
        <p14:creationId xmlns:p14="http://schemas.microsoft.com/office/powerpoint/2010/main" val="31995106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CB05E0-CD78-DD5B-F400-27D7BDD2E424}"/>
              </a:ext>
            </a:extLst>
          </p:cNvPr>
          <p:cNvSpPr>
            <a:spLocks noGrp="1"/>
          </p:cNvSpPr>
          <p:nvPr>
            <p:ph idx="1"/>
          </p:nvPr>
        </p:nvSpPr>
        <p:spPr>
          <a:xfrm>
            <a:off x="838200" y="357051"/>
            <a:ext cx="10515600" cy="5819912"/>
          </a:xfrm>
        </p:spPr>
        <p:txBody>
          <a:bodyPr/>
          <a:lstStyle/>
          <a:p>
            <a:r>
              <a:rPr lang="en-US" dirty="0"/>
              <a:t>Using backpropagation to calculate: </a:t>
            </a:r>
            <a:r>
              <a:rPr lang="el-GR" dirty="0"/>
              <a:t>δ</a:t>
            </a:r>
            <a:r>
              <a:rPr lang="en-US" baseline="30000" dirty="0"/>
              <a:t>(l)</a:t>
            </a:r>
            <a:r>
              <a:rPr lang="en-US" baseline="-25000" dirty="0"/>
              <a:t>j </a:t>
            </a:r>
            <a:r>
              <a:rPr lang="en-US" dirty="0"/>
              <a:t> =  y</a:t>
            </a:r>
            <a:r>
              <a:rPr lang="en-US" baseline="30000" dirty="0"/>
              <a:t>(i) </a:t>
            </a:r>
            <a:r>
              <a:rPr lang="en-US" dirty="0"/>
              <a:t> - a</a:t>
            </a:r>
            <a:r>
              <a:rPr lang="en-US" baseline="30000" dirty="0"/>
              <a:t>i </a:t>
            </a:r>
            <a:r>
              <a:rPr lang="en-US" baseline="-25000" dirty="0"/>
              <a:t>j </a:t>
            </a:r>
          </a:p>
          <a:p>
            <a:pPr marL="0" indent="0">
              <a:buNone/>
            </a:pPr>
            <a:endParaRPr lang="en-US" dirty="0"/>
          </a:p>
        </p:txBody>
      </p:sp>
      <p:pic>
        <p:nvPicPr>
          <p:cNvPr id="5" name="Picture 4">
            <a:extLst>
              <a:ext uri="{FF2B5EF4-FFF2-40B4-BE49-F238E27FC236}">
                <a16:creationId xmlns:a16="http://schemas.microsoft.com/office/drawing/2014/main" id="{32F24367-4EAF-0D32-289C-1C410CC178CD}"/>
              </a:ext>
            </a:extLst>
          </p:cNvPr>
          <p:cNvPicPr>
            <a:picLocks noChangeAspect="1"/>
          </p:cNvPicPr>
          <p:nvPr/>
        </p:nvPicPr>
        <p:blipFill>
          <a:blip r:embed="rId2"/>
          <a:stretch>
            <a:fillRect/>
          </a:stretch>
        </p:blipFill>
        <p:spPr>
          <a:xfrm>
            <a:off x="1053841" y="949197"/>
            <a:ext cx="10084318" cy="4959605"/>
          </a:xfrm>
          <a:prstGeom prst="rect">
            <a:avLst/>
          </a:prstGeom>
        </p:spPr>
      </p:pic>
    </p:spTree>
    <p:extLst>
      <p:ext uri="{BB962C8B-B14F-4D97-AF65-F5344CB8AC3E}">
        <p14:creationId xmlns:p14="http://schemas.microsoft.com/office/powerpoint/2010/main" val="24882184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8AB0C-E01C-B9FC-AD88-7414B45148CB}"/>
              </a:ext>
            </a:extLst>
          </p:cNvPr>
          <p:cNvSpPr>
            <a:spLocks noGrp="1"/>
          </p:cNvSpPr>
          <p:nvPr>
            <p:ph type="title"/>
          </p:nvPr>
        </p:nvSpPr>
        <p:spPr/>
        <p:txBody>
          <a:bodyPr>
            <a:normAutofit/>
          </a:bodyPr>
          <a:lstStyle/>
          <a:p>
            <a:pPr algn="ctr"/>
            <a:r>
              <a:rPr lang="en-US" sz="2000" dirty="0">
                <a:latin typeface="Arial Black" panose="020B0A04020102020204" pitchFamily="34" charset="0"/>
              </a:rPr>
              <a:t>Implementation of a 4-layer Neural Network and un-rolling parameters</a:t>
            </a:r>
          </a:p>
        </p:txBody>
      </p:sp>
      <p:sp>
        <p:nvSpPr>
          <p:cNvPr id="3" name="Content Placeholder 2">
            <a:extLst>
              <a:ext uri="{FF2B5EF4-FFF2-40B4-BE49-F238E27FC236}">
                <a16:creationId xmlns:a16="http://schemas.microsoft.com/office/drawing/2014/main" id="{8F60990D-5D97-CDCE-BBB3-57B67247B1A6}"/>
              </a:ext>
            </a:extLst>
          </p:cNvPr>
          <p:cNvSpPr>
            <a:spLocks noGrp="1"/>
          </p:cNvSpPr>
          <p:nvPr>
            <p:ph idx="1"/>
          </p:nvPr>
        </p:nvSpPr>
        <p:spPr/>
        <p:txBody>
          <a:bodyPr/>
          <a:lstStyle/>
          <a:p>
            <a:r>
              <a:rPr lang="en-US" sz="2000" dirty="0">
                <a:latin typeface="Aptos" panose="020B0004020202020204" pitchFamily="34" charset="0"/>
              </a:rPr>
              <a:t>To implement fminunc with a 4-layer Neural Network, must unroll all network weights into a single vector because fminunc only accepts an ID column vector of parameters. Inside objective function, use matrix indexing to reshape this vector back into individual weight matrices inside cost function.</a:t>
            </a:r>
          </a:p>
          <a:p>
            <a:r>
              <a:rPr lang="en-US" dirty="0"/>
              <a:t>1. The Cost Function Structure</a:t>
            </a:r>
          </a:p>
          <a:p>
            <a:r>
              <a:rPr lang="en-US" sz="2000" dirty="0">
                <a:latin typeface="Aptos" panose="020B0004020202020204" pitchFamily="34" charset="0"/>
              </a:rPr>
              <a:t>The fminunc function passes a single unrolled vector (thetaVec) into your cost function.</a:t>
            </a:r>
          </a:p>
          <a:p>
            <a:r>
              <a:rPr lang="en-US" dirty="0"/>
              <a:t> </a:t>
            </a:r>
            <a:r>
              <a:rPr lang="en-US" sz="2000" dirty="0"/>
              <a:t>You must immediately reshape (reshape) that vector back into the original matrix dimensions to perform forward and backward propagation.</a:t>
            </a:r>
          </a:p>
        </p:txBody>
      </p:sp>
    </p:spTree>
    <p:extLst>
      <p:ext uri="{BB962C8B-B14F-4D97-AF65-F5344CB8AC3E}">
        <p14:creationId xmlns:p14="http://schemas.microsoft.com/office/powerpoint/2010/main" val="71646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E88E2-2C10-DAAE-C125-4F3707E13F20}"/>
              </a:ext>
            </a:extLst>
          </p:cNvPr>
          <p:cNvSpPr>
            <a:spLocks noGrp="1"/>
          </p:cNvSpPr>
          <p:nvPr>
            <p:ph type="title"/>
          </p:nvPr>
        </p:nvSpPr>
        <p:spPr>
          <a:xfrm>
            <a:off x="838200" y="227069"/>
            <a:ext cx="10515600" cy="573551"/>
          </a:xfrm>
        </p:spPr>
        <p:txBody>
          <a:bodyPr>
            <a:normAutofit fontScale="90000"/>
          </a:bodyPr>
          <a:lstStyle/>
          <a:p>
            <a:pPr algn="ctr"/>
            <a:r>
              <a:rPr lang="en-US" sz="2400" dirty="0">
                <a:latin typeface="Arial Black" panose="020B0A04020102020204" pitchFamily="34" charset="0"/>
                <a:ea typeface="Cambria Math" panose="02040503050406030204" pitchFamily="18" charset="0"/>
              </a:rPr>
              <a:t>Step by step derivation of Bernoulli MLE:</a:t>
            </a:r>
            <a:br>
              <a:rPr lang="en-US" sz="2400" dirty="0">
                <a:latin typeface="Arial Black" panose="020B0A04020102020204" pitchFamily="34" charset="0"/>
                <a:ea typeface="Cambria Math" panose="02040503050406030204" pitchFamily="18" charset="0"/>
              </a:rPr>
            </a:br>
            <a:endParaRPr lang="en-US" sz="2400" dirty="0">
              <a:latin typeface="Arial Black" panose="020B0A04020102020204" pitchFamily="34"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12E674-935C-5BEE-7152-FD1EB180AAE1}"/>
                  </a:ext>
                </a:extLst>
              </p:cNvPr>
              <p:cNvSpPr>
                <a:spLocks noGrp="1"/>
              </p:cNvSpPr>
              <p:nvPr>
                <p:ph idx="1"/>
              </p:nvPr>
            </p:nvSpPr>
            <p:spPr>
              <a:xfrm>
                <a:off x="959223" y="1068150"/>
                <a:ext cx="10515600" cy="5276006"/>
              </a:xfrm>
            </p:spPr>
            <p:txBody>
              <a:bodyPr>
                <a:normAutofit/>
              </a:bodyPr>
              <a:lstStyle/>
              <a:p>
                <a:pPr marL="342900" indent="-342900">
                  <a:buAutoNum type="arabicPeriod"/>
                </a:pPr>
                <a:r>
                  <a:rPr lang="en-US" sz="1800" b="1" dirty="0">
                    <a:latin typeface="Aptos" panose="020B0004020202020204" pitchFamily="34" charset="0"/>
                    <a:ea typeface="Cambria Math" panose="02040503050406030204" pitchFamily="18" charset="0"/>
                  </a:rPr>
                  <a:t>Construct the Likehood Function L(</a:t>
                </a:r>
                <a14:m>
                  <m:oMath xmlns:m="http://schemas.openxmlformats.org/officeDocument/2006/math">
                    <m:r>
                      <a:rPr lang="en-US" sz="1800" b="1" i="1" dirty="0">
                        <a:latin typeface="Cambria Math" panose="02040503050406030204" pitchFamily="18" charset="0"/>
                      </a:rPr>
                      <m:t>𝜽</m:t>
                    </m:r>
                    <m:r>
                      <a:rPr lang="en-US" sz="1800" b="1" i="1" dirty="0">
                        <a:latin typeface="Cambria Math" panose="02040503050406030204" pitchFamily="18" charset="0"/>
                      </a:rPr>
                      <m:t>)</m:t>
                    </m:r>
                  </m:oMath>
                </a14:m>
                <a:endParaRPr lang="en-US" sz="1800" b="1" dirty="0">
                  <a:latin typeface="Aptos" panose="020B0004020202020204" pitchFamily="34" charset="0"/>
                </a:endParaRPr>
              </a:p>
              <a:p>
                <a:pPr marL="0" indent="0">
                  <a:buNone/>
                </a:pPr>
                <a:r>
                  <a:rPr lang="en-US" sz="1800" dirty="0">
                    <a:ea typeface="Cambria Math" panose="02040503050406030204" pitchFamily="18" charset="0"/>
                  </a:rPr>
                  <a:t>The Likehood Function multiplies the probabilities of al independent observations together, using a  formula for each sample i </a:t>
                </a:r>
              </a:p>
              <a:p>
                <a:pPr marL="0" indent="0">
                  <a:buNone/>
                </a:pPr>
                <a:r>
                  <a:rPr lang="en-US" sz="1800" dirty="0">
                    <a:ea typeface="Cambria Math" panose="02040503050406030204" pitchFamily="18" charset="0"/>
                  </a:rPr>
                  <a:t>	L(</a:t>
                </a:r>
                <a:r>
                  <a:rPr lang="el-GR" sz="1800" dirty="0"/>
                  <a:t>θ</a:t>
                </a:r>
                <a:r>
                  <a:rPr lang="en-US" sz="1800" dirty="0">
                    <a:ea typeface="Cambria Math" panose="02040503050406030204" pitchFamily="18" charset="0"/>
                  </a:rPr>
                  <a:t>)= </a:t>
                </a:r>
                <a14:m>
                  <m:oMath xmlns:m="http://schemas.openxmlformats.org/officeDocument/2006/math">
                    <m:r>
                      <m:rPr>
                        <m:nor/>
                      </m:rPr>
                      <a:rPr lang="en-US" sz="1800" i="0" dirty="0">
                        <a:latin typeface="Cambria Math" panose="02040503050406030204" pitchFamily="18" charset="0"/>
                        <a:ea typeface="Cambria Math" panose="02040503050406030204" pitchFamily="18" charset="0"/>
                      </a:rPr>
                      <m:t>⨅</m:t>
                    </m:r>
                    <m:r>
                      <m:rPr>
                        <m:nor/>
                      </m:rPr>
                      <a:rPr lang="en-US" sz="1800" i="0" baseline="-25000" dirty="0">
                        <a:latin typeface="Cambria Math" panose="02040503050406030204" pitchFamily="18" charset="0"/>
                        <a:ea typeface="Cambria Math" panose="02040503050406030204" pitchFamily="18" charset="0"/>
                      </a:rPr>
                      <m:t>i=1</m:t>
                    </m:r>
                    <m:r>
                      <m:rPr>
                        <m:nor/>
                      </m:rPr>
                      <a:rPr lang="en-US" sz="1800" i="0" baseline="30000" dirty="0">
                        <a:latin typeface="Cambria Math" panose="02040503050406030204" pitchFamily="18" charset="0"/>
                        <a:ea typeface="Cambria Math" panose="02040503050406030204" pitchFamily="18" charset="0"/>
                      </a:rPr>
                      <m:t>n</m:t>
                    </m:r>
                  </m:oMath>
                </a14:m>
                <a:r>
                  <a:rPr lang="en-US" sz="1800" dirty="0">
                    <a:ea typeface="Cambria Math" panose="02040503050406030204" pitchFamily="18" charset="0"/>
                  </a:rPr>
                  <a:t> </a:t>
                </a:r>
                <a14:m>
                  <m:oMath xmlns:m="http://schemas.openxmlformats.org/officeDocument/2006/math">
                    <m:sSup>
                      <m:sSupPr>
                        <m:ctrlPr>
                          <a:rPr lang="en-US" sz="1800" i="1" dirty="0">
                            <a:latin typeface="Cambria Math" panose="02040503050406030204" pitchFamily="18" charset="0"/>
                          </a:rPr>
                        </m:ctrlPr>
                      </m:sSupPr>
                      <m:e>
                        <m:r>
                          <a:rPr lang="en-US" sz="1800" i="1" dirty="0">
                            <a:latin typeface="Cambria Math" panose="02040503050406030204" pitchFamily="18" charset="0"/>
                          </a:rPr>
                          <m:t>𝜃</m:t>
                        </m:r>
                      </m:e>
                      <m:sup>
                        <m:r>
                          <a:rPr lang="en-US" sz="1800" i="1" dirty="0">
                            <a:latin typeface="Cambria Math" panose="02040503050406030204" pitchFamily="18" charset="0"/>
                          </a:rPr>
                          <m:t>𝑦</m:t>
                        </m:r>
                      </m:sup>
                    </m:sSup>
                    <m:sSup>
                      <m:sSupPr>
                        <m:ctrlPr>
                          <a:rPr lang="en-US" sz="1800" i="1" baseline="30000" dirty="0">
                            <a:latin typeface="Cambria Math" panose="02040503050406030204" pitchFamily="18" charset="0"/>
                          </a:rPr>
                        </m:ctrlPr>
                      </m:sSupPr>
                      <m:e>
                        <m:r>
                          <a:rPr lang="en-US" sz="1800" i="1" baseline="30000" dirty="0">
                            <a:latin typeface="Cambria Math" panose="02040503050406030204" pitchFamily="18" charset="0"/>
                          </a:rPr>
                          <m:t>(</m:t>
                        </m:r>
                        <m:r>
                          <a:rPr lang="en-US" sz="1800" i="1" baseline="30000" dirty="0">
                            <a:latin typeface="Cambria Math" panose="02040503050406030204" pitchFamily="18" charset="0"/>
                          </a:rPr>
                          <m:t>𝑖</m:t>
                        </m:r>
                        <m:r>
                          <a:rPr lang="en-US" sz="1800" i="1" baseline="30000" dirty="0">
                            <a:latin typeface="Cambria Math" panose="02040503050406030204" pitchFamily="18" charset="0"/>
                          </a:rPr>
                          <m:t>)</m:t>
                        </m:r>
                        <m:d>
                          <m:dPr>
                            <m:ctrlPr>
                              <a:rPr lang="en-US" sz="1800" dirty="0">
                                <a:latin typeface="Cambria Math" panose="02040503050406030204" pitchFamily="18" charset="0"/>
                              </a:rPr>
                            </m:ctrlPr>
                          </m:dPr>
                          <m:e>
                            <m:r>
                              <a:rPr lang="en-US" sz="1800" dirty="0">
                                <a:latin typeface="Cambria Math" panose="02040503050406030204" pitchFamily="18" charset="0"/>
                              </a:rPr>
                              <m:t>1−</m:t>
                            </m:r>
                            <m:r>
                              <a:rPr lang="en-US" sz="1800" i="1" dirty="0">
                                <a:latin typeface="Cambria Math" panose="02040503050406030204" pitchFamily="18" charset="0"/>
                              </a:rPr>
                              <m:t>𝜃</m:t>
                            </m:r>
                          </m:e>
                        </m:d>
                      </m:e>
                      <m:sup>
                        <m:r>
                          <a:rPr lang="en-US" sz="1800" dirty="0">
                            <a:latin typeface="Cambria Math" panose="02040503050406030204" pitchFamily="18" charset="0"/>
                          </a:rPr>
                          <m:t>1−</m:t>
                        </m:r>
                        <m:r>
                          <a:rPr lang="en-US" sz="1800" i="1" dirty="0">
                            <a:latin typeface="Cambria Math" panose="02040503050406030204" pitchFamily="18" charset="0"/>
                          </a:rPr>
                          <m:t>𝑦</m:t>
                        </m:r>
                      </m:sup>
                    </m:sSup>
                  </m:oMath>
                </a14:m>
                <a:r>
                  <a:rPr lang="en-US" sz="1800" baseline="30000" dirty="0">
                    <a:ea typeface="Cambria Math" panose="02040503050406030204" pitchFamily="18" charset="0"/>
                  </a:rPr>
                  <a:t>(i)</a:t>
                </a:r>
              </a:p>
              <a:p>
                <a:pPr marL="0" indent="0">
                  <a:buNone/>
                </a:pPr>
                <a:r>
                  <a:rPr lang="en-US" dirty="0"/>
                  <a:t>2</a:t>
                </a:r>
                <a:r>
                  <a:rPr lang="en-US" sz="1800" dirty="0"/>
                  <a:t>. </a:t>
                </a:r>
                <a:r>
                  <a:rPr lang="en-US" sz="1800" b="1" dirty="0">
                    <a:latin typeface="Aptos" panose="020B0004020202020204" pitchFamily="34" charset="0"/>
                  </a:rPr>
                  <a:t>Take the natural logarithm to Find the Likehood log L(</a:t>
                </a:r>
                <a:r>
                  <a:rPr lang="el-GR" sz="1800" b="1" dirty="0">
                    <a:latin typeface="Aptos" panose="020B0004020202020204" pitchFamily="34" charset="0"/>
                  </a:rPr>
                  <a:t>θ</a:t>
                </a:r>
                <a:r>
                  <a:rPr lang="en-US" sz="1800" b="1" dirty="0">
                    <a:latin typeface="Aptos" panose="020B0004020202020204" pitchFamily="34" charset="0"/>
                  </a:rPr>
                  <a:t>)</a:t>
                </a:r>
              </a:p>
              <a:p>
                <a:pPr marL="0" indent="0">
                  <a:buNone/>
                </a:pPr>
                <a:r>
                  <a:rPr lang="en-US" sz="1800" dirty="0"/>
                  <a:t>Products are hard to differentiate, so we apply logarithm to turn the product into sum. This gives us the basis for Log-Loss/Cross Entropy cost function.</a:t>
                </a:r>
              </a:p>
              <a:p>
                <a:pPr marL="0" indent="0">
                  <a:buNone/>
                </a:pPr>
                <a:r>
                  <a:rPr lang="en-US" sz="1800" dirty="0"/>
                  <a:t>Log L(</a:t>
                </a:r>
                <a:r>
                  <a:rPr lang="el-GR" sz="1800" dirty="0"/>
                  <a:t>θ</a:t>
                </a:r>
                <a:r>
                  <a:rPr lang="en-US" sz="1800" dirty="0"/>
                  <a:t>) = log (</a:t>
                </a:r>
                <a14:m>
                  <m:oMath xmlns:m="http://schemas.openxmlformats.org/officeDocument/2006/math">
                    <m:r>
                      <m:rPr>
                        <m:nor/>
                      </m:rPr>
                      <a:rPr lang="en-US" sz="1800" i="0" dirty="0">
                        <a:latin typeface="Cambria Math" panose="02040503050406030204" pitchFamily="18" charset="0"/>
                        <a:ea typeface="Cambria Math" panose="02040503050406030204" pitchFamily="18" charset="0"/>
                      </a:rPr>
                      <m:t>⨅</m:t>
                    </m:r>
                    <m:r>
                      <m:rPr>
                        <m:nor/>
                      </m:rPr>
                      <a:rPr lang="en-US" sz="1800" i="0" baseline="-25000" dirty="0">
                        <a:latin typeface="Cambria Math" panose="02040503050406030204" pitchFamily="18" charset="0"/>
                        <a:ea typeface="Cambria Math" panose="02040503050406030204" pitchFamily="18" charset="0"/>
                      </a:rPr>
                      <m:t>i=1</m:t>
                    </m:r>
                    <m:r>
                      <m:rPr>
                        <m:nor/>
                      </m:rPr>
                      <a:rPr lang="en-US" sz="1800" i="0" baseline="30000" dirty="0">
                        <a:latin typeface="Cambria Math" panose="02040503050406030204" pitchFamily="18" charset="0"/>
                        <a:ea typeface="Cambria Math" panose="02040503050406030204" pitchFamily="18" charset="0"/>
                      </a:rPr>
                      <m:t>n</m:t>
                    </m:r>
                  </m:oMath>
                </a14:m>
                <a:r>
                  <a:rPr lang="en-US" sz="1800" dirty="0">
                    <a:ea typeface="Cambria Math" panose="02040503050406030204" pitchFamily="18" charset="0"/>
                  </a:rPr>
                  <a:t> </a:t>
                </a:r>
                <a14:m>
                  <m:oMath xmlns:m="http://schemas.openxmlformats.org/officeDocument/2006/math">
                    <m:sSup>
                      <m:sSupPr>
                        <m:ctrlPr>
                          <a:rPr lang="en-US" sz="1800" i="1" dirty="0">
                            <a:latin typeface="Cambria Math" panose="02040503050406030204" pitchFamily="18" charset="0"/>
                          </a:rPr>
                        </m:ctrlPr>
                      </m:sSupPr>
                      <m:e>
                        <m:r>
                          <a:rPr lang="en-US" sz="1800" i="1" dirty="0">
                            <a:latin typeface="Cambria Math" panose="02040503050406030204" pitchFamily="18" charset="0"/>
                          </a:rPr>
                          <m:t>𝜃</m:t>
                        </m:r>
                      </m:e>
                      <m:sup>
                        <m:r>
                          <a:rPr lang="en-US" sz="1800" i="1" dirty="0">
                            <a:latin typeface="Cambria Math" panose="02040503050406030204" pitchFamily="18" charset="0"/>
                          </a:rPr>
                          <m:t>𝑦</m:t>
                        </m:r>
                      </m:sup>
                    </m:sSup>
                    <m:sSup>
                      <m:sSupPr>
                        <m:ctrlPr>
                          <a:rPr lang="en-US" sz="1800" i="1" baseline="30000" dirty="0">
                            <a:latin typeface="Cambria Math" panose="02040503050406030204" pitchFamily="18" charset="0"/>
                          </a:rPr>
                        </m:ctrlPr>
                      </m:sSupPr>
                      <m:e>
                        <m:r>
                          <a:rPr lang="en-US" sz="1800" i="1" baseline="30000" dirty="0">
                            <a:latin typeface="Cambria Math" panose="02040503050406030204" pitchFamily="18" charset="0"/>
                          </a:rPr>
                          <m:t>(</m:t>
                        </m:r>
                        <m:r>
                          <a:rPr lang="en-US" sz="1800" i="1" baseline="30000" dirty="0">
                            <a:latin typeface="Cambria Math" panose="02040503050406030204" pitchFamily="18" charset="0"/>
                          </a:rPr>
                          <m:t>𝑖</m:t>
                        </m:r>
                        <m:r>
                          <a:rPr lang="en-US" sz="1800" i="1" baseline="30000" dirty="0">
                            <a:latin typeface="Cambria Math" panose="02040503050406030204" pitchFamily="18" charset="0"/>
                          </a:rPr>
                          <m:t>)</m:t>
                        </m:r>
                        <m:d>
                          <m:dPr>
                            <m:ctrlPr>
                              <a:rPr lang="en-US" sz="1800" dirty="0">
                                <a:latin typeface="Cambria Math" panose="02040503050406030204" pitchFamily="18" charset="0"/>
                              </a:rPr>
                            </m:ctrlPr>
                          </m:dPr>
                          <m:e>
                            <m:r>
                              <a:rPr lang="en-US" sz="1800" dirty="0">
                                <a:latin typeface="Cambria Math" panose="02040503050406030204" pitchFamily="18" charset="0"/>
                              </a:rPr>
                              <m:t>1−</m:t>
                            </m:r>
                            <m:r>
                              <a:rPr lang="en-US" sz="1800" i="1" dirty="0">
                                <a:latin typeface="Cambria Math" panose="02040503050406030204" pitchFamily="18" charset="0"/>
                              </a:rPr>
                              <m:t>𝜃</m:t>
                            </m:r>
                          </m:e>
                        </m:d>
                      </m:e>
                      <m:sup>
                        <m:r>
                          <a:rPr lang="en-US" sz="1800" dirty="0">
                            <a:latin typeface="Cambria Math" panose="02040503050406030204" pitchFamily="18" charset="0"/>
                          </a:rPr>
                          <m:t>1−</m:t>
                        </m:r>
                        <m:r>
                          <a:rPr lang="en-US" sz="1800" i="1" dirty="0">
                            <a:latin typeface="Cambria Math" panose="02040503050406030204" pitchFamily="18" charset="0"/>
                          </a:rPr>
                          <m:t>𝑦</m:t>
                        </m:r>
                        <m:r>
                          <a:rPr lang="en-US" sz="1800" i="1" baseline="30000" dirty="0">
                            <a:latin typeface="Cambria Math" panose="02040503050406030204" pitchFamily="18" charset="0"/>
                          </a:rPr>
                          <m:t>(</m:t>
                        </m:r>
                        <m:r>
                          <a:rPr lang="en-US" sz="1800" i="1" baseline="30000" dirty="0">
                            <a:latin typeface="Cambria Math" panose="02040503050406030204" pitchFamily="18" charset="0"/>
                          </a:rPr>
                          <m:t>𝑖</m:t>
                        </m:r>
                        <m:r>
                          <a:rPr lang="en-US" sz="1800" i="1" baseline="30000" dirty="0">
                            <a:latin typeface="Cambria Math" panose="02040503050406030204" pitchFamily="18" charset="0"/>
                          </a:rPr>
                          <m:t>)</m:t>
                        </m:r>
                      </m:sup>
                    </m:sSup>
                    <m:r>
                      <a:rPr lang="en-US" sz="1800" i="1" dirty="0">
                        <a:latin typeface="Cambria Math" panose="02040503050406030204" pitchFamily="18" charset="0"/>
                      </a:rPr>
                      <m:t>)</m:t>
                    </m:r>
                  </m:oMath>
                </a14:m>
                <a:endParaRPr lang="en-US" sz="1800" dirty="0">
                  <a:ea typeface="Cambria Math" panose="02040503050406030204" pitchFamily="18" charset="0"/>
                </a:endParaRPr>
              </a:p>
              <a:p>
                <a:pPr marL="0" indent="0">
                  <a:buNone/>
                </a:pPr>
                <a:r>
                  <a:rPr lang="en-US" sz="1800" dirty="0">
                    <a:ea typeface="Cambria Math" panose="02040503050406030204" pitchFamily="18" charset="0"/>
                  </a:rPr>
                  <a:t>Turn logarithm into sum:</a:t>
                </a:r>
              </a:p>
              <a:p>
                <a:pPr marL="0" indent="0">
                  <a:buNone/>
                </a:pPr>
                <a:r>
                  <a:rPr lang="en-US" sz="2400" dirty="0"/>
                  <a:t>Log L(</a:t>
                </a:r>
                <a:r>
                  <a:rPr lang="el-GR" sz="2400" dirty="0"/>
                  <a:t>θ</a:t>
                </a:r>
                <a:r>
                  <a:rPr lang="en-US" sz="2400" dirty="0"/>
                  <a:t>)  =  ∑</a:t>
                </a:r>
                <a:r>
                  <a:rPr lang="en-US" sz="2400" baseline="30000" dirty="0"/>
                  <a:t>n </a:t>
                </a:r>
                <a:r>
                  <a:rPr lang="en-US" sz="2400" baseline="-25000" dirty="0"/>
                  <a:t> I =1  </a:t>
                </a:r>
                <a:r>
                  <a:rPr lang="en-US" sz="2400" dirty="0"/>
                  <a:t> [y</a:t>
                </a:r>
                <a:r>
                  <a:rPr lang="en-US" sz="2400" baseline="30000" dirty="0"/>
                  <a:t>(i) </a:t>
                </a:r>
                <a:r>
                  <a:rPr lang="en-US" sz="2400" dirty="0"/>
                  <a:t> log(</a:t>
                </a:r>
                <a:r>
                  <a:rPr lang="el-GR" sz="2400" dirty="0"/>
                  <a:t>θ</a:t>
                </a:r>
                <a:r>
                  <a:rPr lang="en-US" sz="2400" dirty="0"/>
                  <a:t>) + (1- y</a:t>
                </a:r>
                <a:r>
                  <a:rPr lang="en-US" sz="2400" baseline="30000" dirty="0"/>
                  <a:t>(i)  </a:t>
                </a:r>
                <a:r>
                  <a:rPr lang="en-US" sz="2400" dirty="0"/>
                  <a:t>)log(1-</a:t>
                </a:r>
                <a:r>
                  <a:rPr lang="el-GR" sz="2400" dirty="0"/>
                  <a:t> θ</a:t>
                </a:r>
                <a:r>
                  <a:rPr lang="en-US" sz="2400" dirty="0"/>
                  <a:t>)]</a:t>
                </a:r>
              </a:p>
              <a:p>
                <a:pPr marL="0" indent="0">
                  <a:buNone/>
                </a:pPr>
                <a:r>
                  <a:rPr lang="en-US" sz="2400" dirty="0">
                    <a:ea typeface="Cambria Math" panose="02040503050406030204" pitchFamily="18" charset="0"/>
                  </a:rPr>
                  <a:t>3</a:t>
                </a:r>
                <a:r>
                  <a:rPr lang="en-US" sz="2000" b="1" dirty="0">
                    <a:ea typeface="Cambria Math" panose="02040503050406030204" pitchFamily="18" charset="0"/>
                  </a:rPr>
                  <a:t>. Maximize by taking the derivative</a:t>
                </a:r>
              </a:p>
              <a:p>
                <a:pPr marL="0" indent="0">
                  <a:buNone/>
                </a:pPr>
                <a:r>
                  <a:rPr lang="en-US" sz="1800" dirty="0">
                    <a:latin typeface="Arial Black" panose="020B0A04020102020204" pitchFamily="34" charset="0"/>
                  </a:rPr>
                  <a:t>To find the optimum </a:t>
                </a:r>
                <a:r>
                  <a:rPr lang="el-GR" sz="1800" dirty="0">
                    <a:latin typeface="Arial Black" panose="020B0A04020102020204" pitchFamily="34" charset="0"/>
                  </a:rPr>
                  <a:t>θ</a:t>
                </a:r>
                <a:r>
                  <a:rPr lang="en-US" sz="1800" dirty="0">
                    <a:latin typeface="Arial Black" panose="020B0A04020102020204" pitchFamily="34" charset="0"/>
                  </a:rPr>
                  <a:t>, set the first derivative of log-likehood  function to zero</a:t>
                </a:r>
              </a:p>
              <a:p>
                <a:pPr marL="0" indent="0">
                  <a:buNone/>
                </a:pPr>
                <a:r>
                  <a:rPr lang="en-US" sz="1800" dirty="0">
                    <a:latin typeface="Arial Black" panose="020B0A04020102020204" pitchFamily="34" charset="0"/>
                  </a:rPr>
                  <a:t>d/d</a:t>
                </a:r>
                <a:r>
                  <a:rPr lang="el-GR" sz="1800" dirty="0">
                    <a:latin typeface="Arial Black" panose="020B0A04020102020204" pitchFamily="34" charset="0"/>
                  </a:rPr>
                  <a:t> θ</a:t>
                </a:r>
                <a:r>
                  <a:rPr lang="en-US" sz="1800" dirty="0">
                    <a:latin typeface="Arial Black" panose="020B0A04020102020204" pitchFamily="34" charset="0"/>
                  </a:rPr>
                  <a:t> log L(</a:t>
                </a:r>
                <a:r>
                  <a:rPr lang="el-GR" sz="1800" dirty="0">
                    <a:latin typeface="Arial Black" panose="020B0A04020102020204" pitchFamily="34" charset="0"/>
                  </a:rPr>
                  <a:t>θ</a:t>
                </a:r>
                <a:r>
                  <a:rPr lang="en-US" sz="1800" dirty="0">
                    <a:latin typeface="Arial Black" panose="020B0A04020102020204" pitchFamily="34" charset="0"/>
                  </a:rPr>
                  <a:t>) = 0</a:t>
                </a:r>
              </a:p>
              <a:p>
                <a:pPr marL="0" indent="0">
                  <a:buNone/>
                </a:pPr>
                <a:r>
                  <a:rPr lang="en-US" sz="2000" b="1" dirty="0">
                    <a:latin typeface="Aptos" panose="020B0004020202020204" pitchFamily="34" charset="0"/>
                  </a:rPr>
                  <a:t>∑</a:t>
                </a:r>
                <a:r>
                  <a:rPr lang="en-US" sz="2000" b="1" baseline="30000" dirty="0">
                    <a:latin typeface="Aptos" panose="020B0004020202020204" pitchFamily="34" charset="0"/>
                  </a:rPr>
                  <a:t>n</a:t>
                </a:r>
                <a:r>
                  <a:rPr lang="en-US" sz="2000" b="1" baseline="-25000" dirty="0">
                    <a:latin typeface="Aptos" panose="020B0004020202020204" pitchFamily="34" charset="0"/>
                  </a:rPr>
                  <a:t>i=1 </a:t>
                </a:r>
                <a:r>
                  <a:rPr lang="en-US" sz="2000" b="1" dirty="0">
                    <a:latin typeface="Aptos" panose="020B0004020202020204" pitchFamily="34" charset="0"/>
                  </a:rPr>
                  <a:t>[ (y</a:t>
                </a:r>
                <a:r>
                  <a:rPr lang="en-US" sz="2000" b="1" baseline="30000" dirty="0">
                    <a:latin typeface="Aptos" panose="020B0004020202020204" pitchFamily="34" charset="0"/>
                  </a:rPr>
                  <a:t>(i) </a:t>
                </a:r>
                <a:r>
                  <a:rPr lang="en-US" sz="2000" b="1" dirty="0">
                    <a:latin typeface="Aptos" panose="020B0004020202020204" pitchFamily="34" charset="0"/>
                  </a:rPr>
                  <a:t>/ </a:t>
                </a:r>
                <a:r>
                  <a:rPr lang="el-GR" sz="2000" b="1" dirty="0">
                    <a:latin typeface="Aptos" panose="020B0004020202020204" pitchFamily="34" charset="0"/>
                  </a:rPr>
                  <a:t>θ</a:t>
                </a:r>
                <a:r>
                  <a:rPr lang="en-US" sz="2000" b="1" dirty="0">
                    <a:latin typeface="Aptos" panose="020B0004020202020204" pitchFamily="34" charset="0"/>
                  </a:rPr>
                  <a:t> ) – ( 1- y</a:t>
                </a:r>
                <a:r>
                  <a:rPr lang="en-US" sz="2000" b="1" baseline="30000" dirty="0">
                    <a:latin typeface="Aptos" panose="020B0004020202020204" pitchFamily="34" charset="0"/>
                  </a:rPr>
                  <a:t>(i) </a:t>
                </a:r>
                <a:r>
                  <a:rPr lang="en-US" sz="2000" b="1" dirty="0">
                    <a:latin typeface="Aptos" panose="020B0004020202020204" pitchFamily="34" charset="0"/>
                  </a:rPr>
                  <a:t>/ 1-</a:t>
                </a:r>
                <a:r>
                  <a:rPr lang="el-GR" sz="2000" b="1" dirty="0">
                    <a:latin typeface="Aptos" panose="020B0004020202020204" pitchFamily="34" charset="0"/>
                  </a:rPr>
                  <a:t>θ</a:t>
                </a:r>
                <a:r>
                  <a:rPr lang="en-US" sz="2000" b="1" dirty="0">
                    <a:latin typeface="Aptos" panose="020B0004020202020204" pitchFamily="34" charset="0"/>
                  </a:rPr>
                  <a:t>) = 0    </a:t>
                </a:r>
              </a:p>
              <a:p>
                <a:pPr marL="0" indent="0">
                  <a:buNone/>
                </a:pPr>
                <a:endParaRPr lang="en-US" sz="1800" dirty="0">
                  <a:latin typeface="Arial Black" panose="020B0A04020102020204" pitchFamily="34" charset="0"/>
                </a:endParaRPr>
              </a:p>
              <a:p>
                <a:pPr marL="0" indent="0">
                  <a:buNone/>
                </a:pPr>
                <a:endParaRPr lang="en-US" sz="2400" dirty="0">
                  <a:ea typeface="Cambria Math" panose="02040503050406030204" pitchFamily="18" charset="0"/>
                </a:endParaRPr>
              </a:p>
              <a:p>
                <a:pPr marL="0" indent="0">
                  <a:buNone/>
                </a:pPr>
                <a:endParaRPr lang="en-US" sz="1800" dirty="0">
                  <a:ea typeface="Cambria Math" panose="02040503050406030204" pitchFamily="18" charset="0"/>
                </a:endParaRPr>
              </a:p>
              <a:p>
                <a:pPr marL="0" indent="0">
                  <a:buNone/>
                </a:pPr>
                <a:endParaRPr lang="en-US" sz="1800"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D312E674-935C-5BEE-7152-FD1EB180AAE1}"/>
                  </a:ext>
                </a:extLst>
              </p:cNvPr>
              <p:cNvSpPr>
                <a:spLocks noGrp="1" noRot="1" noChangeAspect="1" noMove="1" noResize="1" noEditPoints="1" noAdjustHandles="1" noChangeArrowheads="1" noChangeShapeType="1" noTextEdit="1"/>
              </p:cNvSpPr>
              <p:nvPr>
                <p:ph idx="1"/>
              </p:nvPr>
            </p:nvSpPr>
            <p:spPr>
              <a:xfrm>
                <a:off x="959223" y="1068150"/>
                <a:ext cx="10515600" cy="5276006"/>
              </a:xfrm>
              <a:blipFill>
                <a:blip r:embed="rId2"/>
                <a:stretch>
                  <a:fillRect l="-1159" t="-1270" b="-2079"/>
                </a:stretch>
              </a:blipFill>
            </p:spPr>
            <p:txBody>
              <a:bodyPr/>
              <a:lstStyle/>
              <a:p>
                <a:r>
                  <a:rPr lang="en-US">
                    <a:noFill/>
                  </a:rPr>
                  <a:t> </a:t>
                </a:r>
              </a:p>
            </p:txBody>
          </p:sp>
        </mc:Fallback>
      </mc:AlternateContent>
    </p:spTree>
    <p:extLst>
      <p:ext uri="{BB962C8B-B14F-4D97-AF65-F5344CB8AC3E}">
        <p14:creationId xmlns:p14="http://schemas.microsoft.com/office/powerpoint/2010/main" val="31231699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8DBDA-CD65-46A3-2D14-67E133DFFBF2}"/>
              </a:ext>
            </a:extLst>
          </p:cNvPr>
          <p:cNvSpPr>
            <a:spLocks noGrp="1"/>
          </p:cNvSpPr>
          <p:nvPr>
            <p:ph type="title"/>
          </p:nvPr>
        </p:nvSpPr>
        <p:spPr>
          <a:xfrm>
            <a:off x="517946" y="178509"/>
            <a:ext cx="10355333" cy="618659"/>
          </a:xfrm>
        </p:spPr>
        <p:txBody>
          <a:bodyPr>
            <a:normAutofit/>
          </a:bodyPr>
          <a:lstStyle/>
          <a:p>
            <a:pPr algn="ctr"/>
            <a:br>
              <a:rPr lang="en-US" sz="2400" baseline="30000" dirty="0">
                <a:latin typeface="Arial Black" panose="020B0A04020102020204" pitchFamily="34" charset="0"/>
              </a:rPr>
            </a:br>
            <a:r>
              <a:rPr lang="en-US" sz="2400" baseline="30000" dirty="0">
                <a:latin typeface="Arial Black" panose="020B0A04020102020204" pitchFamily="34" charset="0"/>
              </a:rPr>
              <a:t>Implementation and un-rolling parameters</a:t>
            </a:r>
          </a:p>
        </p:txBody>
      </p:sp>
      <p:sp>
        <p:nvSpPr>
          <p:cNvPr id="3" name="Content Placeholder 2">
            <a:extLst>
              <a:ext uri="{FF2B5EF4-FFF2-40B4-BE49-F238E27FC236}">
                <a16:creationId xmlns:a16="http://schemas.microsoft.com/office/drawing/2014/main" id="{2741F1D0-15C0-B97A-7118-DEAF2876DE2C}"/>
              </a:ext>
            </a:extLst>
          </p:cNvPr>
          <p:cNvSpPr>
            <a:spLocks noGrp="1"/>
          </p:cNvSpPr>
          <p:nvPr>
            <p:ph idx="1"/>
          </p:nvPr>
        </p:nvSpPr>
        <p:spPr>
          <a:xfrm>
            <a:off x="900546" y="797167"/>
            <a:ext cx="10515600" cy="5882323"/>
          </a:xfrm>
        </p:spPr>
        <p:txBody>
          <a:bodyPr>
            <a:noAutofit/>
          </a:bodyPr>
          <a:lstStyle/>
          <a:p>
            <a:r>
              <a:rPr lang="en-US" sz="2000" dirty="0">
                <a:latin typeface="Aptos" panose="020B0004020202020204" pitchFamily="34" charset="0"/>
                <a:cs typeface="Times New Roman" panose="02020603050405020304" pitchFamily="18" charset="0"/>
              </a:rPr>
              <a:t>Advanced Optimization:</a:t>
            </a:r>
          </a:p>
          <a:p>
            <a:pPr marL="0" indent="0">
              <a:buNone/>
            </a:pPr>
            <a:r>
              <a:rPr lang="en-US" sz="2000" b="1" dirty="0">
                <a:latin typeface="Aptos" panose="020B0004020202020204" pitchFamily="34" charset="0"/>
              </a:rPr>
              <a:t>function [Jval, gradVec] = nnCostFunction(thetaVec, input_layer_size, ...                            hidden_layer_1, hidden_layer_2, num_labels, X, y, lambda)</a:t>
            </a:r>
            <a:r>
              <a:rPr lang="en-US" sz="2000" dirty="0">
                <a:latin typeface="Aptos" panose="020B0004020202020204" pitchFamily="34" charset="0"/>
                <a:cs typeface="Times New Roman" panose="02020603050405020304" pitchFamily="18" charset="0"/>
              </a:rPr>
              <a:t>	……	</a:t>
            </a:r>
          </a:p>
          <a:p>
            <a:pPr marL="0" indent="0">
              <a:buNone/>
            </a:pPr>
            <a:r>
              <a:rPr lang="en-US" sz="2000" b="1" dirty="0">
                <a:latin typeface="Aptos" panose="020B0004020202020204" pitchFamily="34" charset="0"/>
              </a:rPr>
              <a:t>% Set optimization options (Obsolete legacy function)options = optimset('GradObj', 'on', '</a:t>
            </a:r>
            <a:r>
              <a:rPr lang="en-US" sz="2000" b="1" dirty="0" err="1">
                <a:latin typeface="Aptos" panose="020B0004020202020204" pitchFamily="34" charset="0"/>
              </a:rPr>
              <a:t>MaxIter</a:t>
            </a:r>
            <a:r>
              <a:rPr lang="en-US" sz="2000" b="1" dirty="0">
                <a:latin typeface="Aptos" panose="020B0004020202020204" pitchFamily="34" charset="0"/>
              </a:rPr>
              <a:t>', 400);</a:t>
            </a:r>
          </a:p>
          <a:p>
            <a:pPr marL="0" indent="0">
              <a:buNone/>
            </a:pPr>
            <a:r>
              <a:rPr lang="en-US" sz="2000" b="1" dirty="0">
                <a:latin typeface="Aptos" panose="020B0004020202020204" pitchFamily="34" charset="0"/>
              </a:rPr>
              <a:t>% Modern equivalent for fminunc:</a:t>
            </a:r>
          </a:p>
          <a:p>
            <a:pPr marL="0" indent="0">
              <a:buNone/>
            </a:pPr>
            <a:r>
              <a:rPr lang="en-US" sz="2000" b="1" dirty="0">
                <a:latin typeface="Aptos" panose="020B0004020202020204" pitchFamily="34" charset="0"/>
              </a:rPr>
              <a:t>options = optimoptions('fminunc', '</a:t>
            </a:r>
            <a:r>
              <a:rPr lang="en-US" sz="2000" b="1" dirty="0" err="1">
                <a:latin typeface="Aptos" panose="020B0004020202020204" pitchFamily="34" charset="0"/>
              </a:rPr>
              <a:t>SpecifyObjectiveGradient</a:t>
            </a:r>
            <a:r>
              <a:rPr lang="en-US" sz="2000" b="1" dirty="0">
                <a:latin typeface="Aptos" panose="020B0004020202020204" pitchFamily="34" charset="0"/>
              </a:rPr>
              <a:t>', true, ...                        '</a:t>
            </a:r>
            <a:r>
              <a:rPr lang="en-US" sz="2000" b="1" dirty="0" err="1">
                <a:latin typeface="Aptos" panose="020B0004020202020204" pitchFamily="34" charset="0"/>
              </a:rPr>
              <a:t>MaxIterations</a:t>
            </a:r>
            <a:r>
              <a:rPr lang="en-US" sz="2000" b="1" dirty="0">
                <a:latin typeface="Aptos" panose="020B0004020202020204" pitchFamily="34" charset="0"/>
              </a:rPr>
              <a:t>', 400); </a:t>
            </a:r>
          </a:p>
          <a:p>
            <a:pPr marL="0" indent="0">
              <a:buNone/>
            </a:pPr>
            <a:r>
              <a:rPr lang="en-US" sz="2000" b="1" dirty="0">
                <a:latin typeface="Aptos" panose="020B0004020202020204" pitchFamily="34" charset="0"/>
              </a:rPr>
              <a:t>[optTheta, functionVal, exitFlag] = fminunc(@(t) nnCostFunction(t, ...), initialTheta, options);</a:t>
            </a:r>
          </a:p>
          <a:p>
            <a:pPr marL="0" indent="0">
              <a:buNone/>
            </a:pPr>
            <a:r>
              <a:rPr lang="en-US" sz="2000" dirty="0">
                <a:latin typeface="Aptos" panose="020B0004020202020204" pitchFamily="34" charset="0"/>
                <a:cs typeface="Times New Roman" panose="02020603050405020304" pitchFamily="18" charset="0"/>
              </a:rPr>
              <a:t>optTheta = fminunc(@costFunction, initialTheta, options)</a:t>
            </a:r>
          </a:p>
          <a:p>
            <a:pPr marL="0" indent="0">
              <a:buNone/>
            </a:pPr>
            <a:r>
              <a:rPr lang="en-US" sz="2000" b="1" dirty="0"/>
              <a:t>fminunc(...)</a:t>
            </a:r>
            <a:r>
              <a:rPr lang="en-US" sz="2000" dirty="0"/>
              <a:t>: Optimization solver function call. </a:t>
            </a:r>
          </a:p>
          <a:p>
            <a:pPr marL="0" lvl="0" indent="0">
              <a:buNone/>
            </a:pPr>
            <a:r>
              <a:rPr lang="en-US" sz="2000" b="1" dirty="0"/>
              <a:t>nnCostFunction</a:t>
            </a:r>
            <a:r>
              <a:rPr lang="en-US" sz="2000" dirty="0"/>
              <a:t>: Neural network cost function returning cost and gradient.</a:t>
            </a:r>
          </a:p>
          <a:p>
            <a:pPr lvl="0"/>
            <a:r>
              <a:rPr lang="en-US" sz="2000" b="1" dirty="0"/>
              <a:t>initialTheta</a:t>
            </a:r>
            <a:r>
              <a:rPr lang="en-US" sz="2000" dirty="0"/>
              <a:t>: Unrolled vector of initial network weights.</a:t>
            </a:r>
          </a:p>
          <a:p>
            <a:pPr marL="0" indent="0">
              <a:buNone/>
            </a:pPr>
            <a:r>
              <a:rPr lang="en-US" sz="2000" dirty="0">
                <a:latin typeface="Aptos" panose="020B0004020202020204" pitchFamily="34" charset="0"/>
                <a:cs typeface="Times New Roman" panose="02020603050405020304" pitchFamily="18" charset="0"/>
              </a:rPr>
              <a:t>Optons: The optimization configuration function</a:t>
            </a:r>
          </a:p>
          <a:p>
            <a:pPr marL="0" indent="0">
              <a:buNone/>
            </a:pPr>
            <a:r>
              <a:rPr lang="en-US" sz="2000" dirty="0">
                <a:latin typeface="Aptos" panose="020B0004020202020204" pitchFamily="34" charset="0"/>
              </a:rPr>
              <a:t>	</a:t>
            </a:r>
          </a:p>
        </p:txBody>
      </p:sp>
    </p:spTree>
    <p:extLst>
      <p:ext uri="{BB962C8B-B14F-4D97-AF65-F5344CB8AC3E}">
        <p14:creationId xmlns:p14="http://schemas.microsoft.com/office/powerpoint/2010/main" val="1869443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CC9A89-C378-A0C0-CD8B-A20E2A0455C1}"/>
              </a:ext>
            </a:extLst>
          </p:cNvPr>
          <p:cNvSpPr>
            <a:spLocks noGrp="1"/>
          </p:cNvSpPr>
          <p:nvPr>
            <p:ph idx="1"/>
          </p:nvPr>
        </p:nvSpPr>
        <p:spPr>
          <a:xfrm>
            <a:off x="838200" y="363231"/>
            <a:ext cx="10515600" cy="5924414"/>
          </a:xfrm>
        </p:spPr>
        <p:txBody>
          <a:bodyPr/>
          <a:lstStyle/>
          <a:p>
            <a:r>
              <a:rPr lang="en-US" sz="1800" dirty="0">
                <a:latin typeface="Aptos" panose="020B0004020202020204" pitchFamily="34" charset="0"/>
                <a:cs typeface="Times New Roman" panose="02020603050405020304" pitchFamily="18" charset="0"/>
              </a:rPr>
              <a:t>An example of neural network, and we like to convert the matrices to vectors:</a:t>
            </a:r>
          </a:p>
          <a:p>
            <a:r>
              <a:rPr lang="en-US" sz="1800" dirty="0">
                <a:latin typeface="Times New Roman" panose="02020603050405020304" pitchFamily="18" charset="0"/>
                <a:cs typeface="Times New Roman" panose="02020603050405020304" pitchFamily="18" charset="0"/>
              </a:rPr>
              <a:t>Example</a:t>
            </a:r>
          </a:p>
          <a:p>
            <a:pPr marL="0" indent="0">
              <a:buNone/>
            </a:pPr>
            <a:r>
              <a:rPr lang="en-US" sz="1800" dirty="0">
                <a:latin typeface="Aptos" panose="020B0004020202020204" pitchFamily="34" charset="0"/>
                <a:cs typeface="Times New Roman" panose="02020603050405020304" pitchFamily="18" charset="0"/>
              </a:rPr>
              <a:t>S1 = 10, s2 =10, s3 = 1</a:t>
            </a:r>
          </a:p>
          <a:p>
            <a:pPr marL="0" indent="0">
              <a:buNone/>
            </a:pPr>
            <a:r>
              <a:rPr lang="en-US" sz="1800" b="1" dirty="0">
                <a:latin typeface="Aptos" panose="020B0004020202020204" pitchFamily="34" charset="0"/>
                <a:cs typeface="Times New Roman" panose="02020603050405020304" pitchFamily="18" charset="0"/>
              </a:rPr>
              <a:t>ϴ</a:t>
            </a:r>
            <a:r>
              <a:rPr lang="en-US" sz="1800" b="1" baseline="30000" dirty="0">
                <a:latin typeface="Aptos" panose="020B0004020202020204" pitchFamily="34" charset="0"/>
                <a:cs typeface="Times New Roman" panose="02020603050405020304" pitchFamily="18" charset="0"/>
              </a:rPr>
              <a:t>(1)  </a:t>
            </a:r>
            <a:r>
              <a:rPr lang="en-US" sz="1800" b="1" dirty="0">
                <a:latin typeface="Aptos" panose="020B0004020202020204" pitchFamily="34" charset="0"/>
                <a:ea typeface="Cambria Math" panose="02040503050406030204" pitchFamily="18" charset="0"/>
                <a:cs typeface="Times New Roman" panose="02020603050405020304" pitchFamily="18" charset="0"/>
              </a:rPr>
              <a:t>∈ ℝ</a:t>
            </a:r>
            <a:r>
              <a:rPr lang="en-US" sz="1800" b="1" baseline="30000" dirty="0">
                <a:latin typeface="Aptos" panose="020B0004020202020204" pitchFamily="34" charset="0"/>
                <a:ea typeface="Cambria Math" panose="02040503050406030204" pitchFamily="18" charset="0"/>
                <a:cs typeface="Times New Roman" panose="02020603050405020304" pitchFamily="18" charset="0"/>
              </a:rPr>
              <a:t>10x11 </a:t>
            </a:r>
            <a:r>
              <a:rPr lang="en-US" sz="1800" b="1" dirty="0">
                <a:latin typeface="Aptos" panose="020B0004020202020204" pitchFamily="34" charset="0"/>
                <a:cs typeface="Times New Roman" panose="02020603050405020304" pitchFamily="18" charset="0"/>
              </a:rPr>
              <a:t>, ϴ</a:t>
            </a:r>
            <a:r>
              <a:rPr lang="en-US" sz="1800" b="1" baseline="30000" dirty="0">
                <a:latin typeface="Aptos" panose="020B0004020202020204" pitchFamily="34" charset="0"/>
                <a:cs typeface="Times New Roman" panose="02020603050405020304" pitchFamily="18" charset="0"/>
              </a:rPr>
              <a:t>(2) ∈ ℝ10x11  </a:t>
            </a:r>
            <a:r>
              <a:rPr lang="en-US" sz="1800" b="1" dirty="0">
                <a:latin typeface="Aptos" panose="020B0004020202020204" pitchFamily="34" charset="0"/>
                <a:cs typeface="Times New Roman" panose="02020603050405020304" pitchFamily="18" charset="0"/>
              </a:rPr>
              <a:t> , ϴ</a:t>
            </a:r>
            <a:r>
              <a:rPr lang="en-US" sz="1800" b="1" baseline="30000" dirty="0">
                <a:latin typeface="Aptos" panose="020B0004020202020204" pitchFamily="34" charset="0"/>
                <a:cs typeface="Times New Roman" panose="02020603050405020304" pitchFamily="18" charset="0"/>
              </a:rPr>
              <a:t>(3)  </a:t>
            </a:r>
            <a:r>
              <a:rPr lang="en-US" sz="1800" b="1" dirty="0">
                <a:latin typeface="Aptos" panose="020B0004020202020204" pitchFamily="34" charset="0"/>
                <a:ea typeface="Cambria Math" panose="02040503050406030204" pitchFamily="18" charset="0"/>
                <a:cs typeface="Times New Roman" panose="02020603050405020304" pitchFamily="18" charset="0"/>
              </a:rPr>
              <a:t>∈ ℝ</a:t>
            </a:r>
            <a:r>
              <a:rPr lang="en-US" sz="1800" b="1" baseline="30000" dirty="0">
                <a:latin typeface="Aptos" panose="020B0004020202020204" pitchFamily="34" charset="0"/>
                <a:ea typeface="Cambria Math" panose="02040503050406030204" pitchFamily="18" charset="0"/>
                <a:cs typeface="Times New Roman" panose="02020603050405020304" pitchFamily="18" charset="0"/>
              </a:rPr>
              <a:t>1x11 </a:t>
            </a:r>
          </a:p>
          <a:p>
            <a:pPr marL="0" indent="0">
              <a:buNone/>
            </a:pPr>
            <a:r>
              <a:rPr lang="en-US" sz="1800" dirty="0">
                <a:latin typeface="Aptos" panose="020B0004020202020204" pitchFamily="34" charset="0"/>
                <a:cs typeface="Times New Roman" panose="02020603050405020304" pitchFamily="18" charset="0"/>
              </a:rPr>
              <a:t> </a:t>
            </a:r>
            <a:r>
              <a:rPr lang="en-US" sz="1800" b="1" dirty="0">
                <a:latin typeface="Aptos" panose="020B0004020202020204" pitchFamily="34" charset="0"/>
                <a:cs typeface="Times New Roman" panose="02020603050405020304" pitchFamily="18" charset="0"/>
              </a:rPr>
              <a:t>D</a:t>
            </a:r>
            <a:r>
              <a:rPr lang="en-US" sz="1800" b="1" baseline="30000" dirty="0">
                <a:latin typeface="Aptos" panose="020B0004020202020204" pitchFamily="34" charset="0"/>
                <a:cs typeface="Times New Roman" panose="02020603050405020304" pitchFamily="18" charset="0"/>
              </a:rPr>
              <a:t>(1) </a:t>
            </a:r>
            <a:r>
              <a:rPr lang="en-US" sz="1800" b="1" dirty="0">
                <a:latin typeface="Aptos" panose="020B0004020202020204" pitchFamily="34" charset="0"/>
                <a:ea typeface="Cambria Math" panose="02040503050406030204" pitchFamily="18" charset="0"/>
                <a:cs typeface="Times New Roman" panose="02020603050405020304" pitchFamily="18" charset="0"/>
              </a:rPr>
              <a:t>∈ ℝ</a:t>
            </a:r>
            <a:r>
              <a:rPr lang="en-US" sz="1800" b="1" baseline="30000" dirty="0">
                <a:latin typeface="Aptos" panose="020B0004020202020204" pitchFamily="34" charset="0"/>
                <a:ea typeface="Cambria Math" panose="02040503050406030204" pitchFamily="18" charset="0"/>
                <a:cs typeface="Times New Roman" panose="02020603050405020304" pitchFamily="18" charset="0"/>
              </a:rPr>
              <a:t>10x11  </a:t>
            </a:r>
            <a:r>
              <a:rPr lang="en-US" sz="1800" b="1" dirty="0">
                <a:latin typeface="Aptos" panose="020B0004020202020204" pitchFamily="34" charset="0"/>
                <a:ea typeface="Cambria Math" panose="02040503050406030204" pitchFamily="18" charset="0"/>
                <a:cs typeface="Times New Roman" panose="02020603050405020304" pitchFamily="18" charset="0"/>
              </a:rPr>
              <a:t> , </a:t>
            </a:r>
            <a:r>
              <a:rPr lang="en-US" sz="1800" b="1" dirty="0">
                <a:latin typeface="Aptos" panose="020B0004020202020204" pitchFamily="34" charset="0"/>
                <a:cs typeface="Times New Roman" panose="02020603050405020304" pitchFamily="18" charset="0"/>
              </a:rPr>
              <a:t>D</a:t>
            </a:r>
            <a:r>
              <a:rPr lang="en-US" sz="1800" b="1" baseline="30000" dirty="0">
                <a:latin typeface="Aptos" panose="020B0004020202020204" pitchFamily="34" charset="0"/>
                <a:cs typeface="Times New Roman" panose="02020603050405020304" pitchFamily="18" charset="0"/>
              </a:rPr>
              <a:t>(2) </a:t>
            </a:r>
            <a:r>
              <a:rPr lang="en-US" sz="1800" b="1" dirty="0">
                <a:latin typeface="Aptos" panose="020B0004020202020204" pitchFamily="34" charset="0"/>
                <a:ea typeface="Cambria Math" panose="02040503050406030204" pitchFamily="18" charset="0"/>
                <a:cs typeface="Times New Roman" panose="02020603050405020304" pitchFamily="18" charset="0"/>
              </a:rPr>
              <a:t>∈ ℝ</a:t>
            </a:r>
            <a:r>
              <a:rPr lang="en-US" sz="1800" b="1" baseline="30000" dirty="0">
                <a:latin typeface="Aptos" panose="020B0004020202020204" pitchFamily="34" charset="0"/>
                <a:ea typeface="Cambria Math" panose="02040503050406030204" pitchFamily="18" charset="0"/>
                <a:cs typeface="Times New Roman" panose="02020603050405020304" pitchFamily="18" charset="0"/>
              </a:rPr>
              <a:t>10x11 </a:t>
            </a:r>
            <a:r>
              <a:rPr lang="en-US" sz="1800" b="1" dirty="0">
                <a:latin typeface="Aptos" panose="020B0004020202020204" pitchFamily="34" charset="0"/>
                <a:ea typeface="Cambria Math" panose="02040503050406030204" pitchFamily="18" charset="0"/>
                <a:cs typeface="Times New Roman" panose="02020603050405020304" pitchFamily="18" charset="0"/>
              </a:rPr>
              <a:t> ,</a:t>
            </a:r>
            <a:r>
              <a:rPr lang="en-US" sz="1800" b="1" dirty="0">
                <a:latin typeface="Aptos" panose="020B0004020202020204" pitchFamily="34" charset="0"/>
                <a:cs typeface="Times New Roman" panose="02020603050405020304" pitchFamily="18" charset="0"/>
              </a:rPr>
              <a:t> D</a:t>
            </a:r>
            <a:r>
              <a:rPr lang="en-US" sz="1800" b="1" baseline="30000" dirty="0">
                <a:latin typeface="Aptos" panose="020B0004020202020204" pitchFamily="34" charset="0"/>
                <a:cs typeface="Times New Roman" panose="02020603050405020304" pitchFamily="18" charset="0"/>
              </a:rPr>
              <a:t>(3) </a:t>
            </a:r>
            <a:r>
              <a:rPr lang="en-US" sz="1800" b="1" dirty="0">
                <a:latin typeface="Aptos" panose="020B0004020202020204" pitchFamily="34" charset="0"/>
                <a:ea typeface="Cambria Math" panose="02040503050406030204" pitchFamily="18" charset="0"/>
                <a:cs typeface="Times New Roman" panose="02020603050405020304" pitchFamily="18" charset="0"/>
              </a:rPr>
              <a:t>∈ ℝ</a:t>
            </a:r>
            <a:r>
              <a:rPr lang="en-US" sz="1800" b="1" baseline="30000" dirty="0">
                <a:latin typeface="Aptos" panose="020B0004020202020204" pitchFamily="34" charset="0"/>
                <a:ea typeface="Cambria Math" panose="02040503050406030204" pitchFamily="18" charset="0"/>
                <a:cs typeface="Times New Roman" panose="02020603050405020304" pitchFamily="18" charset="0"/>
              </a:rPr>
              <a:t>1x11 </a:t>
            </a:r>
          </a:p>
          <a:p>
            <a:pPr marL="0" indent="0">
              <a:buNone/>
            </a:pPr>
            <a:r>
              <a:rPr lang="en-US" sz="1800" dirty="0">
                <a:latin typeface="Aptos" panose="020B0004020202020204" pitchFamily="34" charset="0"/>
                <a:ea typeface="Cambria Math" panose="02040503050406030204" pitchFamily="18" charset="0"/>
                <a:cs typeface="Times New Roman" panose="02020603050405020304" pitchFamily="18" charset="0"/>
              </a:rPr>
              <a:t>Take all elements of </a:t>
            </a:r>
            <a:r>
              <a:rPr lang="en-US" sz="1800" baseline="30000" dirty="0">
                <a:latin typeface="Aptos" panose="020B0004020202020204" pitchFamily="34" charset="0"/>
                <a:ea typeface="Cambria Math" panose="02040503050406030204" pitchFamily="18" charset="0"/>
                <a:cs typeface="Times New Roman" panose="02020603050405020304" pitchFamily="18" charset="0"/>
              </a:rPr>
              <a:t>(</a:t>
            </a:r>
            <a:r>
              <a:rPr lang="en-US" sz="1800" dirty="0">
                <a:latin typeface="Aptos" panose="020B0004020202020204" pitchFamily="34" charset="0"/>
                <a:cs typeface="Times New Roman" panose="02020603050405020304" pitchFamily="18" charset="0"/>
              </a:rPr>
              <a:t>ϴ</a:t>
            </a:r>
            <a:r>
              <a:rPr lang="en-US" sz="1800" baseline="30000" dirty="0">
                <a:latin typeface="Aptos" panose="020B0004020202020204" pitchFamily="34" charset="0"/>
                <a:cs typeface="Times New Roman" panose="02020603050405020304" pitchFamily="18" charset="0"/>
              </a:rPr>
              <a:t>(1) </a:t>
            </a:r>
            <a:r>
              <a:rPr lang="en-US" sz="1800" dirty="0">
                <a:latin typeface="Aptos" panose="020B0004020202020204" pitchFamily="34" charset="0"/>
                <a:cs typeface="Times New Roman" panose="02020603050405020304" pitchFamily="18" charset="0"/>
              </a:rPr>
              <a:t>, ϴ</a:t>
            </a:r>
            <a:r>
              <a:rPr lang="en-US" sz="1800" baseline="30000" dirty="0">
                <a:latin typeface="Aptos" panose="020B0004020202020204" pitchFamily="34" charset="0"/>
                <a:cs typeface="Times New Roman" panose="02020603050405020304" pitchFamily="18" charset="0"/>
              </a:rPr>
              <a:t>(2) </a:t>
            </a:r>
            <a:r>
              <a:rPr lang="en-US" sz="1800" dirty="0">
                <a:latin typeface="Aptos" panose="020B0004020202020204" pitchFamily="34" charset="0"/>
                <a:cs typeface="Times New Roman" panose="02020603050405020304" pitchFamily="18" charset="0"/>
              </a:rPr>
              <a:t> , ϴ</a:t>
            </a:r>
            <a:r>
              <a:rPr lang="en-US" sz="1800" baseline="30000" dirty="0">
                <a:latin typeface="Aptos" panose="020B0004020202020204" pitchFamily="34" charset="0"/>
                <a:cs typeface="Times New Roman" panose="02020603050405020304" pitchFamily="18" charset="0"/>
              </a:rPr>
              <a:t>(3</a:t>
            </a:r>
            <a:r>
              <a:rPr lang="en-US" sz="1800" dirty="0">
                <a:latin typeface="Aptos" panose="020B0004020202020204" pitchFamily="34" charset="0"/>
                <a:cs typeface="Times New Roman" panose="02020603050405020304" pitchFamily="18" charset="0"/>
              </a:rPr>
              <a:t>)  and convert to vector and store in thetaVec</a:t>
            </a:r>
          </a:p>
          <a:p>
            <a:pPr marL="0" indent="0">
              <a:buNone/>
            </a:pPr>
            <a:r>
              <a:rPr lang="en-US" sz="1800" dirty="0">
                <a:latin typeface="Aptos" panose="020B0004020202020204" pitchFamily="34" charset="0"/>
                <a:cs typeface="Times New Roman" panose="02020603050405020304" pitchFamily="18" charset="0"/>
              </a:rPr>
              <a:t>thetaVec = [Theta1(:), Theta2( : ) , Theta3(: ) ];</a:t>
            </a:r>
          </a:p>
          <a:p>
            <a:pPr marL="0" indent="0">
              <a:buNone/>
            </a:pPr>
            <a:r>
              <a:rPr lang="en-US" sz="1800" dirty="0">
                <a:latin typeface="Aptos" panose="020B0004020202020204" pitchFamily="34" charset="0"/>
                <a:cs typeface="Times New Roman" panose="02020603050405020304" pitchFamily="18" charset="0"/>
              </a:rPr>
              <a:t>Dvec = [D1(:) ; D2(:) ;D3(:) ];</a:t>
            </a:r>
          </a:p>
          <a:p>
            <a:pPr marL="0" indent="0">
              <a:buNone/>
            </a:pPr>
            <a:r>
              <a:rPr lang="en-US" sz="1800" dirty="0">
                <a:latin typeface="Aptos" panose="020B0004020202020204" pitchFamily="34" charset="0"/>
                <a:cs typeface="Times New Roman" panose="02020603050405020304" pitchFamily="18" charset="0"/>
              </a:rPr>
              <a:t>You can also reshape and roll back to matrices:</a:t>
            </a:r>
          </a:p>
          <a:p>
            <a:pPr marL="0" indent="0">
              <a:buNone/>
            </a:pPr>
            <a:r>
              <a:rPr lang="en-US" sz="1800" dirty="0">
                <a:latin typeface="Aptos" panose="020B0004020202020204" pitchFamily="34" charset="0"/>
                <a:cs typeface="Times New Roman" panose="02020603050405020304" pitchFamily="18" charset="0"/>
              </a:rPr>
              <a:t>Theta1 = reshape((thetaVec(1:110), 10, 11);</a:t>
            </a:r>
          </a:p>
          <a:p>
            <a:pPr marL="0" indent="0">
              <a:buNone/>
            </a:pPr>
            <a:r>
              <a:rPr lang="en-US" sz="1800" dirty="0">
                <a:latin typeface="Aptos" panose="020B0004020202020204" pitchFamily="34" charset="0"/>
                <a:cs typeface="Times New Roman" panose="02020603050405020304" pitchFamily="18" charset="0"/>
              </a:rPr>
              <a:t>Theta2 = reshape((thetaVec(111:220), 10, 11);</a:t>
            </a:r>
          </a:p>
          <a:p>
            <a:pPr marL="0" indent="0">
              <a:buNone/>
            </a:pPr>
            <a:r>
              <a:rPr lang="en-US" sz="1800" dirty="0">
                <a:latin typeface="Aptos" panose="020B0004020202020204" pitchFamily="34" charset="0"/>
                <a:cs typeface="Times New Roman" panose="02020603050405020304" pitchFamily="18" charset="0"/>
              </a:rPr>
              <a:t>Theta3 = reshape((thetaVec(221:230), 1, 11);</a:t>
            </a:r>
          </a:p>
          <a:p>
            <a:pPr marL="0" indent="0">
              <a:buNone/>
            </a:pPr>
            <a:endParaRPr lang="en-US" sz="1800" dirty="0">
              <a:latin typeface="Aptos" panose="020B0004020202020204" pitchFamily="34" charset="0"/>
              <a:cs typeface="Times New Roman" panose="02020603050405020304" pitchFamily="18" charset="0"/>
            </a:endParaRPr>
          </a:p>
          <a:p>
            <a:pPr marL="0" indent="0">
              <a:buNone/>
            </a:pPr>
            <a:endParaRPr lang="en-US" sz="1800" dirty="0"/>
          </a:p>
        </p:txBody>
      </p:sp>
      <p:sp>
        <p:nvSpPr>
          <p:cNvPr id="6" name="TextBox 5">
            <a:extLst>
              <a:ext uri="{FF2B5EF4-FFF2-40B4-BE49-F238E27FC236}">
                <a16:creationId xmlns:a16="http://schemas.microsoft.com/office/drawing/2014/main" id="{417A5C45-E3FF-2246-F76B-D44932FA80F0}"/>
              </a:ext>
            </a:extLst>
          </p:cNvPr>
          <p:cNvSpPr txBox="1"/>
          <p:nvPr/>
        </p:nvSpPr>
        <p:spPr>
          <a:xfrm>
            <a:off x="8469787" y="946810"/>
            <a:ext cx="3307743" cy="369332"/>
          </a:xfrm>
          <a:prstGeom prst="rect">
            <a:avLst/>
          </a:prstGeom>
          <a:noFill/>
        </p:spPr>
        <p:txBody>
          <a:bodyPr wrap="square" rtlCol="0">
            <a:spAutoFit/>
          </a:bodyPr>
          <a:lstStyle/>
          <a:p>
            <a:r>
              <a:rPr lang="en-US" dirty="0"/>
              <a:t>Last layer =1 unit output</a:t>
            </a:r>
          </a:p>
        </p:txBody>
      </p:sp>
      <p:pic>
        <p:nvPicPr>
          <p:cNvPr id="8" name="Picture 7">
            <a:extLst>
              <a:ext uri="{FF2B5EF4-FFF2-40B4-BE49-F238E27FC236}">
                <a16:creationId xmlns:a16="http://schemas.microsoft.com/office/drawing/2014/main" id="{04606D4F-25EF-F8CB-F063-2CAC5B9FC059}"/>
              </a:ext>
            </a:extLst>
          </p:cNvPr>
          <p:cNvPicPr>
            <a:picLocks noChangeAspect="1"/>
          </p:cNvPicPr>
          <p:nvPr/>
        </p:nvPicPr>
        <p:blipFill>
          <a:blip r:embed="rId2"/>
          <a:stretch>
            <a:fillRect/>
          </a:stretch>
        </p:blipFill>
        <p:spPr>
          <a:xfrm>
            <a:off x="8880513" y="1411268"/>
            <a:ext cx="2724747" cy="1872951"/>
          </a:xfrm>
          <a:prstGeom prst="rect">
            <a:avLst/>
          </a:prstGeom>
        </p:spPr>
      </p:pic>
      <p:sp>
        <p:nvSpPr>
          <p:cNvPr id="9" name="TextBox 8">
            <a:extLst>
              <a:ext uri="{FF2B5EF4-FFF2-40B4-BE49-F238E27FC236}">
                <a16:creationId xmlns:a16="http://schemas.microsoft.com/office/drawing/2014/main" id="{15F3A666-C024-59FB-073F-31A225B491E3}"/>
              </a:ext>
            </a:extLst>
          </p:cNvPr>
          <p:cNvSpPr txBox="1"/>
          <p:nvPr/>
        </p:nvSpPr>
        <p:spPr>
          <a:xfrm>
            <a:off x="6162370" y="4162697"/>
            <a:ext cx="3997235" cy="1477328"/>
          </a:xfrm>
          <a:prstGeom prst="rect">
            <a:avLst/>
          </a:prstGeom>
          <a:noFill/>
        </p:spPr>
        <p:txBody>
          <a:bodyPr wrap="square" rtlCol="0">
            <a:spAutoFit/>
          </a:bodyPr>
          <a:lstStyle/>
          <a:p>
            <a:r>
              <a:rPr lang="en-US" dirty="0"/>
              <a:t>Reshape 10X11 = 110 take this and reshape to matrix.  Same to other two vectors too.</a:t>
            </a:r>
          </a:p>
          <a:p>
            <a:r>
              <a:rPr lang="en-US" dirty="0"/>
              <a:t>Second: 110 +110 = 220</a:t>
            </a:r>
          </a:p>
          <a:p>
            <a:r>
              <a:rPr lang="en-US" dirty="0"/>
              <a:t>Third : 221+ 11 = 231</a:t>
            </a:r>
          </a:p>
        </p:txBody>
      </p:sp>
    </p:spTree>
    <p:extLst>
      <p:ext uri="{BB962C8B-B14F-4D97-AF65-F5344CB8AC3E}">
        <p14:creationId xmlns:p14="http://schemas.microsoft.com/office/powerpoint/2010/main" val="8109422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63A64-B1DA-0C37-968D-603EEDF0CF27}"/>
              </a:ext>
            </a:extLst>
          </p:cNvPr>
          <p:cNvSpPr>
            <a:spLocks noGrp="1"/>
          </p:cNvSpPr>
          <p:nvPr>
            <p:ph type="title"/>
          </p:nvPr>
        </p:nvSpPr>
        <p:spPr>
          <a:xfrm>
            <a:off x="838200" y="201353"/>
            <a:ext cx="10515600" cy="566692"/>
          </a:xfrm>
        </p:spPr>
        <p:txBody>
          <a:bodyPr>
            <a:normAutofit fontScale="90000"/>
          </a:bodyPr>
          <a:lstStyle/>
          <a:p>
            <a:pPr algn="ctr"/>
            <a:r>
              <a:rPr lang="en-US" dirty="0"/>
              <a:t> </a:t>
            </a:r>
            <a:r>
              <a:rPr lang="en-US" sz="2400" dirty="0">
                <a:latin typeface="Arial Black" panose="020B0A04020102020204" pitchFamily="34" charset="0"/>
              </a:rPr>
              <a:t>A quick Octave demo</a:t>
            </a:r>
          </a:p>
        </p:txBody>
      </p:sp>
      <p:sp>
        <p:nvSpPr>
          <p:cNvPr id="10" name="Content Placeholder 9">
            <a:extLst>
              <a:ext uri="{FF2B5EF4-FFF2-40B4-BE49-F238E27FC236}">
                <a16:creationId xmlns:a16="http://schemas.microsoft.com/office/drawing/2014/main" id="{A15FA018-A3C7-568E-3A3C-AEF0D0E6CF9B}"/>
              </a:ext>
            </a:extLst>
          </p:cNvPr>
          <p:cNvSpPr>
            <a:spLocks noGrp="1"/>
          </p:cNvSpPr>
          <p:nvPr>
            <p:ph idx="1"/>
          </p:nvPr>
        </p:nvSpPr>
        <p:spPr>
          <a:xfrm>
            <a:off x="838200" y="907576"/>
            <a:ext cx="10515600" cy="5269387"/>
          </a:xfrm>
        </p:spPr>
        <p:txBody>
          <a:bodyPr>
            <a:normAutofit/>
          </a:bodyPr>
          <a:lstStyle/>
          <a:p>
            <a:r>
              <a:rPr lang="en-US" sz="1800" dirty="0">
                <a:latin typeface="Times New Roman" panose="02020603050405020304" pitchFamily="18" charset="0"/>
                <a:cs typeface="Times New Roman" panose="02020603050405020304" pitchFamily="18" charset="0"/>
              </a:rPr>
              <a:t>Using GNU Octave, version 3.2.4</a:t>
            </a:r>
          </a:p>
          <a:p>
            <a:r>
              <a:rPr lang="en-US" sz="1800" dirty="0">
                <a:latin typeface="Times New Roman" panose="02020603050405020304" pitchFamily="18" charset="0"/>
                <a:cs typeface="Times New Roman" panose="02020603050405020304" pitchFamily="18" charset="0"/>
              </a:rPr>
              <a:t>Copyright ( C ) 2009 John W. Eaton and others.</a:t>
            </a:r>
          </a:p>
          <a:p>
            <a:endParaRPr lang="en-US" sz="1800" dirty="0">
              <a:latin typeface="Times New Roman" panose="02020603050405020304" pitchFamily="18" charset="0"/>
              <a:cs typeface="Times New Roman" panose="02020603050405020304" pitchFamily="18" charset="0"/>
            </a:endParaRPr>
          </a:p>
        </p:txBody>
      </p:sp>
      <p:pic>
        <p:nvPicPr>
          <p:cNvPr id="11" name="Content Placeholder 4">
            <a:extLst>
              <a:ext uri="{FF2B5EF4-FFF2-40B4-BE49-F238E27FC236}">
                <a16:creationId xmlns:a16="http://schemas.microsoft.com/office/drawing/2014/main" id="{655BBB2A-1A52-BAF6-2DC1-6CEF31820555}"/>
              </a:ext>
            </a:extLst>
          </p:cNvPr>
          <p:cNvPicPr>
            <a:picLocks noChangeAspect="1"/>
          </p:cNvPicPr>
          <p:nvPr/>
        </p:nvPicPr>
        <p:blipFill>
          <a:blip r:embed="rId2"/>
          <a:stretch>
            <a:fillRect/>
          </a:stretch>
        </p:blipFill>
        <p:spPr>
          <a:xfrm>
            <a:off x="661894" y="1995730"/>
            <a:ext cx="9931910" cy="4159464"/>
          </a:xfrm>
          <a:prstGeom prst="rect">
            <a:avLst/>
          </a:prstGeom>
        </p:spPr>
      </p:pic>
    </p:spTree>
    <p:extLst>
      <p:ext uri="{BB962C8B-B14F-4D97-AF65-F5344CB8AC3E}">
        <p14:creationId xmlns:p14="http://schemas.microsoft.com/office/powerpoint/2010/main" val="28176635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803C-9B9C-A238-DE6B-D3D69E82FB09}"/>
              </a:ext>
            </a:extLst>
          </p:cNvPr>
          <p:cNvSpPr>
            <a:spLocks noGrp="1"/>
          </p:cNvSpPr>
          <p:nvPr>
            <p:ph type="title"/>
          </p:nvPr>
        </p:nvSpPr>
        <p:spPr>
          <a:xfrm>
            <a:off x="838200" y="365125"/>
            <a:ext cx="10515600" cy="658457"/>
          </a:xfrm>
        </p:spPr>
        <p:txBody>
          <a:bodyPr>
            <a:normAutofit/>
          </a:bodyPr>
          <a:lstStyle/>
          <a:p>
            <a:pPr algn="ctr"/>
            <a:r>
              <a:rPr lang="en-US" sz="2400" dirty="0">
                <a:latin typeface="Times New Roman" panose="02020603050405020304" pitchFamily="18" charset="0"/>
                <a:cs typeface="Times New Roman" panose="02020603050405020304" pitchFamily="18" charset="0"/>
              </a:rPr>
              <a:t>Convert Vector back to matrices</a:t>
            </a:r>
            <a:endParaRPr lang="en-US" sz="2400" dirty="0"/>
          </a:p>
        </p:txBody>
      </p:sp>
      <p:sp>
        <p:nvSpPr>
          <p:cNvPr id="3" name="Content Placeholder 2">
            <a:extLst>
              <a:ext uri="{FF2B5EF4-FFF2-40B4-BE49-F238E27FC236}">
                <a16:creationId xmlns:a16="http://schemas.microsoft.com/office/drawing/2014/main" id="{0701B656-5D62-AD96-37A9-E976C0988906}"/>
              </a:ext>
            </a:extLst>
          </p:cNvPr>
          <p:cNvSpPr>
            <a:spLocks noGrp="1"/>
          </p:cNvSpPr>
          <p:nvPr>
            <p:ph idx="1"/>
          </p:nvPr>
        </p:nvSpPr>
        <p:spPr>
          <a:xfrm>
            <a:off x="918449" y="1253331"/>
            <a:ext cx="10515600" cy="4351338"/>
          </a:xfrm>
        </p:spPr>
        <p:txBody>
          <a:bodyPr/>
          <a:lstStyle/>
          <a:p>
            <a:pPr marL="0" indent="0">
              <a:buNone/>
            </a:pPr>
            <a:r>
              <a:rPr lang="en-US" dirty="0"/>
              <a:t>At command line: &gt;&gt;&gt; PS1(‘&gt;&gt;’)Type: Theta1 = ones(10, 11) and return  </a:t>
            </a:r>
          </a:p>
        </p:txBody>
      </p:sp>
      <p:pic>
        <p:nvPicPr>
          <p:cNvPr id="9" name="Picture 8">
            <a:extLst>
              <a:ext uri="{FF2B5EF4-FFF2-40B4-BE49-F238E27FC236}">
                <a16:creationId xmlns:a16="http://schemas.microsoft.com/office/drawing/2014/main" id="{9508C9EB-4937-A17E-EBCE-3C657A8D40BD}"/>
              </a:ext>
            </a:extLst>
          </p:cNvPr>
          <p:cNvPicPr>
            <a:picLocks noChangeAspect="1"/>
          </p:cNvPicPr>
          <p:nvPr/>
        </p:nvPicPr>
        <p:blipFill>
          <a:blip r:embed="rId2"/>
          <a:stretch>
            <a:fillRect/>
          </a:stretch>
        </p:blipFill>
        <p:spPr>
          <a:xfrm>
            <a:off x="1239101" y="1721621"/>
            <a:ext cx="5878205" cy="2020129"/>
          </a:xfrm>
          <a:prstGeom prst="rect">
            <a:avLst/>
          </a:prstGeom>
        </p:spPr>
      </p:pic>
      <p:pic>
        <p:nvPicPr>
          <p:cNvPr id="13" name="Picture 12">
            <a:extLst>
              <a:ext uri="{FF2B5EF4-FFF2-40B4-BE49-F238E27FC236}">
                <a16:creationId xmlns:a16="http://schemas.microsoft.com/office/drawing/2014/main" id="{423963AF-355B-EFC8-EF9D-C4B4A41BFD98}"/>
              </a:ext>
            </a:extLst>
          </p:cNvPr>
          <p:cNvPicPr>
            <a:picLocks noChangeAspect="1"/>
          </p:cNvPicPr>
          <p:nvPr/>
        </p:nvPicPr>
        <p:blipFill>
          <a:blip r:embed="rId3"/>
          <a:stretch>
            <a:fillRect/>
          </a:stretch>
        </p:blipFill>
        <p:spPr>
          <a:xfrm>
            <a:off x="1239101" y="3806156"/>
            <a:ext cx="5878205" cy="1862919"/>
          </a:xfrm>
          <a:prstGeom prst="rect">
            <a:avLst/>
          </a:prstGeom>
        </p:spPr>
      </p:pic>
    </p:spTree>
    <p:extLst>
      <p:ext uri="{BB962C8B-B14F-4D97-AF65-F5344CB8AC3E}">
        <p14:creationId xmlns:p14="http://schemas.microsoft.com/office/powerpoint/2010/main" val="29781267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4193-53DA-1A4A-8B4E-E0CCCBADF561}"/>
              </a:ext>
            </a:extLst>
          </p:cNvPr>
          <p:cNvSpPr>
            <a:spLocks noGrp="1"/>
          </p:cNvSpPr>
          <p:nvPr>
            <p:ph type="title"/>
          </p:nvPr>
        </p:nvSpPr>
        <p:spPr>
          <a:xfrm>
            <a:off x="838200" y="138789"/>
            <a:ext cx="10515600" cy="467387"/>
          </a:xfrm>
        </p:spPr>
        <p:txBody>
          <a:bodyPr>
            <a:normAutofit/>
          </a:bodyPr>
          <a:lstStyle/>
          <a:p>
            <a:pPr algn="ctr"/>
            <a:r>
              <a:rPr lang="en-US" sz="2400" dirty="0">
                <a:latin typeface="Arial Black" panose="020B0A04020102020204" pitchFamily="34" charset="0"/>
              </a:rPr>
              <a:t>Demo</a:t>
            </a:r>
          </a:p>
        </p:txBody>
      </p:sp>
      <p:sp>
        <p:nvSpPr>
          <p:cNvPr id="3" name="Content Placeholder 2">
            <a:extLst>
              <a:ext uri="{FF2B5EF4-FFF2-40B4-BE49-F238E27FC236}">
                <a16:creationId xmlns:a16="http://schemas.microsoft.com/office/drawing/2014/main" id="{C9CA12E7-97EF-AC00-D8C9-0ED34A5518D8}"/>
              </a:ext>
            </a:extLst>
          </p:cNvPr>
          <p:cNvSpPr>
            <a:spLocks noGrp="1"/>
          </p:cNvSpPr>
          <p:nvPr>
            <p:ph idx="1"/>
          </p:nvPr>
        </p:nvSpPr>
        <p:spPr>
          <a:xfrm>
            <a:off x="838200" y="851513"/>
            <a:ext cx="10369943" cy="5934059"/>
          </a:xfrm>
        </p:spPr>
        <p:txBody>
          <a:bodyPr>
            <a:noAutofit/>
          </a:bodyPr>
          <a:lstStyle/>
          <a:p>
            <a:pPr marL="0" indent="0">
              <a:buNone/>
            </a:pPr>
            <a:r>
              <a:rPr lang="en-US" sz="2000" dirty="0">
                <a:latin typeface="Times New Roman" panose="02020603050405020304" pitchFamily="18" charset="0"/>
                <a:cs typeface="Times New Roman" panose="02020603050405020304" pitchFamily="18" charset="0"/>
              </a:rPr>
              <a:t>&gt;&gt; Theta1 =  ones(10,11)</a:t>
            </a:r>
          </a:p>
          <a:p>
            <a:pPr marL="0" indent="0">
              <a:buNone/>
            </a:pPr>
            <a:r>
              <a:rPr lang="en-US" sz="2000" dirty="0">
                <a:latin typeface="Times New Roman" panose="02020603050405020304" pitchFamily="18" charset="0"/>
                <a:cs typeface="Times New Roman" panose="02020603050405020304" pitchFamily="18" charset="0"/>
              </a:rPr>
              <a:t>&gt;&gt; Theta2 = 2*ones(10,11)</a:t>
            </a:r>
          </a:p>
          <a:p>
            <a:pPr marL="0" indent="0">
              <a:buNone/>
            </a:pPr>
            <a:r>
              <a:rPr lang="en-US" sz="2000" dirty="0">
                <a:latin typeface="Times New Roman" panose="02020603050405020304" pitchFamily="18" charset="0"/>
                <a:cs typeface="Times New Roman" panose="02020603050405020304" pitchFamily="18" charset="0"/>
              </a:rPr>
              <a:t>&gt;&gt; Theta3 = 3*ones(1,11)</a:t>
            </a:r>
          </a:p>
          <a:p>
            <a:pPr marL="0" indent="0">
              <a:buNone/>
            </a:pPr>
            <a:r>
              <a:rPr lang="en-US" sz="2000" dirty="0"/>
              <a:t>flatten the arrays vertically using </a:t>
            </a:r>
            <a:r>
              <a:rPr lang="en-US" sz="2000" dirty="0">
                <a:latin typeface="Arial Black" panose="020B0A04020102020204" pitchFamily="34" charset="0"/>
              </a:rPr>
              <a:t>thetaVec = [Theta1(:); Theta2(:); Theta3(:)];</a:t>
            </a:r>
            <a:r>
              <a:rPr lang="en-US" sz="2000" dirty="0"/>
              <a:t> or keep them separate in a </a:t>
            </a:r>
            <a:r>
              <a:rPr lang="en-US" sz="2000" b="1" dirty="0"/>
              <a:t>cell array</a:t>
            </a:r>
            <a:r>
              <a:rPr lang="en-US" sz="2000" dirty="0"/>
              <a:t>.</a:t>
            </a:r>
            <a:endParaRPr lang="en-US" sz="2000" dirty="0">
              <a:latin typeface="Arial Black" panose="020B0A04020102020204" pitchFamily="34" charset="0"/>
              <a:cs typeface="Times New Roman" panose="02020603050405020304" pitchFamily="18" charset="0"/>
            </a:endParaRPr>
          </a:p>
          <a:p>
            <a:pPr marL="0" indent="0">
              <a:buNone/>
            </a:pPr>
            <a:r>
              <a:rPr lang="en-US" sz="2000" dirty="0">
                <a:latin typeface="Arial Black" panose="020B0A04020102020204" pitchFamily="34" charset="0"/>
                <a:cs typeface="Times New Roman" panose="02020603050405020304" pitchFamily="18" charset="0"/>
              </a:rPr>
              <a:t>&gt;&gt; &gt;&gt;</a:t>
            </a:r>
            <a:r>
              <a:rPr lang="en-US" sz="2000" dirty="0">
                <a:latin typeface="Arial Black" panose="020B0A04020102020204" pitchFamily="34" charset="0"/>
              </a:rPr>
              <a:t> thetaVec = [Theta1(:); Theta2(:); Theta3(:)];</a:t>
            </a:r>
          </a:p>
          <a:p>
            <a:pPr marL="0" indent="0">
              <a:buNone/>
            </a:pPr>
            <a:r>
              <a:rPr lang="en-US" sz="2000" dirty="0"/>
              <a:t>Cell Array Storage: </a:t>
            </a:r>
          </a:p>
          <a:p>
            <a:pPr marL="0" indent="0">
              <a:buNone/>
            </a:pPr>
            <a:r>
              <a:rPr lang="en-US" sz="2000" dirty="0"/>
              <a:t>&gt;&gt; thetaVec = {Theta1, Theta2, Theta3};</a:t>
            </a:r>
          </a:p>
          <a:p>
            <a:pPr marL="0" indent="0">
              <a:buNone/>
            </a:pPr>
            <a:r>
              <a:rPr lang="en-US" sz="2000" dirty="0">
                <a:latin typeface="Times New Roman" panose="02020603050405020304" pitchFamily="18" charset="0"/>
                <a:cs typeface="Times New Roman" panose="02020603050405020304" pitchFamily="18" charset="0"/>
              </a:rPr>
              <a:t>thetaVec =</a:t>
            </a:r>
            <a:endParaRPr lang="en-US" dirty="0"/>
          </a:p>
          <a:p>
            <a:pPr marL="0" indent="0">
              <a:buNone/>
            </a:pPr>
            <a:r>
              <a:rPr lang="en-US" sz="2000" dirty="0"/>
              <a:t>{</a:t>
            </a:r>
          </a:p>
          <a:p>
            <a:pPr marL="0" indent="0">
              <a:buNone/>
            </a:pPr>
            <a:r>
              <a:rPr lang="en-US" sz="2000" dirty="0"/>
              <a:t>  [1,1] =   1   1   1   1   1   1   1   1   1   1   1</a:t>
            </a:r>
          </a:p>
          <a:p>
            <a:pPr marL="0" indent="0">
              <a:buNone/>
            </a:pPr>
            <a:r>
              <a:rPr lang="en-US" sz="2000" dirty="0"/>
              <a:t>  [1,2] =   2   2   2   2   2   2   2   2   2   2   2</a:t>
            </a:r>
          </a:p>
          <a:p>
            <a:pPr marL="0" indent="0">
              <a:buNone/>
            </a:pPr>
            <a:r>
              <a:rPr lang="en-US" sz="2000" dirty="0"/>
              <a:t>  [1,3] =   3   3   3   3   3   3   3   3   3   3   3</a:t>
            </a:r>
          </a:p>
          <a:p>
            <a:pPr marL="0" indent="0">
              <a:buNone/>
            </a:pPr>
            <a:r>
              <a:rPr lang="en-US" sz="2000" dirty="0"/>
              <a:t>}</a:t>
            </a:r>
          </a:p>
        </p:txBody>
      </p:sp>
    </p:spTree>
    <p:extLst>
      <p:ext uri="{BB962C8B-B14F-4D97-AF65-F5344CB8AC3E}">
        <p14:creationId xmlns:p14="http://schemas.microsoft.com/office/powerpoint/2010/main" val="30101331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391C9-9AC2-F06C-3434-9457F31068BE}"/>
              </a:ext>
            </a:extLst>
          </p:cNvPr>
          <p:cNvSpPr>
            <a:spLocks noGrp="1"/>
          </p:cNvSpPr>
          <p:nvPr>
            <p:ph type="title"/>
          </p:nvPr>
        </p:nvSpPr>
        <p:spPr>
          <a:xfrm>
            <a:off x="838200" y="365125"/>
            <a:ext cx="10515600" cy="929601"/>
          </a:xfrm>
        </p:spPr>
        <p:txBody>
          <a:bodyPr>
            <a:normAutofit/>
          </a:bodyPr>
          <a:lstStyle/>
          <a:p>
            <a:pPr algn="ctr"/>
            <a:r>
              <a:rPr lang="en-US" sz="2400" dirty="0">
                <a:latin typeface="Arial Black" panose="020B0A04020102020204" pitchFamily="34" charset="0"/>
              </a:rPr>
              <a:t>Gradient checking </a:t>
            </a:r>
          </a:p>
        </p:txBody>
      </p:sp>
      <p:sp>
        <p:nvSpPr>
          <p:cNvPr id="3" name="Content Placeholder 2">
            <a:extLst>
              <a:ext uri="{FF2B5EF4-FFF2-40B4-BE49-F238E27FC236}">
                <a16:creationId xmlns:a16="http://schemas.microsoft.com/office/drawing/2014/main" id="{C72C0A79-5E8F-5A2B-3B4C-5B111D27187C}"/>
              </a:ext>
            </a:extLst>
          </p:cNvPr>
          <p:cNvSpPr>
            <a:spLocks noGrp="1"/>
          </p:cNvSpPr>
          <p:nvPr>
            <p:ph idx="1"/>
          </p:nvPr>
        </p:nvSpPr>
        <p:spPr>
          <a:xfrm>
            <a:off x="838200" y="1195754"/>
            <a:ext cx="10515600" cy="4981209"/>
          </a:xfrm>
        </p:spPr>
        <p:txBody>
          <a:bodyPr>
            <a:normAutofit/>
          </a:bodyPr>
          <a:lstStyle/>
          <a:p>
            <a:r>
              <a:rPr lang="en-US" sz="2000" dirty="0">
                <a:latin typeface="Aptos" panose="020B0004020202020204" pitchFamily="34" charset="0"/>
                <a:cs typeface="Times New Roman" panose="02020603050405020304" pitchFamily="18" charset="0"/>
              </a:rPr>
              <a:t>There are some unsettled errors in the neural networks. Computing delta and others intermediate parameter will result In a calculation of cost function. So, the codes that you are writing for the derivatives indeed computing of the cost function accurately.</a:t>
            </a:r>
          </a:p>
          <a:p>
            <a:pPr marL="0" indent="0">
              <a:buNone/>
            </a:pPr>
            <a:endParaRPr lang="en-US" sz="2000" dirty="0">
              <a:latin typeface="Aptos" panose="020B0004020202020204" pitchFamily="34" charset="0"/>
              <a:cs typeface="Times New Roman" panose="02020603050405020304" pitchFamily="18" charset="0"/>
            </a:endParaRPr>
          </a:p>
          <a:p>
            <a:r>
              <a:rPr lang="en-US" sz="2000" dirty="0">
                <a:latin typeface="Arial Black" panose="020B0A04020102020204" pitchFamily="34" charset="0"/>
                <a:cs typeface="Times New Roman" panose="02020603050405020304" pitchFamily="18" charset="0"/>
              </a:rPr>
              <a:t>Numerical Estimation of Gradients</a:t>
            </a:r>
            <a:r>
              <a:rPr lang="en-US" sz="2000" dirty="0">
                <a:latin typeface="Aptos" panose="020B0004020202020204" pitchFamily="34" charset="0"/>
                <a:cs typeface="Times New Roman" panose="02020603050405020304" pitchFamily="18" charset="0"/>
              </a:rPr>
              <a:t>: Consider the J(</a:t>
            </a:r>
            <a:r>
              <a:rPr lang="el-GR" sz="2000" dirty="0">
                <a:latin typeface="Aptos" panose="020B0004020202020204" pitchFamily="34" charset="0"/>
                <a:cs typeface="Times New Roman" panose="02020603050405020304" pitchFamily="18" charset="0"/>
              </a:rPr>
              <a:t>ϴ</a:t>
            </a:r>
            <a:r>
              <a:rPr lang="en-US" sz="2000" dirty="0">
                <a:latin typeface="Aptos" panose="020B0004020202020204" pitchFamily="34" charset="0"/>
                <a:cs typeface="Times New Roman" panose="02020603050405020304" pitchFamily="18" charset="0"/>
              </a:rPr>
              <a:t> ) and some values and </a:t>
            </a:r>
            <a:r>
              <a:rPr lang="el-GR" sz="2000" dirty="0">
                <a:latin typeface="Aptos" panose="020B0004020202020204" pitchFamily="34" charset="0"/>
                <a:cs typeface="Times New Roman" panose="02020603050405020304" pitchFamily="18" charset="0"/>
              </a:rPr>
              <a:t>ϴ</a:t>
            </a:r>
            <a:r>
              <a:rPr lang="en-US" sz="2000" dirty="0">
                <a:latin typeface="Aptos" panose="020B0004020202020204" pitchFamily="34" charset="0"/>
                <a:cs typeface="Times New Roman" panose="02020603050405020304" pitchFamily="18" charset="0"/>
              </a:rPr>
              <a:t> is a raw data (</a:t>
            </a:r>
            <a:r>
              <a:rPr lang="el-GR" sz="2000" dirty="0">
                <a:latin typeface="Aptos" panose="020B0004020202020204" pitchFamily="34" charset="0"/>
                <a:cs typeface="Times New Roman" panose="02020603050405020304" pitchFamily="18" charset="0"/>
              </a:rPr>
              <a:t>ϴ</a:t>
            </a:r>
            <a:r>
              <a:rPr lang="en-US" sz="2000" dirty="0">
                <a:latin typeface="Aptos" panose="020B0004020202020204" pitchFamily="34" charset="0"/>
                <a:cs typeface="Times New Roman" panose="02020603050405020304" pitchFamily="18" charset="0"/>
              </a:rPr>
              <a:t> </a:t>
            </a:r>
            <a:r>
              <a:rPr lang="en-US" sz="2000" dirty="0">
                <a:latin typeface="Aptos" panose="020B0004020202020204" pitchFamily="34" charset="0"/>
                <a:ea typeface="Cambria Math" panose="02040503050406030204" pitchFamily="18" charset="0"/>
                <a:cs typeface="Times New Roman" panose="02020603050405020304" pitchFamily="18" charset="0"/>
              </a:rPr>
              <a:t>∈ ℝ ). The derivative is the slope of tangent to the curve. To estimate the derivatives, slope as tangent is used to approximation of the derivative and the secant line  with (</a:t>
            </a:r>
            <a:r>
              <a:rPr lang="el-GR" sz="2000" dirty="0">
                <a:latin typeface="Aptos" panose="020B0004020202020204" pitchFamily="34" charset="0"/>
                <a:cs typeface="Times New Roman" panose="02020603050405020304" pitchFamily="18" charset="0"/>
              </a:rPr>
              <a:t>ϴ</a:t>
            </a:r>
            <a:r>
              <a:rPr lang="en-US" sz="2000" dirty="0">
                <a:latin typeface="Aptos" panose="020B0004020202020204" pitchFamily="34" charset="0"/>
                <a:cs typeface="Times New Roman" panose="02020603050405020304" pitchFamily="18" charset="0"/>
              </a:rPr>
              <a:t> + </a:t>
            </a:r>
            <a:r>
              <a:rPr lang="el-GR" sz="2000" dirty="0">
                <a:latin typeface="Aptos" panose="020B0004020202020204" pitchFamily="34" charset="0"/>
                <a:ea typeface="Cambria Math" panose="02040503050406030204" pitchFamily="18" charset="0"/>
                <a:cs typeface="Times New Roman" panose="02020603050405020304" pitchFamily="18" charset="0"/>
              </a:rPr>
              <a:t>϶</a:t>
            </a:r>
            <a:r>
              <a:rPr lang="en-US" sz="2000" dirty="0">
                <a:latin typeface="Aptos" panose="020B0004020202020204" pitchFamily="34" charset="0"/>
                <a:ea typeface="Cambria Math" panose="02040503050406030204" pitchFamily="18" charset="0"/>
                <a:cs typeface="Times New Roman" panose="02020603050405020304" pitchFamily="18" charset="0"/>
              </a:rPr>
              <a:t> ) and (</a:t>
            </a:r>
            <a:r>
              <a:rPr lang="el-GR" sz="2000" dirty="0">
                <a:latin typeface="Aptos" panose="020B0004020202020204" pitchFamily="34" charset="0"/>
                <a:cs typeface="Times New Roman" panose="02020603050405020304" pitchFamily="18" charset="0"/>
              </a:rPr>
              <a:t>ϴ</a:t>
            </a:r>
            <a:r>
              <a:rPr lang="en-US" sz="2000" dirty="0">
                <a:latin typeface="Aptos" panose="020B0004020202020204" pitchFamily="34" charset="0"/>
                <a:cs typeface="Times New Roman" panose="02020603050405020304" pitchFamily="18" charset="0"/>
              </a:rPr>
              <a:t> - </a:t>
            </a:r>
            <a:r>
              <a:rPr lang="el-GR" sz="2000" dirty="0">
                <a:latin typeface="Aptos" panose="020B0004020202020204" pitchFamily="34" charset="0"/>
                <a:ea typeface="Cambria Math" panose="02040503050406030204" pitchFamily="18" charset="0"/>
                <a:cs typeface="Times New Roman" panose="02020603050405020304" pitchFamily="18" charset="0"/>
              </a:rPr>
              <a:t>϶</a:t>
            </a:r>
            <a:r>
              <a:rPr lang="en-US" sz="2000" dirty="0">
                <a:latin typeface="Aptos" panose="020B0004020202020204" pitchFamily="34" charset="0"/>
                <a:ea typeface="Cambria Math" panose="02040503050406030204" pitchFamily="18" charset="0"/>
                <a:cs typeface="Times New Roman" panose="02020603050405020304" pitchFamily="18" charset="0"/>
              </a:rPr>
              <a:t> )approach to tangent line from above and underneath of the curve and look at the vertical lines. So, this double check makes you confident that you are implementing the forward and back propagation correctly and error free.</a:t>
            </a:r>
          </a:p>
          <a:p>
            <a:endParaRPr lang="en-US" sz="2000" dirty="0">
              <a:latin typeface="Times New Roman" panose="02020603050405020304" pitchFamily="18" charset="0"/>
              <a:ea typeface="Cambria Math" panose="02040503050406030204" pitchFamily="18" charset="0"/>
              <a:cs typeface="Times New Roman" panose="02020603050405020304" pitchFamily="18" charset="0"/>
            </a:endParaRPr>
          </a:p>
          <a:p>
            <a:endParaRPr lang="en-US" sz="16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buNone/>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73313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6D9FF-D18C-AC77-4414-A81B449AD6FB}"/>
              </a:ext>
            </a:extLst>
          </p:cNvPr>
          <p:cNvSpPr>
            <a:spLocks noGrp="1"/>
          </p:cNvSpPr>
          <p:nvPr>
            <p:ph type="title"/>
          </p:nvPr>
        </p:nvSpPr>
        <p:spPr>
          <a:xfrm>
            <a:off x="838200" y="365126"/>
            <a:ext cx="10515600" cy="893152"/>
          </a:xfrm>
        </p:spPr>
        <p:txBody>
          <a:bodyPr>
            <a:normAutofit/>
          </a:bodyPr>
          <a:lstStyle/>
          <a:p>
            <a:pPr algn="ctr"/>
            <a:r>
              <a:rPr lang="en-US" sz="2400" dirty="0">
                <a:latin typeface="Arial Black" panose="020B0A04020102020204" pitchFamily="34" charset="0"/>
              </a:rPr>
              <a:t>Gradient checking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589666-4633-B30B-B789-FAE6E86DCFA9}"/>
                  </a:ext>
                </a:extLst>
              </p:cNvPr>
              <p:cNvSpPr>
                <a:spLocks noGrp="1"/>
              </p:cNvSpPr>
              <p:nvPr>
                <p:ph idx="1"/>
              </p:nvPr>
            </p:nvSpPr>
            <p:spPr>
              <a:xfrm>
                <a:off x="838200" y="1258278"/>
                <a:ext cx="10515600" cy="4918685"/>
              </a:xfrm>
            </p:spPr>
            <p:txBody>
              <a:bodyPr/>
              <a:lstStyle/>
              <a:p>
                <a:pPr lvl="0"/>
                <a:r>
                  <a:rPr lang="en-US" sz="1800" b="1" dirty="0"/>
                  <a:t>The Goal:</a:t>
                </a:r>
                <a:r>
                  <a:rPr lang="en-US" sz="1800" dirty="0"/>
                  <a:t> We use numerical gradient estimation to double-check that our backpropagation code computes derivatives accurately.</a:t>
                </a:r>
              </a:p>
              <a:p>
                <a:pPr lvl="0"/>
                <a:r>
                  <a:rPr lang="en-US" sz="1800" b="1" dirty="0"/>
                  <a:t>The Logic:</a:t>
                </a:r>
                <a:r>
                  <a:rPr lang="en-US" sz="1800" dirty="0"/>
                  <a:t> Computing deltas and other intermediate parameters during backpropagation yields analytical derivatives of the cost function.</a:t>
                </a:r>
              </a:p>
              <a:p>
                <a:pPr lvl="0"/>
                <a:r>
                  <a:rPr lang="en-US" sz="1800" b="1" dirty="0"/>
                  <a:t>Numerical Estimation:</a:t>
                </a:r>
                <a:r>
                  <a:rPr lang="en-US" sz="1800" dirty="0"/>
                  <a:t> Consider the cost function J(θ) for some parameter values, where θ represents the model weights (θ</a:t>
                </a:r>
                <a:r>
                  <a:rPr lang="en-US" sz="1800" dirty="0">
                    <a:latin typeface="Segoe UI Symbol" panose="020B0502040204020203" pitchFamily="34" charset="0"/>
                    <a:ea typeface="Segoe UI Symbol" panose="020B0502040204020203" pitchFamily="34" charset="0"/>
                  </a:rPr>
                  <a:t>∊</a:t>
                </a:r>
                <a:r>
                  <a:rPr lang="en-US" sz="1800" dirty="0"/>
                  <a:t>R).</a:t>
                </a:r>
              </a:p>
              <a:p>
                <a:pPr marL="0" indent="0">
                  <a:buNone/>
                </a:pPr>
                <a:r>
                  <a:rPr lang="en-US" sz="2000" dirty="0"/>
                  <a:t>The Method: The derivative is the slope of the tangent line to the curve. We approximate this slope using a secant line passing through (θ + ε) and (θ - ε), which approaches the tangent line from both sides.</a:t>
                </a:r>
              </a:p>
              <a:p>
                <a:pPr marL="0" indent="0">
                  <a:buNone/>
                </a:pPr>
                <a:r>
                  <a:rPr lang="en-US" sz="2000" dirty="0"/>
                  <a:t>The Benefit: This double-check gives you confidence that your forward and backpropagation algorithms are implemented correctly and are error-free.</a:t>
                </a:r>
              </a:p>
              <a:p>
                <a:pPr marL="0" indent="0">
                  <a:buNone/>
                </a:pPr>
                <a14:m>
                  <m:oMath xmlns:m="http://schemas.openxmlformats.org/officeDocument/2006/math">
                    <m:f>
                      <m:fPr>
                        <m:ctrlPr>
                          <a:rPr lang="en-US" sz="2000" i="1" smtClean="0">
                            <a:latin typeface="Cambria Math" panose="02040503050406030204" pitchFamily="18" charset="0"/>
                          </a:rPr>
                        </m:ctrlPr>
                      </m:fPr>
                      <m:num>
                        <m:r>
                          <a:rPr lang="en-US" sz="2000" i="1" smtClean="0">
                            <a:latin typeface="Cambria Math" panose="02040503050406030204" pitchFamily="18" charset="0"/>
                          </a:rPr>
                          <m:t>𝑑</m:t>
                        </m:r>
                      </m:num>
                      <m:den>
                        <m:r>
                          <a:rPr lang="en-US" sz="2000" i="1" smtClean="0">
                            <a:latin typeface="Cambria Math" panose="02040503050406030204" pitchFamily="18" charset="0"/>
                          </a:rPr>
                          <m:t>𝑑</m:t>
                        </m:r>
                        <m:r>
                          <a:rPr lang="en-US" sz="2000" i="1" smtClean="0">
                            <a:latin typeface="Cambria Math" panose="02040503050406030204" pitchFamily="18" charset="0"/>
                          </a:rPr>
                          <m:t>Ɵ</m:t>
                        </m:r>
                      </m:den>
                    </m:f>
                    <m:r>
                      <a:rPr lang="en-US" sz="2000" b="0" i="1" smtClean="0">
                        <a:latin typeface="Cambria Math" panose="02040503050406030204" pitchFamily="18" charset="0"/>
                      </a:rPr>
                      <m:t> </m:t>
                    </m:r>
                    <m:r>
                      <a:rPr lang="en-US" sz="2000" b="0" i="1" smtClean="0">
                        <a:latin typeface="Cambria Math" panose="02040503050406030204" pitchFamily="18" charset="0"/>
                      </a:rPr>
                      <m:t>𝐽</m:t>
                    </m:r>
                    <m:d>
                      <m:dPr>
                        <m:ctrlPr>
                          <a:rPr lang="en-US" sz="2000" i="1">
                            <a:latin typeface="Cambria Math" panose="02040503050406030204" pitchFamily="18" charset="0"/>
                          </a:rPr>
                        </m:ctrlPr>
                      </m:dPr>
                      <m:e>
                        <m:r>
                          <a:rPr lang="en-US" sz="2000" i="1">
                            <a:latin typeface="Cambria Math" panose="02040503050406030204" pitchFamily="18" charset="0"/>
                          </a:rPr>
                          <m:t>Ɵ</m:t>
                        </m:r>
                      </m:e>
                    </m:d>
                    <m:r>
                      <a:rPr lang="en-US" sz="2000" b="0" i="1" smtClean="0">
                        <a:latin typeface="Cambria Math" panose="02040503050406030204" pitchFamily="18" charset="0"/>
                      </a:rPr>
                      <m:t> ≈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𝐽</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Ɵ+ </m:t>
                            </m:r>
                            <m:r>
                              <m:rPr>
                                <m:sty m:val="p"/>
                              </m:rPr>
                              <a:rPr lang="el-GR" sz="2000" b="0" i="1" smtClean="0">
                                <a:latin typeface="Cambria Math" panose="02040503050406030204" pitchFamily="18" charset="0"/>
                              </a:rPr>
                              <m:t>ε</m:t>
                            </m:r>
                          </m:e>
                        </m:d>
                        <m:r>
                          <a:rPr lang="en-US" sz="2000" b="0" i="1" smtClean="0">
                            <a:latin typeface="Cambria Math" panose="02040503050406030204" pitchFamily="18" charset="0"/>
                          </a:rPr>
                          <m:t>−</m:t>
                        </m:r>
                        <m:r>
                          <a:rPr lang="en-US" sz="2000" b="0" i="1" smtClean="0">
                            <a:latin typeface="Cambria Math" panose="02040503050406030204" pitchFamily="18" charset="0"/>
                          </a:rPr>
                          <m:t>𝐽</m:t>
                        </m:r>
                        <m:r>
                          <a:rPr lang="en-US" sz="2000" b="0" i="1" smtClean="0">
                            <a:latin typeface="Cambria Math" panose="02040503050406030204" pitchFamily="18" charset="0"/>
                          </a:rPr>
                          <m:t>(Ɵ −</m:t>
                        </m:r>
                        <m:r>
                          <m:rPr>
                            <m:sty m:val="p"/>
                          </m:rPr>
                          <a:rPr lang="el-GR" sz="2000" b="0" i="1" smtClean="0">
                            <a:latin typeface="Cambria Math" panose="02040503050406030204" pitchFamily="18" charset="0"/>
                          </a:rPr>
                          <m:t>ε</m:t>
                        </m:r>
                        <m:r>
                          <a:rPr lang="en-US" sz="2000" b="0" i="1" smtClean="0">
                            <a:latin typeface="Cambria Math" panose="02040503050406030204" pitchFamily="18" charset="0"/>
                          </a:rPr>
                          <m:t> )</m:t>
                        </m:r>
                      </m:num>
                      <m:den>
                        <m:r>
                          <a:rPr lang="en-US" sz="2000" b="0" i="1" smtClean="0">
                            <a:latin typeface="Cambria Math" panose="02040503050406030204" pitchFamily="18" charset="0"/>
                          </a:rPr>
                          <m:t>2</m:t>
                        </m:r>
                        <m:r>
                          <m:rPr>
                            <m:sty m:val="p"/>
                          </m:rPr>
                          <a:rPr lang="el-GR" sz="2000" b="0" i="1" smtClean="0">
                            <a:latin typeface="Cambria Math" panose="02040503050406030204" pitchFamily="18" charset="0"/>
                          </a:rPr>
                          <m:t>ε</m:t>
                        </m:r>
                      </m:den>
                    </m:f>
                  </m:oMath>
                </a14:m>
                <a:r>
                  <a:rPr lang="en-US" sz="2000" dirty="0"/>
                  <a:t> </a:t>
                </a:r>
              </a:p>
              <a:p>
                <a:pPr marL="0" indent="0">
                  <a:buNone/>
                </a:pPr>
                <a:r>
                  <a:rPr lang="el-GR" sz="2000" dirty="0">
                    <a:latin typeface="Times New Roman" panose="02020603050405020304" pitchFamily="18" charset="0"/>
                    <a:cs typeface="Times New Roman" panose="02020603050405020304" pitchFamily="18" charset="0"/>
                  </a:rPr>
                  <a:t>ε</a:t>
                </a:r>
                <a:r>
                  <a:rPr lang="en-US" sz="2000" dirty="0">
                    <a:latin typeface="Times New Roman" panose="02020603050405020304" pitchFamily="18" charset="0"/>
                    <a:cs typeface="Times New Roman" panose="02020603050405020304" pitchFamily="18" charset="0"/>
                  </a:rPr>
                  <a:t> =  10-4</a:t>
                </a:r>
              </a:p>
              <a:p>
                <a:pPr marL="0" indent="0">
                  <a:buNone/>
                </a:pPr>
                <a:r>
                  <a:rPr lang="en-US" sz="2000" dirty="0">
                    <a:latin typeface="Times New Roman" panose="02020603050405020304" pitchFamily="18" charset="0"/>
                    <a:cs typeface="Times New Roman" panose="02020603050405020304" pitchFamily="18" charset="0"/>
                  </a:rPr>
                  <a:t>In python: J(theta  + eps) – J(theta – eps) / ((2*eps).</a:t>
                </a:r>
                <a:endParaRPr lang="en-US" sz="2000" dirty="0"/>
              </a:p>
              <a:p>
                <a:endParaRPr lang="en-US" dirty="0"/>
              </a:p>
            </p:txBody>
          </p:sp>
        </mc:Choice>
        <mc:Fallback xmlns="">
          <p:sp>
            <p:nvSpPr>
              <p:cNvPr id="3" name="Content Placeholder 2">
                <a:extLst>
                  <a:ext uri="{FF2B5EF4-FFF2-40B4-BE49-F238E27FC236}">
                    <a16:creationId xmlns:a16="http://schemas.microsoft.com/office/drawing/2014/main" id="{8F589666-4633-B30B-B789-FAE6E86DCFA9}"/>
                  </a:ext>
                </a:extLst>
              </p:cNvPr>
              <p:cNvSpPr>
                <a:spLocks noGrp="1" noRot="1" noChangeAspect="1" noMove="1" noResize="1" noEditPoints="1" noAdjustHandles="1" noChangeArrowheads="1" noChangeShapeType="1" noTextEdit="1"/>
              </p:cNvSpPr>
              <p:nvPr>
                <p:ph idx="1"/>
              </p:nvPr>
            </p:nvSpPr>
            <p:spPr>
              <a:xfrm>
                <a:off x="838200" y="1258278"/>
                <a:ext cx="10515600" cy="4918685"/>
              </a:xfrm>
              <a:blipFill>
                <a:blip r:embed="rId2"/>
                <a:stretch>
                  <a:fillRect l="-638" t="-1115" r="-116"/>
                </a:stretch>
              </a:blipFill>
            </p:spPr>
            <p:txBody>
              <a:bodyPr/>
              <a:lstStyle/>
              <a:p>
                <a:r>
                  <a:rPr lang="en-US">
                    <a:noFill/>
                  </a:rPr>
                  <a:t> </a:t>
                </a:r>
              </a:p>
            </p:txBody>
          </p:sp>
        </mc:Fallback>
      </mc:AlternateContent>
    </p:spTree>
    <p:extLst>
      <p:ext uri="{BB962C8B-B14F-4D97-AF65-F5344CB8AC3E}">
        <p14:creationId xmlns:p14="http://schemas.microsoft.com/office/powerpoint/2010/main" val="3873696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657B1A2-E379-6977-28F6-598190FD4D9F}"/>
              </a:ext>
            </a:extLst>
          </p:cNvPr>
          <p:cNvPicPr>
            <a:picLocks noGrp="1" noChangeAspect="1"/>
          </p:cNvPicPr>
          <p:nvPr>
            <p:ph idx="1"/>
          </p:nvPr>
        </p:nvPicPr>
        <p:blipFill>
          <a:blip r:embed="rId2"/>
          <a:stretch>
            <a:fillRect/>
          </a:stretch>
        </p:blipFill>
        <p:spPr>
          <a:xfrm>
            <a:off x="2844801" y="804985"/>
            <a:ext cx="7737230" cy="5371978"/>
          </a:xfrm>
          <a:prstGeom prst="rect">
            <a:avLst/>
          </a:prstGeom>
        </p:spPr>
      </p:pic>
    </p:spTree>
    <p:extLst>
      <p:ext uri="{BB962C8B-B14F-4D97-AF65-F5344CB8AC3E}">
        <p14:creationId xmlns:p14="http://schemas.microsoft.com/office/powerpoint/2010/main" val="7493187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DF12E-4DD3-B933-255F-C185FDD56C4D}"/>
              </a:ext>
            </a:extLst>
          </p:cNvPr>
          <p:cNvSpPr>
            <a:spLocks noGrp="1"/>
          </p:cNvSpPr>
          <p:nvPr>
            <p:ph type="title"/>
          </p:nvPr>
        </p:nvSpPr>
        <p:spPr>
          <a:xfrm>
            <a:off x="838200" y="365126"/>
            <a:ext cx="10515600" cy="744660"/>
          </a:xfrm>
        </p:spPr>
        <p:txBody>
          <a:bodyPr>
            <a:normAutofit/>
          </a:bodyPr>
          <a:lstStyle/>
          <a:p>
            <a:pPr algn="ctr"/>
            <a:r>
              <a:rPr lang="en-US" sz="2400" dirty="0">
                <a:latin typeface="Arial Black" panose="020B0A04020102020204" pitchFamily="34" charset="0"/>
              </a:rPr>
              <a:t>Gradient checking</a:t>
            </a:r>
          </a:p>
        </p:txBody>
      </p:sp>
      <p:sp>
        <p:nvSpPr>
          <p:cNvPr id="3" name="Content Placeholder 2">
            <a:extLst>
              <a:ext uri="{FF2B5EF4-FFF2-40B4-BE49-F238E27FC236}">
                <a16:creationId xmlns:a16="http://schemas.microsoft.com/office/drawing/2014/main" id="{0E1F5F2C-47B0-1C05-B4C5-ADC62C497944}"/>
              </a:ext>
            </a:extLst>
          </p:cNvPr>
          <p:cNvSpPr>
            <a:spLocks noGrp="1"/>
          </p:cNvSpPr>
          <p:nvPr>
            <p:ph idx="1"/>
          </p:nvPr>
        </p:nvSpPr>
        <p:spPr>
          <a:xfrm>
            <a:off x="838200" y="1336431"/>
            <a:ext cx="10515600" cy="4840532"/>
          </a:xfrm>
        </p:spPr>
        <p:txBody>
          <a:bodyPr/>
          <a:lstStyle/>
          <a:p>
            <a:r>
              <a:rPr lang="en-US" dirty="0"/>
              <a:t>Numerical Estimation of gradients</a:t>
            </a:r>
          </a:p>
        </p:txBody>
      </p:sp>
      <p:pic>
        <p:nvPicPr>
          <p:cNvPr id="5" name="Picture 4">
            <a:extLst>
              <a:ext uri="{FF2B5EF4-FFF2-40B4-BE49-F238E27FC236}">
                <a16:creationId xmlns:a16="http://schemas.microsoft.com/office/drawing/2014/main" id="{A8DF5F35-F59C-B8CD-EDF5-111C4E03A33E}"/>
              </a:ext>
            </a:extLst>
          </p:cNvPr>
          <p:cNvPicPr>
            <a:picLocks noChangeAspect="1"/>
          </p:cNvPicPr>
          <p:nvPr/>
        </p:nvPicPr>
        <p:blipFill>
          <a:blip r:embed="rId2"/>
          <a:stretch>
            <a:fillRect/>
          </a:stretch>
        </p:blipFill>
        <p:spPr>
          <a:xfrm>
            <a:off x="6381563" y="1492421"/>
            <a:ext cx="5220677" cy="4353169"/>
          </a:xfrm>
          <a:prstGeom prst="rect">
            <a:avLst/>
          </a:prstGeom>
        </p:spPr>
      </p:pic>
      <p:sp>
        <p:nvSpPr>
          <p:cNvPr id="10" name="Freeform: Shape 9">
            <a:extLst>
              <a:ext uri="{FF2B5EF4-FFF2-40B4-BE49-F238E27FC236}">
                <a16:creationId xmlns:a16="http://schemas.microsoft.com/office/drawing/2014/main" id="{A731D0E8-EE7C-650F-EB43-945D50F0BFC6}"/>
              </a:ext>
            </a:extLst>
          </p:cNvPr>
          <p:cNvSpPr/>
          <p:nvPr/>
        </p:nvSpPr>
        <p:spPr>
          <a:xfrm>
            <a:off x="1336445" y="2389258"/>
            <a:ext cx="3946755" cy="1580957"/>
          </a:xfrm>
          <a:custGeom>
            <a:avLst/>
            <a:gdLst>
              <a:gd name="csX0" fmla="*/ 0 w 4149969"/>
              <a:gd name="csY0" fmla="*/ 782129 h 1438622"/>
              <a:gd name="csX1" fmla="*/ 78154 w 4149969"/>
              <a:gd name="csY1" fmla="*/ 875914 h 1438622"/>
              <a:gd name="csX2" fmla="*/ 101600 w 4149969"/>
              <a:gd name="csY2" fmla="*/ 914991 h 1438622"/>
              <a:gd name="csX3" fmla="*/ 203200 w 4149969"/>
              <a:gd name="csY3" fmla="*/ 985329 h 1438622"/>
              <a:gd name="csX4" fmla="*/ 289169 w 4149969"/>
              <a:gd name="csY4" fmla="*/ 1040037 h 1438622"/>
              <a:gd name="csX5" fmla="*/ 312616 w 4149969"/>
              <a:gd name="csY5" fmla="*/ 1055668 h 1438622"/>
              <a:gd name="csX6" fmla="*/ 351692 w 4149969"/>
              <a:gd name="csY6" fmla="*/ 1063483 h 1438622"/>
              <a:gd name="csX7" fmla="*/ 375139 w 4149969"/>
              <a:gd name="csY7" fmla="*/ 1086929 h 1438622"/>
              <a:gd name="csX8" fmla="*/ 406400 w 4149969"/>
              <a:gd name="csY8" fmla="*/ 1102560 h 1438622"/>
              <a:gd name="csX9" fmla="*/ 453292 w 4149969"/>
              <a:gd name="csY9" fmla="*/ 1133822 h 1438622"/>
              <a:gd name="csX10" fmla="*/ 562708 w 4149969"/>
              <a:gd name="csY10" fmla="*/ 1180714 h 1438622"/>
              <a:gd name="csX11" fmla="*/ 586154 w 4149969"/>
              <a:gd name="csY11" fmla="*/ 1196345 h 1438622"/>
              <a:gd name="csX12" fmla="*/ 625231 w 4149969"/>
              <a:gd name="csY12" fmla="*/ 1204160 h 1438622"/>
              <a:gd name="csX13" fmla="*/ 648677 w 4149969"/>
              <a:gd name="csY13" fmla="*/ 1211976 h 1438622"/>
              <a:gd name="csX14" fmla="*/ 711200 w 4149969"/>
              <a:gd name="csY14" fmla="*/ 1243237 h 1438622"/>
              <a:gd name="csX15" fmla="*/ 734646 w 4149969"/>
              <a:gd name="csY15" fmla="*/ 1266683 h 1438622"/>
              <a:gd name="csX16" fmla="*/ 765908 w 4149969"/>
              <a:gd name="csY16" fmla="*/ 1274499 h 1438622"/>
              <a:gd name="csX17" fmla="*/ 836246 w 4149969"/>
              <a:gd name="csY17" fmla="*/ 1305760 h 1438622"/>
              <a:gd name="csX18" fmla="*/ 937846 w 4149969"/>
              <a:gd name="csY18" fmla="*/ 1352653 h 1438622"/>
              <a:gd name="csX19" fmla="*/ 992554 w 4149969"/>
              <a:gd name="csY19" fmla="*/ 1360468 h 1438622"/>
              <a:gd name="csX20" fmla="*/ 1016000 w 4149969"/>
              <a:gd name="csY20" fmla="*/ 1368283 h 1438622"/>
              <a:gd name="csX21" fmla="*/ 1156677 w 4149969"/>
              <a:gd name="csY21" fmla="*/ 1383914 h 1438622"/>
              <a:gd name="csX22" fmla="*/ 1234831 w 4149969"/>
              <a:gd name="csY22" fmla="*/ 1399545 h 1438622"/>
              <a:gd name="csX23" fmla="*/ 1273908 w 4149969"/>
              <a:gd name="csY23" fmla="*/ 1415176 h 1438622"/>
              <a:gd name="csX24" fmla="*/ 1336431 w 4149969"/>
              <a:gd name="csY24" fmla="*/ 1422991 h 1438622"/>
              <a:gd name="csX25" fmla="*/ 1445846 w 4149969"/>
              <a:gd name="csY25" fmla="*/ 1438622 h 1438622"/>
              <a:gd name="csX26" fmla="*/ 1774092 w 4149969"/>
              <a:gd name="csY26" fmla="*/ 1422991 h 1438622"/>
              <a:gd name="csX27" fmla="*/ 1797539 w 4149969"/>
              <a:gd name="csY27" fmla="*/ 1415176 h 1438622"/>
              <a:gd name="csX28" fmla="*/ 1875692 w 4149969"/>
              <a:gd name="csY28" fmla="*/ 1383914 h 1438622"/>
              <a:gd name="csX29" fmla="*/ 1899139 w 4149969"/>
              <a:gd name="csY29" fmla="*/ 1376099 h 1438622"/>
              <a:gd name="csX30" fmla="*/ 1930400 w 4149969"/>
              <a:gd name="csY30" fmla="*/ 1368283 h 1438622"/>
              <a:gd name="csX31" fmla="*/ 1985108 w 4149969"/>
              <a:gd name="csY31" fmla="*/ 1337022 h 1438622"/>
              <a:gd name="csX32" fmla="*/ 2016369 w 4149969"/>
              <a:gd name="csY32" fmla="*/ 1329206 h 1438622"/>
              <a:gd name="csX33" fmla="*/ 2086708 w 4149969"/>
              <a:gd name="csY33" fmla="*/ 1297945 h 1438622"/>
              <a:gd name="csX34" fmla="*/ 2117969 w 4149969"/>
              <a:gd name="csY34" fmla="*/ 1290129 h 1438622"/>
              <a:gd name="csX35" fmla="*/ 2196123 w 4149969"/>
              <a:gd name="csY35" fmla="*/ 1258868 h 1438622"/>
              <a:gd name="csX36" fmla="*/ 2282092 w 4149969"/>
              <a:gd name="csY36" fmla="*/ 1243237 h 1438622"/>
              <a:gd name="csX37" fmla="*/ 2360246 w 4149969"/>
              <a:gd name="csY37" fmla="*/ 1204160 h 1438622"/>
              <a:gd name="csX38" fmla="*/ 2438400 w 4149969"/>
              <a:gd name="csY38" fmla="*/ 1133822 h 1438622"/>
              <a:gd name="csX39" fmla="*/ 2469662 w 4149969"/>
              <a:gd name="csY39" fmla="*/ 1110376 h 1438622"/>
              <a:gd name="csX40" fmla="*/ 2493108 w 4149969"/>
              <a:gd name="csY40" fmla="*/ 1071299 h 1438622"/>
              <a:gd name="csX41" fmla="*/ 2500923 w 4149969"/>
              <a:gd name="csY41" fmla="*/ 1047853 h 1438622"/>
              <a:gd name="csX42" fmla="*/ 2540000 w 4149969"/>
              <a:gd name="csY42" fmla="*/ 1008776 h 1438622"/>
              <a:gd name="csX43" fmla="*/ 2555631 w 4149969"/>
              <a:gd name="csY43" fmla="*/ 977514 h 1438622"/>
              <a:gd name="csX44" fmla="*/ 2579077 w 4149969"/>
              <a:gd name="csY44" fmla="*/ 946253 h 1438622"/>
              <a:gd name="csX45" fmla="*/ 2610339 w 4149969"/>
              <a:gd name="csY45" fmla="*/ 914991 h 1438622"/>
              <a:gd name="csX46" fmla="*/ 2649416 w 4149969"/>
              <a:gd name="csY46" fmla="*/ 844653 h 1438622"/>
              <a:gd name="csX47" fmla="*/ 2672862 w 4149969"/>
              <a:gd name="csY47" fmla="*/ 836837 h 1438622"/>
              <a:gd name="csX48" fmla="*/ 2711939 w 4149969"/>
              <a:gd name="csY48" fmla="*/ 774314 h 1438622"/>
              <a:gd name="csX49" fmla="*/ 2727569 w 4149969"/>
              <a:gd name="csY49" fmla="*/ 743053 h 1438622"/>
              <a:gd name="csX50" fmla="*/ 2805723 w 4149969"/>
              <a:gd name="csY50" fmla="*/ 641453 h 1438622"/>
              <a:gd name="csX51" fmla="*/ 2821354 w 4149969"/>
              <a:gd name="csY51" fmla="*/ 602376 h 1438622"/>
              <a:gd name="csX52" fmla="*/ 2829169 w 4149969"/>
              <a:gd name="csY52" fmla="*/ 563299 h 1438622"/>
              <a:gd name="csX53" fmla="*/ 2891692 w 4149969"/>
              <a:gd name="csY53" fmla="*/ 492960 h 1438622"/>
              <a:gd name="csX54" fmla="*/ 2930769 w 4149969"/>
              <a:gd name="csY54" fmla="*/ 438253 h 1438622"/>
              <a:gd name="csX55" fmla="*/ 2954216 w 4149969"/>
              <a:gd name="csY55" fmla="*/ 414806 h 1438622"/>
              <a:gd name="csX56" fmla="*/ 3001108 w 4149969"/>
              <a:gd name="csY56" fmla="*/ 344468 h 1438622"/>
              <a:gd name="csX57" fmla="*/ 3048000 w 4149969"/>
              <a:gd name="csY57" fmla="*/ 305391 h 1438622"/>
              <a:gd name="csX58" fmla="*/ 3118339 w 4149969"/>
              <a:gd name="csY58" fmla="*/ 242868 h 1438622"/>
              <a:gd name="csX59" fmla="*/ 3165231 w 4149969"/>
              <a:gd name="csY59" fmla="*/ 211606 h 1438622"/>
              <a:gd name="csX60" fmla="*/ 3212123 w 4149969"/>
              <a:gd name="csY60" fmla="*/ 164714 h 1438622"/>
              <a:gd name="csX61" fmla="*/ 3266831 w 4149969"/>
              <a:gd name="csY61" fmla="*/ 141268 h 1438622"/>
              <a:gd name="csX62" fmla="*/ 3360616 w 4149969"/>
              <a:gd name="csY62" fmla="*/ 102191 h 1438622"/>
              <a:gd name="csX63" fmla="*/ 3430954 w 4149969"/>
              <a:gd name="csY63" fmla="*/ 78745 h 1438622"/>
              <a:gd name="csX64" fmla="*/ 3462216 w 4149969"/>
              <a:gd name="csY64" fmla="*/ 55299 h 1438622"/>
              <a:gd name="csX65" fmla="*/ 3751385 w 4149969"/>
              <a:gd name="csY65" fmla="*/ 39668 h 1438622"/>
              <a:gd name="csX66" fmla="*/ 4071816 w 4149969"/>
              <a:gd name="csY66" fmla="*/ 8406 h 1438622"/>
              <a:gd name="csX67" fmla="*/ 4149969 w 4149969"/>
              <a:gd name="csY67" fmla="*/ 591 h 14386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Lst>
            <a:rect l="l" t="t" r="r" b="b"/>
            <a:pathLst>
              <a:path w="4149969" h="1438622">
                <a:moveTo>
                  <a:pt x="0" y="782129"/>
                </a:moveTo>
                <a:cubicBezTo>
                  <a:pt x="26051" y="813391"/>
                  <a:pt x="57217" y="841020"/>
                  <a:pt x="78154" y="875914"/>
                </a:cubicBezTo>
                <a:cubicBezTo>
                  <a:pt x="85969" y="888940"/>
                  <a:pt x="91438" y="903700"/>
                  <a:pt x="101600" y="914991"/>
                </a:cubicBezTo>
                <a:cubicBezTo>
                  <a:pt x="140261" y="957948"/>
                  <a:pt x="155978" y="953848"/>
                  <a:pt x="203200" y="985329"/>
                </a:cubicBezTo>
                <a:cubicBezTo>
                  <a:pt x="289594" y="1042925"/>
                  <a:pt x="235544" y="1022163"/>
                  <a:pt x="289169" y="1040037"/>
                </a:cubicBezTo>
                <a:cubicBezTo>
                  <a:pt x="296985" y="1045247"/>
                  <a:pt x="303821" y="1052370"/>
                  <a:pt x="312616" y="1055668"/>
                </a:cubicBezTo>
                <a:cubicBezTo>
                  <a:pt x="325054" y="1060332"/>
                  <a:pt x="339811" y="1057543"/>
                  <a:pt x="351692" y="1063483"/>
                </a:cubicBezTo>
                <a:cubicBezTo>
                  <a:pt x="361578" y="1068426"/>
                  <a:pt x="366145" y="1080505"/>
                  <a:pt x="375139" y="1086929"/>
                </a:cubicBezTo>
                <a:cubicBezTo>
                  <a:pt x="384619" y="1093701"/>
                  <a:pt x="396410" y="1096566"/>
                  <a:pt x="406400" y="1102560"/>
                </a:cubicBezTo>
                <a:cubicBezTo>
                  <a:pt x="422509" y="1112225"/>
                  <a:pt x="437661" y="1123401"/>
                  <a:pt x="453292" y="1133822"/>
                </a:cubicBezTo>
                <a:cubicBezTo>
                  <a:pt x="488940" y="1187293"/>
                  <a:pt x="452460" y="1143965"/>
                  <a:pt x="562708" y="1180714"/>
                </a:cubicBezTo>
                <a:cubicBezTo>
                  <a:pt x="571619" y="1183684"/>
                  <a:pt x="577359" y="1193047"/>
                  <a:pt x="586154" y="1196345"/>
                </a:cubicBezTo>
                <a:cubicBezTo>
                  <a:pt x="598592" y="1201009"/>
                  <a:pt x="612344" y="1200938"/>
                  <a:pt x="625231" y="1204160"/>
                </a:cubicBezTo>
                <a:cubicBezTo>
                  <a:pt x="633223" y="1206158"/>
                  <a:pt x="640862" y="1209371"/>
                  <a:pt x="648677" y="1211976"/>
                </a:cubicBezTo>
                <a:cubicBezTo>
                  <a:pt x="681858" y="1261747"/>
                  <a:pt x="640264" y="1211710"/>
                  <a:pt x="711200" y="1243237"/>
                </a:cubicBezTo>
                <a:cubicBezTo>
                  <a:pt x="721300" y="1247726"/>
                  <a:pt x="725050" y="1261199"/>
                  <a:pt x="734646" y="1266683"/>
                </a:cubicBezTo>
                <a:cubicBezTo>
                  <a:pt x="743972" y="1272012"/>
                  <a:pt x="755487" y="1271894"/>
                  <a:pt x="765908" y="1274499"/>
                </a:cubicBezTo>
                <a:cubicBezTo>
                  <a:pt x="834875" y="1320475"/>
                  <a:pt x="724641" y="1249958"/>
                  <a:pt x="836246" y="1305760"/>
                </a:cubicBezTo>
                <a:cubicBezTo>
                  <a:pt x="859319" y="1317296"/>
                  <a:pt x="914265" y="1345915"/>
                  <a:pt x="937846" y="1352653"/>
                </a:cubicBezTo>
                <a:cubicBezTo>
                  <a:pt x="955558" y="1357714"/>
                  <a:pt x="974318" y="1357863"/>
                  <a:pt x="992554" y="1360468"/>
                </a:cubicBezTo>
                <a:cubicBezTo>
                  <a:pt x="1000369" y="1363073"/>
                  <a:pt x="1007858" y="1367030"/>
                  <a:pt x="1016000" y="1368283"/>
                </a:cubicBezTo>
                <a:cubicBezTo>
                  <a:pt x="1172463" y="1392355"/>
                  <a:pt x="1022119" y="1361488"/>
                  <a:pt x="1156677" y="1383914"/>
                </a:cubicBezTo>
                <a:cubicBezTo>
                  <a:pt x="1182883" y="1388282"/>
                  <a:pt x="1210164" y="1389678"/>
                  <a:pt x="1234831" y="1399545"/>
                </a:cubicBezTo>
                <a:cubicBezTo>
                  <a:pt x="1247857" y="1404755"/>
                  <a:pt x="1260238" y="1412021"/>
                  <a:pt x="1273908" y="1415176"/>
                </a:cubicBezTo>
                <a:cubicBezTo>
                  <a:pt x="1294373" y="1419899"/>
                  <a:pt x="1315620" y="1420153"/>
                  <a:pt x="1336431" y="1422991"/>
                </a:cubicBezTo>
                <a:lnTo>
                  <a:pt x="1445846" y="1438622"/>
                </a:lnTo>
                <a:cubicBezTo>
                  <a:pt x="1497241" y="1436850"/>
                  <a:pt x="1691120" y="1433362"/>
                  <a:pt x="1774092" y="1422991"/>
                </a:cubicBezTo>
                <a:cubicBezTo>
                  <a:pt x="1782267" y="1421969"/>
                  <a:pt x="1789850" y="1418133"/>
                  <a:pt x="1797539" y="1415176"/>
                </a:cubicBezTo>
                <a:cubicBezTo>
                  <a:pt x="1823727" y="1405104"/>
                  <a:pt x="1849074" y="1392786"/>
                  <a:pt x="1875692" y="1383914"/>
                </a:cubicBezTo>
                <a:cubicBezTo>
                  <a:pt x="1883508" y="1381309"/>
                  <a:pt x="1891218" y="1378362"/>
                  <a:pt x="1899139" y="1376099"/>
                </a:cubicBezTo>
                <a:cubicBezTo>
                  <a:pt x="1909467" y="1373148"/>
                  <a:pt x="1920343" y="1372054"/>
                  <a:pt x="1930400" y="1368283"/>
                </a:cubicBezTo>
                <a:cubicBezTo>
                  <a:pt x="2060182" y="1319615"/>
                  <a:pt x="1879312" y="1382365"/>
                  <a:pt x="1985108" y="1337022"/>
                </a:cubicBezTo>
                <a:cubicBezTo>
                  <a:pt x="1994981" y="1332791"/>
                  <a:pt x="2006179" y="1332603"/>
                  <a:pt x="2016369" y="1329206"/>
                </a:cubicBezTo>
                <a:cubicBezTo>
                  <a:pt x="2144672" y="1286438"/>
                  <a:pt x="1977782" y="1338794"/>
                  <a:pt x="2086708" y="1297945"/>
                </a:cubicBezTo>
                <a:cubicBezTo>
                  <a:pt x="2096765" y="1294173"/>
                  <a:pt x="2107912" y="1293900"/>
                  <a:pt x="2117969" y="1290129"/>
                </a:cubicBezTo>
                <a:cubicBezTo>
                  <a:pt x="2155109" y="1276202"/>
                  <a:pt x="2150707" y="1265356"/>
                  <a:pt x="2196123" y="1258868"/>
                </a:cubicBezTo>
                <a:cubicBezTo>
                  <a:pt x="2261464" y="1249534"/>
                  <a:pt x="2232960" y="1255521"/>
                  <a:pt x="2282092" y="1243237"/>
                </a:cubicBezTo>
                <a:cubicBezTo>
                  <a:pt x="2350966" y="1197322"/>
                  <a:pt x="2235823" y="1272027"/>
                  <a:pt x="2360246" y="1204160"/>
                </a:cubicBezTo>
                <a:cubicBezTo>
                  <a:pt x="2400657" y="1182118"/>
                  <a:pt x="2396782" y="1165035"/>
                  <a:pt x="2438400" y="1133822"/>
                </a:cubicBezTo>
                <a:lnTo>
                  <a:pt x="2469662" y="1110376"/>
                </a:lnTo>
                <a:cubicBezTo>
                  <a:pt x="2477477" y="1097350"/>
                  <a:pt x="2486315" y="1084886"/>
                  <a:pt x="2493108" y="1071299"/>
                </a:cubicBezTo>
                <a:cubicBezTo>
                  <a:pt x="2496792" y="1063931"/>
                  <a:pt x="2495980" y="1054443"/>
                  <a:pt x="2500923" y="1047853"/>
                </a:cubicBezTo>
                <a:cubicBezTo>
                  <a:pt x="2511976" y="1033116"/>
                  <a:pt x="2528691" y="1023317"/>
                  <a:pt x="2540000" y="1008776"/>
                </a:cubicBezTo>
                <a:cubicBezTo>
                  <a:pt x="2547153" y="999580"/>
                  <a:pt x="2549456" y="987394"/>
                  <a:pt x="2555631" y="977514"/>
                </a:cubicBezTo>
                <a:cubicBezTo>
                  <a:pt x="2562534" y="966468"/>
                  <a:pt x="2570500" y="956056"/>
                  <a:pt x="2579077" y="946253"/>
                </a:cubicBezTo>
                <a:cubicBezTo>
                  <a:pt x="2588781" y="935162"/>
                  <a:pt x="2601888" y="927064"/>
                  <a:pt x="2610339" y="914991"/>
                </a:cubicBezTo>
                <a:cubicBezTo>
                  <a:pt x="2610650" y="914546"/>
                  <a:pt x="2638784" y="853159"/>
                  <a:pt x="2649416" y="844653"/>
                </a:cubicBezTo>
                <a:cubicBezTo>
                  <a:pt x="2655849" y="839507"/>
                  <a:pt x="2665047" y="839442"/>
                  <a:pt x="2672862" y="836837"/>
                </a:cubicBezTo>
                <a:cubicBezTo>
                  <a:pt x="2687791" y="777118"/>
                  <a:pt x="2668225" y="832600"/>
                  <a:pt x="2711939" y="774314"/>
                </a:cubicBezTo>
                <a:cubicBezTo>
                  <a:pt x="2718929" y="764994"/>
                  <a:pt x="2721463" y="752975"/>
                  <a:pt x="2727569" y="743053"/>
                </a:cubicBezTo>
                <a:cubicBezTo>
                  <a:pt x="2771622" y="671467"/>
                  <a:pt x="2760297" y="686879"/>
                  <a:pt x="2805723" y="641453"/>
                </a:cubicBezTo>
                <a:cubicBezTo>
                  <a:pt x="2810933" y="628427"/>
                  <a:pt x="2817323" y="615813"/>
                  <a:pt x="2821354" y="602376"/>
                </a:cubicBezTo>
                <a:cubicBezTo>
                  <a:pt x="2825171" y="589653"/>
                  <a:pt x="2824505" y="575737"/>
                  <a:pt x="2829169" y="563299"/>
                </a:cubicBezTo>
                <a:cubicBezTo>
                  <a:pt x="2838916" y="537306"/>
                  <a:pt x="2880862" y="509204"/>
                  <a:pt x="2891692" y="492960"/>
                </a:cubicBezTo>
                <a:cubicBezTo>
                  <a:pt x="2904062" y="474405"/>
                  <a:pt x="2916229" y="455217"/>
                  <a:pt x="2930769" y="438253"/>
                </a:cubicBezTo>
                <a:cubicBezTo>
                  <a:pt x="2937962" y="429861"/>
                  <a:pt x="2947584" y="423648"/>
                  <a:pt x="2954216" y="414806"/>
                </a:cubicBezTo>
                <a:cubicBezTo>
                  <a:pt x="2971123" y="392263"/>
                  <a:pt x="2979461" y="362508"/>
                  <a:pt x="3001108" y="344468"/>
                </a:cubicBezTo>
                <a:cubicBezTo>
                  <a:pt x="3016739" y="331442"/>
                  <a:pt x="3032793" y="318909"/>
                  <a:pt x="3048000" y="305391"/>
                </a:cubicBezTo>
                <a:cubicBezTo>
                  <a:pt x="3098051" y="260901"/>
                  <a:pt x="3040464" y="301274"/>
                  <a:pt x="3118339" y="242868"/>
                </a:cubicBezTo>
                <a:cubicBezTo>
                  <a:pt x="3133368" y="231596"/>
                  <a:pt x="3150799" y="223632"/>
                  <a:pt x="3165231" y="211606"/>
                </a:cubicBezTo>
                <a:cubicBezTo>
                  <a:pt x="3182213" y="197455"/>
                  <a:pt x="3194862" y="178523"/>
                  <a:pt x="3212123" y="164714"/>
                </a:cubicBezTo>
                <a:cubicBezTo>
                  <a:pt x="3233408" y="147686"/>
                  <a:pt x="3244597" y="151150"/>
                  <a:pt x="3266831" y="141268"/>
                </a:cubicBezTo>
                <a:cubicBezTo>
                  <a:pt x="3359279" y="100181"/>
                  <a:pt x="3268088" y="133034"/>
                  <a:pt x="3360616" y="102191"/>
                </a:cubicBezTo>
                <a:lnTo>
                  <a:pt x="3430954" y="78745"/>
                </a:lnTo>
                <a:cubicBezTo>
                  <a:pt x="3441375" y="70930"/>
                  <a:pt x="3449638" y="58685"/>
                  <a:pt x="3462216" y="55299"/>
                </a:cubicBezTo>
                <a:cubicBezTo>
                  <a:pt x="3627185" y="10884"/>
                  <a:pt x="3607378" y="20467"/>
                  <a:pt x="3751385" y="39668"/>
                </a:cubicBezTo>
                <a:lnTo>
                  <a:pt x="4071816" y="8406"/>
                </a:lnTo>
                <a:cubicBezTo>
                  <a:pt x="4160795" y="-3200"/>
                  <a:pt x="4030410" y="591"/>
                  <a:pt x="4149969" y="591"/>
                </a:cubicBezTo>
              </a:path>
            </a:pathLst>
          </a:cu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28F187DE-74FF-F7D8-ACC2-C8D0A46F0AD0}"/>
              </a:ext>
            </a:extLst>
          </p:cNvPr>
          <p:cNvCxnSpPr>
            <a:cxnSpLocks/>
          </p:cNvCxnSpPr>
          <p:nvPr/>
        </p:nvCxnSpPr>
        <p:spPr>
          <a:xfrm flipV="1">
            <a:off x="1195753" y="2172676"/>
            <a:ext cx="0" cy="21570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8162FED-FDD3-AA24-ABEE-8ED0748D62F0}"/>
              </a:ext>
            </a:extLst>
          </p:cNvPr>
          <p:cNvCxnSpPr/>
          <p:nvPr/>
        </p:nvCxnSpPr>
        <p:spPr>
          <a:xfrm>
            <a:off x="1195753" y="4329723"/>
            <a:ext cx="4290646"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091FDD2-8866-C9D7-976A-2D95C164E0C3}"/>
              </a:ext>
            </a:extLst>
          </p:cNvPr>
          <p:cNvSpPr txBox="1"/>
          <p:nvPr/>
        </p:nvSpPr>
        <p:spPr>
          <a:xfrm>
            <a:off x="5205046" y="2389258"/>
            <a:ext cx="586153" cy="369332"/>
          </a:xfrm>
          <a:prstGeom prst="rect">
            <a:avLst/>
          </a:prstGeom>
          <a:noFill/>
        </p:spPr>
        <p:txBody>
          <a:bodyPr wrap="square" rtlCol="0">
            <a:spAutoFit/>
          </a:bodyPr>
          <a:lstStyle/>
          <a:p>
            <a:r>
              <a:rPr lang="en-US" dirty="0"/>
              <a:t>J(</a:t>
            </a:r>
            <a:r>
              <a:rPr lang="en-US" dirty="0">
                <a:latin typeface="Times New Roman" panose="02020603050405020304" pitchFamily="18" charset="0"/>
                <a:cs typeface="Times New Roman" panose="02020603050405020304" pitchFamily="18" charset="0"/>
              </a:rPr>
              <a:t>Ɵ)</a:t>
            </a:r>
            <a:endParaRPr lang="en-US" dirty="0"/>
          </a:p>
        </p:txBody>
      </p:sp>
      <p:cxnSp>
        <p:nvCxnSpPr>
          <p:cNvPr id="17" name="Straight Connector 16">
            <a:extLst>
              <a:ext uri="{FF2B5EF4-FFF2-40B4-BE49-F238E27FC236}">
                <a16:creationId xmlns:a16="http://schemas.microsoft.com/office/drawing/2014/main" id="{01777A78-EE65-08C8-8198-3811ED12994F}"/>
              </a:ext>
            </a:extLst>
          </p:cNvPr>
          <p:cNvCxnSpPr/>
          <p:nvPr/>
        </p:nvCxnSpPr>
        <p:spPr>
          <a:xfrm flipH="1">
            <a:off x="3962400" y="2266462"/>
            <a:ext cx="844062" cy="570523"/>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B8E828-3559-C093-D8DF-218EA3A4B9D4}"/>
              </a:ext>
            </a:extLst>
          </p:cNvPr>
          <p:cNvCxnSpPr>
            <a:cxnSpLocks/>
          </p:cNvCxnSpPr>
          <p:nvPr/>
        </p:nvCxnSpPr>
        <p:spPr>
          <a:xfrm flipH="1">
            <a:off x="4071816" y="2450028"/>
            <a:ext cx="602049" cy="558261"/>
          </a:xfrm>
          <a:prstGeom prst="line">
            <a:avLst/>
          </a:prstGeom>
          <a:ln w="28575">
            <a:solidFill>
              <a:srgbClr val="FF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A9FCA85C-1BAD-8F07-27DB-39B2DFC8EB03}"/>
              </a:ext>
            </a:extLst>
          </p:cNvPr>
          <p:cNvCxnSpPr>
            <a:cxnSpLocks/>
          </p:cNvCxnSpPr>
          <p:nvPr/>
        </p:nvCxnSpPr>
        <p:spPr>
          <a:xfrm>
            <a:off x="4027076" y="2984209"/>
            <a:ext cx="60204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FDBC62E-BE12-3747-7575-31F2676011CD}"/>
              </a:ext>
            </a:extLst>
          </p:cNvPr>
          <p:cNvCxnSpPr>
            <a:cxnSpLocks/>
          </p:cNvCxnSpPr>
          <p:nvPr/>
        </p:nvCxnSpPr>
        <p:spPr>
          <a:xfrm>
            <a:off x="4629125" y="2474108"/>
            <a:ext cx="0" cy="53418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545C148-D8C5-4B2E-1137-9BA9CD0C6681}"/>
              </a:ext>
            </a:extLst>
          </p:cNvPr>
          <p:cNvCxnSpPr>
            <a:cxnSpLocks/>
            <a:stCxn id="10" idx="52"/>
          </p:cNvCxnSpPr>
          <p:nvPr/>
        </p:nvCxnSpPr>
        <p:spPr>
          <a:xfrm>
            <a:off x="4027076" y="3008289"/>
            <a:ext cx="0" cy="1321434"/>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5428F48-ECBF-954A-BE62-F990F6FA1706}"/>
              </a:ext>
            </a:extLst>
          </p:cNvPr>
          <p:cNvSpPr txBox="1"/>
          <p:nvPr/>
        </p:nvSpPr>
        <p:spPr>
          <a:xfrm>
            <a:off x="3540368" y="4504565"/>
            <a:ext cx="679939" cy="369332"/>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Ɵ-</a:t>
            </a:r>
            <a:r>
              <a:rPr lang="el-GR"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ε</a:t>
            </a:r>
            <a:endParaRPr lang="en-US" b="1" dirty="0">
              <a:solidFill>
                <a:srgbClr val="FF0000"/>
              </a:solidFill>
            </a:endParaRPr>
          </a:p>
        </p:txBody>
      </p:sp>
      <p:cxnSp>
        <p:nvCxnSpPr>
          <p:cNvPr id="37" name="Straight Connector 36">
            <a:extLst>
              <a:ext uri="{FF2B5EF4-FFF2-40B4-BE49-F238E27FC236}">
                <a16:creationId xmlns:a16="http://schemas.microsoft.com/office/drawing/2014/main" id="{5BBCC472-502E-9A3E-CFA9-C57045D958A3}"/>
              </a:ext>
            </a:extLst>
          </p:cNvPr>
          <p:cNvCxnSpPr/>
          <p:nvPr/>
        </p:nvCxnSpPr>
        <p:spPr>
          <a:xfrm>
            <a:off x="4629125" y="2984209"/>
            <a:ext cx="0" cy="1321434"/>
          </a:xfrm>
          <a:prstGeom prst="line">
            <a:avLst/>
          </a:prstGeom>
          <a:ln w="28575">
            <a:prstDash val="dash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5EE33DC6-A427-76B7-076D-FBAAE28445FB}"/>
              </a:ext>
            </a:extLst>
          </p:cNvPr>
          <p:cNvSpPr txBox="1"/>
          <p:nvPr/>
        </p:nvSpPr>
        <p:spPr>
          <a:xfrm>
            <a:off x="4427414" y="4408882"/>
            <a:ext cx="914400" cy="646331"/>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Ɵ + </a:t>
            </a:r>
            <a:r>
              <a:rPr lang="el-GR"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ε</a:t>
            </a:r>
            <a:endParaRPr lang="en-US" b="1" dirty="0">
              <a:solidFill>
                <a:srgbClr val="FF0000"/>
              </a:solidFill>
            </a:endParaRPr>
          </a:p>
          <a:p>
            <a:endParaRPr lang="en-US" dirty="0"/>
          </a:p>
        </p:txBody>
      </p:sp>
      <p:cxnSp>
        <p:nvCxnSpPr>
          <p:cNvPr id="41" name="Straight Connector 40">
            <a:extLst>
              <a:ext uri="{FF2B5EF4-FFF2-40B4-BE49-F238E27FC236}">
                <a16:creationId xmlns:a16="http://schemas.microsoft.com/office/drawing/2014/main" id="{A60EB2F2-F4B1-A583-9689-CB700F1FE509}"/>
              </a:ext>
            </a:extLst>
          </p:cNvPr>
          <p:cNvCxnSpPr/>
          <p:nvPr/>
        </p:nvCxnSpPr>
        <p:spPr>
          <a:xfrm>
            <a:off x="4321908" y="3008289"/>
            <a:ext cx="0" cy="132143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3EBFA08-7EE3-B638-3BBB-39F93731884D}"/>
              </a:ext>
            </a:extLst>
          </p:cNvPr>
          <p:cNvSpPr txBox="1"/>
          <p:nvPr/>
        </p:nvSpPr>
        <p:spPr>
          <a:xfrm>
            <a:off x="4095263" y="4478244"/>
            <a:ext cx="332151" cy="369332"/>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Ɵ</a:t>
            </a:r>
            <a:endParaRPr lang="en-US" dirty="0"/>
          </a:p>
        </p:txBody>
      </p:sp>
      <p:cxnSp>
        <p:nvCxnSpPr>
          <p:cNvPr id="44" name="Straight Arrow Connector 43">
            <a:extLst>
              <a:ext uri="{FF2B5EF4-FFF2-40B4-BE49-F238E27FC236}">
                <a16:creationId xmlns:a16="http://schemas.microsoft.com/office/drawing/2014/main" id="{D7B50F3D-919D-0260-6462-98C896234793}"/>
              </a:ext>
            </a:extLst>
          </p:cNvPr>
          <p:cNvCxnSpPr>
            <a:cxnSpLocks/>
            <a:endCxn id="45" idx="1"/>
          </p:cNvCxnSpPr>
          <p:nvPr/>
        </p:nvCxnSpPr>
        <p:spPr>
          <a:xfrm flipH="1">
            <a:off x="4766760" y="2470871"/>
            <a:ext cx="1" cy="575438"/>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4162DD5A-769A-6F9D-9979-806FF926DA97}"/>
              </a:ext>
            </a:extLst>
          </p:cNvPr>
          <p:cNvSpPr txBox="1"/>
          <p:nvPr/>
        </p:nvSpPr>
        <p:spPr>
          <a:xfrm>
            <a:off x="4766760" y="2753921"/>
            <a:ext cx="1501175" cy="584775"/>
          </a:xfrm>
          <a:prstGeom prst="rect">
            <a:avLst/>
          </a:prstGeom>
          <a:noFill/>
        </p:spPr>
        <p:txBody>
          <a:bodyPr wrap="square" rtlCol="0">
            <a:spAutoFit/>
          </a:bodyPr>
          <a:lstStyle/>
          <a:p>
            <a:r>
              <a:rPr lang="en-US" sz="1400" b="1" dirty="0">
                <a:solidFill>
                  <a:srgbClr val="FF0000"/>
                </a:solidFill>
                <a:latin typeface="Times New Roman" panose="02020603050405020304" pitchFamily="18" charset="0"/>
                <a:cs typeface="Times New Roman" panose="02020603050405020304" pitchFamily="18" charset="0"/>
              </a:rPr>
              <a:t>J(Ɵ + </a:t>
            </a:r>
            <a:r>
              <a:rPr lang="el-GR" sz="140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ε</a:t>
            </a:r>
            <a:r>
              <a:rPr lang="en-US" sz="140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 J(</a:t>
            </a:r>
            <a:r>
              <a:rPr lang="en-US" sz="1400" b="1" dirty="0">
                <a:solidFill>
                  <a:srgbClr val="FF0000"/>
                </a:solidFill>
                <a:latin typeface="Times New Roman" panose="02020603050405020304" pitchFamily="18" charset="0"/>
                <a:cs typeface="Times New Roman" panose="02020603050405020304" pitchFamily="18" charset="0"/>
              </a:rPr>
              <a:t>Ɵ-</a:t>
            </a:r>
            <a:r>
              <a:rPr lang="el-GR" sz="140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ε</a:t>
            </a:r>
            <a:r>
              <a:rPr lang="en-US" sz="140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a:t>
            </a:r>
            <a:endParaRPr lang="en-US" sz="1400" b="1" dirty="0">
              <a:solidFill>
                <a:srgbClr val="FF0000"/>
              </a:solidFill>
            </a:endParaRPr>
          </a:p>
          <a:p>
            <a:r>
              <a:rPr lang="en-US" b="1" dirty="0">
                <a:solidFill>
                  <a:srgbClr val="FF0000"/>
                </a:solidFill>
                <a:latin typeface="Times New Roman" panose="02020603050405020304" pitchFamily="18" charset="0"/>
                <a:cs typeface="Times New Roman" panose="02020603050405020304" pitchFamily="18" charset="0"/>
              </a:rPr>
              <a:t>Ɵ </a:t>
            </a:r>
            <a:r>
              <a:rPr lang="en-US" b="1" dirty="0">
                <a:solidFill>
                  <a:srgbClr val="FF0000"/>
                </a:solidFill>
                <a:latin typeface="Segoe UI Symbol" panose="020B0502040204020203" pitchFamily="34" charset="0"/>
                <a:ea typeface="Segoe UI Symbol" panose="020B0502040204020203" pitchFamily="34" charset="0"/>
                <a:cs typeface="Times New Roman" panose="02020603050405020304" pitchFamily="18" charset="0"/>
              </a:rPr>
              <a:t>∊ ℝ </a:t>
            </a:r>
            <a:endParaRPr lang="en-US" b="1" dirty="0">
              <a:solidFill>
                <a:srgbClr val="FF0000"/>
              </a:solidFill>
            </a:endParaRPr>
          </a:p>
        </p:txBody>
      </p:sp>
      <p:cxnSp>
        <p:nvCxnSpPr>
          <p:cNvPr id="47" name="Straight Arrow Connector 46">
            <a:extLst>
              <a:ext uri="{FF2B5EF4-FFF2-40B4-BE49-F238E27FC236}">
                <a16:creationId xmlns:a16="http://schemas.microsoft.com/office/drawing/2014/main" id="{66AF60CE-F3BE-4B83-37A0-56D4A22A84E1}"/>
              </a:ext>
            </a:extLst>
          </p:cNvPr>
          <p:cNvCxnSpPr>
            <a:cxnSpLocks/>
            <a:stCxn id="10" idx="51"/>
          </p:cNvCxnSpPr>
          <p:nvPr/>
        </p:nvCxnSpPr>
        <p:spPr>
          <a:xfrm>
            <a:off x="4019644" y="3051232"/>
            <a:ext cx="609481" cy="0"/>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7CA50EE4-8BEF-4E9C-D90A-373CA9118D31}"/>
              </a:ext>
            </a:extLst>
          </p:cNvPr>
          <p:cNvSpPr txBox="1"/>
          <p:nvPr/>
        </p:nvSpPr>
        <p:spPr>
          <a:xfrm>
            <a:off x="3973018" y="3055099"/>
            <a:ext cx="489122" cy="369332"/>
          </a:xfrm>
          <a:prstGeom prst="rect">
            <a:avLst/>
          </a:prstGeom>
          <a:noFill/>
        </p:spPr>
        <p:txBody>
          <a:bodyPr wrap="square" rtlCol="0">
            <a:spAutoFit/>
          </a:bodyPr>
          <a:lstStyle/>
          <a:p>
            <a:r>
              <a:rPr lang="en-US" dirty="0">
                <a:solidFill>
                  <a:srgbClr val="00B050"/>
                </a:solidFill>
                <a:latin typeface="Times New Roman" panose="02020603050405020304" pitchFamily="18" charset="0"/>
                <a:ea typeface="Cambria Math" panose="02040503050406030204" pitchFamily="18" charset="0"/>
                <a:cs typeface="Times New Roman" panose="02020603050405020304" pitchFamily="18" charset="0"/>
              </a:rPr>
              <a:t>2</a:t>
            </a:r>
            <a:r>
              <a:rPr lang="el-GR" dirty="0">
                <a:solidFill>
                  <a:srgbClr val="00B050"/>
                </a:solidFill>
                <a:latin typeface="Times New Roman" panose="02020603050405020304" pitchFamily="18" charset="0"/>
                <a:ea typeface="Cambria Math" panose="02040503050406030204" pitchFamily="18" charset="0"/>
                <a:cs typeface="Times New Roman" panose="02020603050405020304" pitchFamily="18" charset="0"/>
              </a:rPr>
              <a:t>ε</a:t>
            </a:r>
            <a:endParaRPr lang="en-US" dirty="0">
              <a:solidFill>
                <a:srgbClr val="00B050"/>
              </a:solidFill>
            </a:endParaRPr>
          </a:p>
        </p:txBody>
      </p:sp>
      <p:cxnSp>
        <p:nvCxnSpPr>
          <p:cNvPr id="54" name="Straight Arrow Connector 53">
            <a:extLst>
              <a:ext uri="{FF2B5EF4-FFF2-40B4-BE49-F238E27FC236}">
                <a16:creationId xmlns:a16="http://schemas.microsoft.com/office/drawing/2014/main" id="{C1C96834-3BE1-A9FB-98DE-D253BB7ECB1E}"/>
              </a:ext>
            </a:extLst>
          </p:cNvPr>
          <p:cNvCxnSpPr>
            <a:cxnSpLocks/>
            <a:endCxn id="10" idx="53"/>
          </p:cNvCxnSpPr>
          <p:nvPr/>
        </p:nvCxnSpPr>
        <p:spPr>
          <a:xfrm flipV="1">
            <a:off x="3641969" y="2930991"/>
            <a:ext cx="444569" cy="105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4CAC910C-ABA3-6C10-0911-A1F7355B548F}"/>
              </a:ext>
            </a:extLst>
          </p:cNvPr>
          <p:cNvSpPr txBox="1"/>
          <p:nvPr/>
        </p:nvSpPr>
        <p:spPr>
          <a:xfrm>
            <a:off x="2892332" y="2756829"/>
            <a:ext cx="1038793" cy="369332"/>
          </a:xfrm>
          <a:prstGeom prst="rect">
            <a:avLst/>
          </a:prstGeom>
          <a:noFill/>
        </p:spPr>
        <p:txBody>
          <a:bodyPr wrap="square" rtlCol="0">
            <a:spAutoFit/>
          </a:bodyPr>
          <a:lstStyle/>
          <a:p>
            <a:r>
              <a:rPr lang="en-US" dirty="0">
                <a:solidFill>
                  <a:srgbClr val="FF0000"/>
                </a:solidFill>
              </a:rPr>
              <a:t>J(</a:t>
            </a:r>
            <a:r>
              <a:rPr lang="en-US" b="1" dirty="0">
                <a:solidFill>
                  <a:srgbClr val="FF0000"/>
                </a:solidFill>
                <a:latin typeface="Times New Roman" panose="02020603050405020304" pitchFamily="18" charset="0"/>
                <a:cs typeface="Times New Roman" panose="02020603050405020304" pitchFamily="18" charset="0"/>
              </a:rPr>
              <a:t>Ɵ-</a:t>
            </a:r>
            <a:r>
              <a:rPr lang="el-GR"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ε</a:t>
            </a:r>
            <a:r>
              <a:rPr lang="en-US" dirty="0">
                <a:solidFill>
                  <a:srgbClr val="FF0000"/>
                </a:solidFill>
              </a:rPr>
              <a:t>)</a:t>
            </a:r>
          </a:p>
        </p:txBody>
      </p:sp>
      <p:cxnSp>
        <p:nvCxnSpPr>
          <p:cNvPr id="61" name="Straight Arrow Connector 60">
            <a:extLst>
              <a:ext uri="{FF2B5EF4-FFF2-40B4-BE49-F238E27FC236}">
                <a16:creationId xmlns:a16="http://schemas.microsoft.com/office/drawing/2014/main" id="{FE72B808-E3E4-856C-BB61-7270BD3249D1}"/>
              </a:ext>
            </a:extLst>
          </p:cNvPr>
          <p:cNvCxnSpPr>
            <a:cxnSpLocks/>
            <a:endCxn id="10" idx="64"/>
          </p:cNvCxnSpPr>
          <p:nvPr/>
        </p:nvCxnSpPr>
        <p:spPr>
          <a:xfrm flipV="1">
            <a:off x="4106683" y="2450028"/>
            <a:ext cx="522442" cy="124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FD58E211-70B5-E813-6AED-DD9D8C89F86F}"/>
              </a:ext>
            </a:extLst>
          </p:cNvPr>
          <p:cNvSpPr txBox="1"/>
          <p:nvPr/>
        </p:nvSpPr>
        <p:spPr>
          <a:xfrm>
            <a:off x="3087081" y="2284825"/>
            <a:ext cx="999457" cy="369332"/>
          </a:xfrm>
          <a:prstGeom prst="rect">
            <a:avLst/>
          </a:prstGeom>
          <a:noFill/>
        </p:spPr>
        <p:txBody>
          <a:bodyPr wrap="square" rtlCol="0">
            <a:spAutoFit/>
          </a:bodyPr>
          <a:lstStyle/>
          <a:p>
            <a:r>
              <a:rPr lang="en-US" b="1" dirty="0">
                <a:solidFill>
                  <a:srgbClr val="FF0000"/>
                </a:solidFill>
                <a:latin typeface="Times New Roman" panose="02020603050405020304" pitchFamily="18" charset="0"/>
                <a:cs typeface="Times New Roman" panose="02020603050405020304" pitchFamily="18" charset="0"/>
              </a:rPr>
              <a:t>J(Ɵ + </a:t>
            </a:r>
            <a:r>
              <a:rPr lang="el-GR"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ε</a:t>
            </a:r>
            <a:r>
              <a:rPr lang="en-US"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a:t>
            </a:r>
            <a:endParaRPr lang="en-US" dirty="0"/>
          </a:p>
        </p:txBody>
      </p:sp>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E827D361-6B73-8441-81BC-6F36A218EBE1}"/>
                  </a:ext>
                </a:extLst>
              </p:cNvPr>
              <p:cNvSpPr txBox="1"/>
              <p:nvPr/>
            </p:nvSpPr>
            <p:spPr>
              <a:xfrm>
                <a:off x="1152770" y="4961242"/>
                <a:ext cx="3231661" cy="820481"/>
              </a:xfrm>
              <a:prstGeom prst="rect">
                <a:avLst/>
              </a:prstGeom>
              <a:noFill/>
            </p:spPr>
            <p:txBody>
              <a:bodyPr wrap="square" rtlCol="0">
                <a:spAutoFit/>
              </a:bodyPr>
              <a:lstStyle/>
              <a:p>
                <a14:m>
                  <m:oMath xmlns:m="http://schemas.openxmlformats.org/officeDocument/2006/math">
                    <m:f>
                      <m:fPr>
                        <m:ctrlPr>
                          <a:rPr lang="en-US" i="1" smtClean="0">
                            <a:solidFill>
                              <a:srgbClr val="FF0000"/>
                            </a:solidFill>
                            <a:latin typeface="Cambria Math" panose="02040503050406030204" pitchFamily="18" charset="0"/>
                          </a:rPr>
                        </m:ctrlPr>
                      </m:fPr>
                      <m:num>
                        <m:r>
                          <a:rPr lang="en-US" i="1" smtClean="0">
                            <a:solidFill>
                              <a:srgbClr val="FF0000"/>
                            </a:solidFill>
                            <a:latin typeface="Cambria Math" panose="02040503050406030204" pitchFamily="18" charset="0"/>
                          </a:rPr>
                          <m:t>𝑑</m:t>
                        </m:r>
                      </m:num>
                      <m:den>
                        <m:r>
                          <a:rPr lang="en-US" i="1" smtClean="0">
                            <a:solidFill>
                              <a:srgbClr val="FF0000"/>
                            </a:solidFill>
                            <a:latin typeface="Cambria Math" panose="02040503050406030204" pitchFamily="18" charset="0"/>
                          </a:rPr>
                          <m:t>𝑑</m:t>
                        </m:r>
                        <m:r>
                          <m:rPr>
                            <m:nor/>
                          </m:rPr>
                          <a:rPr lang="en-US" b="0" i="0" dirty="0" smtClean="0">
                            <a:solidFill>
                              <a:srgbClr val="FF0000"/>
                            </a:solidFill>
                            <a:latin typeface="Times New Roman" panose="02020603050405020304" pitchFamily="18" charset="0"/>
                            <a:cs typeface="Times New Roman" panose="02020603050405020304" pitchFamily="18" charset="0"/>
                          </a:rPr>
                          <m:t>Ɵ</m:t>
                        </m:r>
                        <m:r>
                          <m:rPr>
                            <m:nor/>
                          </m:rPr>
                          <a:rPr lang="en-US" i="0" dirty="0">
                            <a:solidFill>
                              <a:srgbClr val="FF0000"/>
                            </a:solidFill>
                          </a:rPr>
                          <m:t> </m:t>
                        </m:r>
                      </m:den>
                    </m:f>
                  </m:oMath>
                </a14:m>
                <a:r>
                  <a:rPr lang="en-US" dirty="0">
                    <a:solidFill>
                      <a:srgbClr val="FF0000"/>
                    </a:solidFill>
                  </a:rPr>
                  <a:t>J(</a:t>
                </a:r>
                <a:r>
                  <a:rPr lang="en-US" b="1" dirty="0">
                    <a:solidFill>
                      <a:srgbClr val="FF0000"/>
                    </a:solidFill>
                    <a:latin typeface="Times New Roman" panose="02020603050405020304" pitchFamily="18" charset="0"/>
                    <a:cs typeface="Times New Roman" panose="02020603050405020304" pitchFamily="18" charset="0"/>
                  </a:rPr>
                  <a:t>Ɵ) = </a:t>
                </a:r>
                <a14:m>
                  <m:oMath xmlns:m="http://schemas.openxmlformats.org/officeDocument/2006/math">
                    <m:f>
                      <m:fPr>
                        <m:ctrlPr>
                          <a:rPr lang="en-US" b="0" i="0" dirty="0">
                            <a:solidFill>
                              <a:srgbClr val="FF0000"/>
                            </a:solidFill>
                            <a:latin typeface="Times New Roman" panose="02020603050405020304" pitchFamily="18" charset="0"/>
                            <a:cs typeface="Times New Roman" panose="02020603050405020304" pitchFamily="18" charset="0"/>
                          </a:rPr>
                        </m:ctrlPr>
                      </m:fPr>
                      <m:num>
                        <m:r>
                          <m:rPr>
                            <m:nor/>
                          </m:rPr>
                          <a:rPr lang="en-US" b="0" i="0" dirty="0">
                            <a:solidFill>
                              <a:srgbClr val="FF0000"/>
                            </a:solidFill>
                            <a:latin typeface="Times New Roman" panose="02020603050405020304" pitchFamily="18" charset="0"/>
                            <a:cs typeface="Times New Roman" panose="02020603050405020304" pitchFamily="18" charset="0"/>
                          </a:rPr>
                          <m:t>J(Ɵ + </m:t>
                        </m:r>
                        <m:r>
                          <m:rPr>
                            <m:nor/>
                          </m:rPr>
                          <a:rPr lang="el-GR" i="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m:t>ε</m:t>
                        </m:r>
                        <m:r>
                          <m:rPr>
                            <m:nor/>
                          </m:rPr>
                          <a:rPr lang="en-US" i="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m:t>)</m:t>
                        </m:r>
                        <m:r>
                          <m:rPr>
                            <m:nor/>
                          </m:rPr>
                          <a:rPr lang="en-US" i="0" dirty="0">
                            <a:solidFill>
                              <a:srgbClr val="FF0000"/>
                            </a:solidFill>
                          </a:rPr>
                          <m:t> </m:t>
                        </m:r>
                        <m:r>
                          <m:rPr>
                            <m:nor/>
                          </m:rPr>
                          <a:rPr lang="en-US" b="0" i="0" dirty="0" smtClean="0">
                            <a:solidFill>
                              <a:srgbClr val="FF0000"/>
                            </a:solidFill>
                          </a:rPr>
                          <m:t> −</m:t>
                        </m:r>
                        <m:r>
                          <m:rPr>
                            <m:nor/>
                          </m:rPr>
                          <a:rPr lang="en-US" i="0" dirty="0">
                            <a:solidFill>
                              <a:srgbClr val="FF0000"/>
                            </a:solidFill>
                          </a:rPr>
                          <m:t>J(</m:t>
                        </m:r>
                        <m:r>
                          <m:rPr>
                            <m:nor/>
                          </m:rPr>
                          <a:rPr lang="en-US" b="0" i="0" dirty="0">
                            <a:solidFill>
                              <a:srgbClr val="FF0000"/>
                            </a:solidFill>
                            <a:latin typeface="Times New Roman" panose="02020603050405020304" pitchFamily="18" charset="0"/>
                            <a:cs typeface="Times New Roman" panose="02020603050405020304" pitchFamily="18" charset="0"/>
                          </a:rPr>
                          <m:t>Ɵ−</m:t>
                        </m:r>
                        <m:r>
                          <m:rPr>
                            <m:nor/>
                          </m:rPr>
                          <a:rPr lang="el-GR" i="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m:t> ε</m:t>
                        </m:r>
                        <m:r>
                          <m:rPr>
                            <m:nor/>
                          </m:rPr>
                          <a:rPr lang="en-US" i="0" dirty="0">
                            <a:solidFill>
                              <a:srgbClr val="FF0000"/>
                            </a:solidFill>
                          </a:rPr>
                          <m:t>) </m:t>
                        </m:r>
                      </m:num>
                      <m:den>
                        <m:r>
                          <m:rPr>
                            <m:nor/>
                          </m:rPr>
                          <a:rPr lang="en-US" i="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m:t>2</m:t>
                        </m:r>
                        <m:r>
                          <m:rPr>
                            <m:nor/>
                          </m:rPr>
                          <a:rPr lang="el-GR" i="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m:t>ε</m:t>
                        </m:r>
                        <m:r>
                          <m:rPr>
                            <m:nor/>
                          </m:rPr>
                          <a:rPr lang="en-US" i="0" dirty="0">
                            <a:solidFill>
                              <a:srgbClr val="FF0000"/>
                            </a:solidFill>
                          </a:rPr>
                          <m:t> </m:t>
                        </m:r>
                      </m:den>
                    </m:f>
                  </m:oMath>
                </a14:m>
                <a:r>
                  <a:rPr lang="en-US" b="1" dirty="0">
                    <a:solidFill>
                      <a:srgbClr val="FF0000"/>
                    </a:solidFill>
                    <a:latin typeface="Times New Roman" panose="02020603050405020304" pitchFamily="18" charset="0"/>
                    <a:cs typeface="Times New Roman" panose="02020603050405020304" pitchFamily="18" charset="0"/>
                  </a:rPr>
                  <a:t> </a:t>
                </a:r>
                <a:r>
                  <a:rPr lang="en-US" dirty="0">
                    <a:solidFill>
                      <a:srgbClr val="FF0000"/>
                    </a:solidFill>
                  </a:rPr>
                  <a:t> </a:t>
                </a:r>
              </a:p>
              <a:p>
                <a:r>
                  <a:rPr lang="en-US" dirty="0"/>
                  <a:t> </a:t>
                </a:r>
                <a:r>
                  <a:rPr lang="el-GR"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ε</a:t>
                </a:r>
                <a:r>
                  <a:rPr lang="en-US"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 10</a:t>
                </a:r>
                <a:r>
                  <a:rPr lang="en-US" baseline="30000"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-4</a:t>
                </a:r>
                <a:endParaRPr lang="en-US" baseline="30000" dirty="0"/>
              </a:p>
            </p:txBody>
          </p:sp>
        </mc:Choice>
        <mc:Fallback xmlns="">
          <p:sp>
            <p:nvSpPr>
              <p:cNvPr id="66" name="TextBox 65">
                <a:extLst>
                  <a:ext uri="{FF2B5EF4-FFF2-40B4-BE49-F238E27FC236}">
                    <a16:creationId xmlns:a16="http://schemas.microsoft.com/office/drawing/2014/main" id="{E827D361-6B73-8441-81BC-6F36A218EBE1}"/>
                  </a:ext>
                </a:extLst>
              </p:cNvPr>
              <p:cNvSpPr txBox="1">
                <a:spLocks noRot="1" noChangeAspect="1" noMove="1" noResize="1" noEditPoints="1" noAdjustHandles="1" noChangeArrowheads="1" noChangeShapeType="1" noTextEdit="1"/>
              </p:cNvSpPr>
              <p:nvPr/>
            </p:nvSpPr>
            <p:spPr>
              <a:xfrm>
                <a:off x="1152770" y="4961242"/>
                <a:ext cx="3231661" cy="820481"/>
              </a:xfrm>
              <a:prstGeom prst="rect">
                <a:avLst/>
              </a:prstGeom>
              <a:blipFill>
                <a:blip r:embed="rId3"/>
                <a:stretch>
                  <a:fillRect b="-11194"/>
                </a:stretch>
              </a:blipFill>
            </p:spPr>
            <p:txBody>
              <a:bodyPr/>
              <a:lstStyle/>
              <a:p>
                <a:r>
                  <a:rPr lang="en-US">
                    <a:noFill/>
                  </a:rPr>
                  <a:t> </a:t>
                </a:r>
              </a:p>
            </p:txBody>
          </p:sp>
        </mc:Fallback>
      </mc:AlternateContent>
    </p:spTree>
    <p:extLst>
      <p:ext uri="{BB962C8B-B14F-4D97-AF65-F5344CB8AC3E}">
        <p14:creationId xmlns:p14="http://schemas.microsoft.com/office/powerpoint/2010/main" val="6721369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B71D9D-AE2F-D8C6-6754-8D2F86BF36FB}"/>
              </a:ext>
            </a:extLst>
          </p:cNvPr>
          <p:cNvSpPr>
            <a:spLocks noGrp="1"/>
          </p:cNvSpPr>
          <p:nvPr>
            <p:ph idx="1"/>
          </p:nvPr>
        </p:nvSpPr>
        <p:spPr>
          <a:xfrm>
            <a:off x="838200" y="275129"/>
            <a:ext cx="10515600" cy="5901834"/>
          </a:xfrm>
        </p:spPr>
        <p:txBody>
          <a:bodyPr/>
          <a:lstStyle/>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FFE1CAB4-B9FB-6B91-2E66-BABBEA2F76C1}"/>
              </a:ext>
            </a:extLst>
          </p:cNvPr>
          <p:cNvPicPr>
            <a:picLocks noChangeAspect="1"/>
          </p:cNvPicPr>
          <p:nvPr/>
        </p:nvPicPr>
        <p:blipFill>
          <a:blip r:embed="rId2"/>
          <a:stretch>
            <a:fillRect/>
          </a:stretch>
        </p:blipFill>
        <p:spPr>
          <a:xfrm>
            <a:off x="1349131" y="1161933"/>
            <a:ext cx="9493738" cy="4534133"/>
          </a:xfrm>
          <a:prstGeom prst="rect">
            <a:avLst/>
          </a:prstGeom>
        </p:spPr>
      </p:pic>
    </p:spTree>
    <p:extLst>
      <p:ext uri="{BB962C8B-B14F-4D97-AF65-F5344CB8AC3E}">
        <p14:creationId xmlns:p14="http://schemas.microsoft.com/office/powerpoint/2010/main" val="22476459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15340</TotalTime>
  <Words>15252</Words>
  <Application>Microsoft Office PowerPoint</Application>
  <PresentationFormat>Widescreen</PresentationFormat>
  <Paragraphs>1233</Paragraphs>
  <Slides>111</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111</vt:i4>
      </vt:variant>
    </vt:vector>
  </HeadingPairs>
  <TitlesOfParts>
    <vt:vector size="122" baseType="lpstr">
      <vt:lpstr>Aptos</vt:lpstr>
      <vt:lpstr>Aptos Black</vt:lpstr>
      <vt:lpstr>Arial</vt:lpstr>
      <vt:lpstr>Arial Black</vt:lpstr>
      <vt:lpstr>Calibri</vt:lpstr>
      <vt:lpstr>Calibri Light</vt:lpstr>
      <vt:lpstr>Cambria Math</vt:lpstr>
      <vt:lpstr>Segoe UI Symbol</vt:lpstr>
      <vt:lpstr>Times New Roman</vt:lpstr>
      <vt:lpstr>Wingdings</vt:lpstr>
      <vt:lpstr>Office Theme</vt:lpstr>
      <vt:lpstr>Lecture9_Neural_Network</vt:lpstr>
      <vt:lpstr>PowerPoint Presentation</vt:lpstr>
      <vt:lpstr>What a convex?</vt:lpstr>
      <vt:lpstr>Neural Network classification</vt:lpstr>
      <vt:lpstr>Neural Network</vt:lpstr>
      <vt:lpstr>y  ∈ ℝ K </vt:lpstr>
      <vt:lpstr>Weighted Sum of Inputs notation clarification</vt:lpstr>
      <vt:lpstr>The maximum likelihood estimator (MLE)</vt:lpstr>
      <vt:lpstr>Step by step derivation of Bernoulli MLE: </vt:lpstr>
      <vt:lpstr>PowerPoint Presentation</vt:lpstr>
      <vt:lpstr>Deriving the Cost Function via Maximum Likelihood Estimation</vt:lpstr>
      <vt:lpstr>Cost function is the generalization of the logistic regression. </vt:lpstr>
      <vt:lpstr>Regularized</vt:lpstr>
      <vt:lpstr>PowerPoint Presentation</vt:lpstr>
      <vt:lpstr>Logistic regression: </vt:lpstr>
      <vt:lpstr>PowerPoint Presentation</vt:lpstr>
      <vt:lpstr>PowerPoint Presentation</vt:lpstr>
      <vt:lpstr>PowerPoint Presentation</vt:lpstr>
      <vt:lpstr>Binary vs Categorical Cross Entropy</vt:lpstr>
      <vt:lpstr>Odds and log odds:</vt:lpstr>
      <vt:lpstr>PowerPoint Presentation</vt:lpstr>
      <vt:lpstr>PowerPoint Presentation</vt:lpstr>
      <vt:lpstr>PowerPoint Presentation</vt:lpstr>
      <vt:lpstr>PowerPoint Presentation</vt:lpstr>
      <vt:lpstr>Final Result: The Sigmoid Function</vt:lpstr>
      <vt:lpstr>PowerPoint Presentation</vt:lpstr>
      <vt:lpstr>weighted sum</vt:lpstr>
      <vt:lpstr>Cost function</vt:lpstr>
      <vt:lpstr>Logistic Regression Objective Function</vt:lpstr>
      <vt:lpstr>PowerPoint Presentation</vt:lpstr>
      <vt:lpstr>Regularized Cross Entropy Loss function</vt:lpstr>
      <vt:lpstr>PowerPoint Presentation</vt:lpstr>
      <vt:lpstr>Vertical Decision Boundary</vt:lpstr>
      <vt:lpstr>The decision boundary</vt:lpstr>
      <vt:lpstr>PowerPoint Presentation</vt:lpstr>
      <vt:lpstr>Visualization Strategy</vt:lpstr>
      <vt:lpstr>Sigmoid function and decision boundary notes</vt:lpstr>
      <vt:lpstr>Linear Combination and Decision Rule</vt:lpstr>
      <vt:lpstr>Decision boundary and sigmoid activation</vt:lpstr>
      <vt:lpstr>Logistic regression cost function or log loss</vt:lpstr>
      <vt:lpstr>Logistic regression cost function </vt:lpstr>
      <vt:lpstr>Why Use Logarithms?</vt:lpstr>
      <vt:lpstr>From Likelihood to Log-Likelihood — The Full Training Set</vt:lpstr>
      <vt:lpstr>2. Log-Likelihood Function</vt:lpstr>
      <vt:lpstr>Why This Works</vt:lpstr>
      <vt:lpstr>PowerPoint Presentation</vt:lpstr>
      <vt:lpstr>  https://www.seas.upenn.edu/~cis5190/spring2019/lectures/05_LogisticRegression.pdf https://www.seas.upenn.edu/~cis5190/spring2019/lectures/05_LogisticRegression.pdf   </vt:lpstr>
      <vt:lpstr>PowerPoint Presentation</vt:lpstr>
      <vt:lpstr>PowerPoint Presentation</vt:lpstr>
      <vt:lpstr>PowerPoint Presentation</vt:lpstr>
      <vt:lpstr>PowerPoint Presentation</vt:lpstr>
      <vt:lpstr>PowerPoint Presentation</vt:lpstr>
      <vt:lpstr>How to Measure or Compute al</vt:lpstr>
      <vt:lpstr>PowerPoint Presentation</vt:lpstr>
      <vt:lpstr>PowerPoint Presentation</vt:lpstr>
      <vt:lpstr>Example: 2- Node Input-&gt;2-Node Hidden layer</vt:lpstr>
      <vt:lpstr>1. Layer Brackets vs. Unit Subscripts</vt:lpstr>
      <vt:lpstr>Compute Each Neuron’s Pre-Activation</vt:lpstr>
      <vt:lpstr>Summary of what each number means</vt:lpstr>
      <vt:lpstr>Why using ϴ ( ^T)?</vt:lpstr>
      <vt:lpstr>PowerPoint Presentation</vt:lpstr>
      <vt:lpstr>PowerPoint Presentation</vt:lpstr>
      <vt:lpstr>PowerPoint Presentation</vt:lpstr>
      <vt:lpstr>Continued Notation</vt:lpstr>
      <vt:lpstr>The Physical Meaning of "5 times 3"</vt:lpstr>
      <vt:lpstr>Back propagation and partial derivatives</vt:lpstr>
      <vt:lpstr>What "Ignoring λ means?</vt:lpstr>
      <vt:lpstr>Forward Pass (Signal): ϴl ij x al j</vt:lpstr>
      <vt:lpstr>Putting the Chain Rule Together</vt:lpstr>
      <vt:lpstr>δ" z il+1)" /δ"ϴl ij"   is just the incoming activation a jl  [1]</vt:lpstr>
      <vt:lpstr>(δ"J" (Ɵ ))/δ"z il+1"   is the definition of the error gradient:δl +1 I </vt:lpstr>
      <vt:lpstr>PowerPoint Presentation</vt:lpstr>
      <vt:lpstr>PowerPoint Presentation</vt:lpstr>
      <vt:lpstr>PowerPoint Presentation</vt:lpstr>
      <vt:lpstr>Back propagation and partial derivatives</vt:lpstr>
      <vt:lpstr>The Backpropagation Algorithm</vt:lpstr>
      <vt:lpstr>PowerPoint Presentation</vt:lpstr>
      <vt:lpstr>Mechanical steps of backpropagation</vt:lpstr>
      <vt:lpstr>Mechanical Steps of Forward Propagation </vt:lpstr>
      <vt:lpstr>PowerPoint Presentation</vt:lpstr>
      <vt:lpstr>What is backpropagation doing </vt:lpstr>
      <vt:lpstr>Intuition Behind Backpropagation</vt:lpstr>
      <vt:lpstr>PowerPoint Presentation</vt:lpstr>
      <vt:lpstr>PowerPoint Presentation</vt:lpstr>
      <vt:lpstr>PowerPoint Presentation</vt:lpstr>
      <vt:lpstr>PowerPoint Presentation</vt:lpstr>
      <vt:lpstr>PowerPoint Presentation</vt:lpstr>
      <vt:lpstr>PowerPoint Presentation</vt:lpstr>
      <vt:lpstr>Implementation of a 4-layer Neural Network and un-rolling parameters</vt:lpstr>
      <vt:lpstr> Implementation and un-rolling parameters</vt:lpstr>
      <vt:lpstr>PowerPoint Presentation</vt:lpstr>
      <vt:lpstr> A quick Octave demo</vt:lpstr>
      <vt:lpstr>Convert Vector back to matrices</vt:lpstr>
      <vt:lpstr>Demo</vt:lpstr>
      <vt:lpstr>Gradient checking </vt:lpstr>
      <vt:lpstr>Gradient checking </vt:lpstr>
      <vt:lpstr>PowerPoint Presentation</vt:lpstr>
      <vt:lpstr>Gradient checking</vt:lpstr>
      <vt:lpstr>PowerPoint Presentation</vt:lpstr>
      <vt:lpstr>Numerical Estimation &amp;Gradient checking </vt:lpstr>
      <vt:lpstr>PowerPoint Presentation</vt:lpstr>
      <vt:lpstr>PowerPoint Presentation</vt:lpstr>
      <vt:lpstr>How to Verify Your Backpropagation</vt:lpstr>
      <vt:lpstr>PowerPoint Presentation</vt:lpstr>
      <vt:lpstr>Random initialization</vt:lpstr>
      <vt:lpstr> If you set the initialTheta to all zeros. In case of logistic regression, the parameter can be initialized to zero but not for the neural networks.  If we initialize all the parameters to zeros. Both a 12 and a 22  computing the same function of inputs and end up identical theta for example: ϴ101  = ϴ102  </vt:lpstr>
      <vt:lpstr>Alternative solution is random initialization</vt:lpstr>
      <vt:lpstr>Puttin all together</vt:lpstr>
      <vt:lpstr>Gradient-check  and optimization</vt:lpstr>
      <vt:lpstr>PowerPoint Presentation</vt:lpstr>
      <vt:lpstr>Random initialization and other implementation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Kurban Niroomand</dc:creator>
  <cp:lastModifiedBy>Kurban Niroomand</cp:lastModifiedBy>
  <cp:revision>231</cp:revision>
  <dcterms:created xsi:type="dcterms:W3CDTF">2025-09-11T15:29:34Z</dcterms:created>
  <dcterms:modified xsi:type="dcterms:W3CDTF">2026-08-10T02:38:24Z</dcterms:modified>
</cp:coreProperties>
</file>